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handoutMasterIdLst>
    <p:handoutMasterId r:id="rId16"/>
  </p:handoutMasterIdLst>
  <p:sldIdLst>
    <p:sldId id="256" r:id="rId2"/>
    <p:sldId id="257" r:id="rId3"/>
    <p:sldId id="266" r:id="rId4"/>
    <p:sldId id="258" r:id="rId5"/>
    <p:sldId id="267" r:id="rId6"/>
    <p:sldId id="259" r:id="rId7"/>
    <p:sldId id="268" r:id="rId8"/>
    <p:sldId id="263" r:id="rId9"/>
    <p:sldId id="260" r:id="rId10"/>
    <p:sldId id="269" r:id="rId11"/>
    <p:sldId id="261" r:id="rId12"/>
    <p:sldId id="262" r:id="rId13"/>
    <p:sldId id="265" r:id="rId14"/>
    <p:sldId id="264" r:id="rId15"/>
  </p:sldIdLst>
  <p:sldSz cx="9144000" cy="6858000" type="screen4x3"/>
  <p:notesSz cx="6797675" cy="9928225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>
        <p:scale>
          <a:sx n="82" d="100"/>
          <a:sy n="82" d="100"/>
        </p:scale>
        <p:origin x="-1530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handoutMaster" Target="handoutMasters/handout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49688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63BCE8A-E397-4AC2-9838-08F936E46FE5}" type="datetimeFigureOut">
              <a:rPr lang="en-US" smtClean="0"/>
              <a:pPr/>
              <a:t>8/28/2019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42975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49688" y="942975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6531479-7B84-44A9-87FD-2E1A32E3FABA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8/28/2019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8/28/2019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8/28/2019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8/28/2019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8/28/2019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8/28/2019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8/28/2019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8/28/2019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8/28/2019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8/28/2019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8/28/2019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8/28/2019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81000" y="2130425"/>
            <a:ext cx="8382000" cy="1470025"/>
          </a:xfrm>
        </p:spPr>
        <p:txBody>
          <a:bodyPr>
            <a:normAutofit fontScale="90000"/>
          </a:bodyPr>
          <a:lstStyle/>
          <a:p>
            <a:r>
              <a:rPr lang="en-US" sz="5600" b="1" dirty="0" smtClean="0">
                <a:solidFill>
                  <a:srgbClr val="002060"/>
                </a:solidFill>
              </a:rPr>
              <a:t>MISSION ANTYODAYA SURVEY </a:t>
            </a:r>
            <a:br>
              <a:rPr lang="en-US" sz="5600" b="1" dirty="0" smtClean="0">
                <a:solidFill>
                  <a:srgbClr val="002060"/>
                </a:solidFill>
              </a:rPr>
            </a:br>
            <a:r>
              <a:rPr lang="en-US" sz="5600" b="1" dirty="0" smtClean="0">
                <a:solidFill>
                  <a:srgbClr val="002060"/>
                </a:solidFill>
              </a:rPr>
              <a:t>&amp;</a:t>
            </a:r>
            <a:br>
              <a:rPr lang="en-US" sz="5600" b="1" dirty="0" smtClean="0">
                <a:solidFill>
                  <a:srgbClr val="002060"/>
                </a:solidFill>
              </a:rPr>
            </a:br>
            <a:r>
              <a:rPr lang="en-US" sz="5600" b="1" dirty="0" smtClean="0">
                <a:solidFill>
                  <a:srgbClr val="002060"/>
                </a:solidFill>
              </a:rPr>
              <a:t>PEOPLE’S PLAN CAMPAIGN</a:t>
            </a:r>
            <a:r>
              <a:rPr lang="en-US" dirty="0" smtClean="0">
                <a:solidFill>
                  <a:srgbClr val="002060"/>
                </a:solidFill>
              </a:rPr>
              <a:t/>
            </a:r>
            <a:br>
              <a:rPr lang="en-US" dirty="0" smtClean="0">
                <a:solidFill>
                  <a:srgbClr val="002060"/>
                </a:solidFill>
              </a:rPr>
            </a:br>
            <a:endParaRPr lang="en-US" dirty="0">
              <a:solidFill>
                <a:srgbClr val="002060"/>
              </a:solidFill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4648200"/>
            <a:ext cx="6400800" cy="1752600"/>
          </a:xfrm>
        </p:spPr>
        <p:txBody>
          <a:bodyPr>
            <a:normAutofit/>
          </a:bodyPr>
          <a:lstStyle/>
          <a:p>
            <a:r>
              <a:rPr lang="en-US" sz="2400" b="1" dirty="0" smtClean="0">
                <a:solidFill>
                  <a:schemeClr val="accent2">
                    <a:lumMod val="50000"/>
                  </a:schemeClr>
                </a:solidFill>
              </a:rPr>
              <a:t>Department of Rural Development</a:t>
            </a:r>
          </a:p>
          <a:p>
            <a:r>
              <a:rPr lang="en-US" sz="2400" b="1" dirty="0" smtClean="0">
                <a:solidFill>
                  <a:schemeClr val="accent2">
                    <a:lumMod val="50000"/>
                  </a:schemeClr>
                </a:solidFill>
              </a:rPr>
              <a:t>&amp;</a:t>
            </a:r>
          </a:p>
          <a:p>
            <a:r>
              <a:rPr lang="en-US" sz="2400" b="1" dirty="0" smtClean="0">
                <a:solidFill>
                  <a:schemeClr val="accent2">
                    <a:lumMod val="50000"/>
                  </a:schemeClr>
                </a:solidFill>
              </a:rPr>
              <a:t>Ministry of </a:t>
            </a:r>
            <a:r>
              <a:rPr lang="en-US" sz="2400" b="1" dirty="0" err="1" smtClean="0">
                <a:solidFill>
                  <a:schemeClr val="accent2">
                    <a:lumMod val="50000"/>
                  </a:schemeClr>
                </a:solidFill>
              </a:rPr>
              <a:t>Panchayati</a:t>
            </a:r>
            <a:r>
              <a:rPr lang="en-US" sz="2400" b="1" dirty="0" smtClean="0">
                <a:solidFill>
                  <a:schemeClr val="accent2">
                    <a:lumMod val="50000"/>
                  </a:schemeClr>
                </a:solidFill>
              </a:rPr>
              <a:t> Raj</a:t>
            </a:r>
            <a:endParaRPr lang="en-US" sz="2400" b="1" dirty="0">
              <a:solidFill>
                <a:schemeClr val="accent2">
                  <a:lumMod val="50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 smtClean="0">
                <a:solidFill>
                  <a:srgbClr val="002060"/>
                </a:solidFill>
              </a:rPr>
              <a:t>Points to be considered…(1)</a:t>
            </a:r>
            <a:endParaRPr lang="en-US" b="1" dirty="0">
              <a:solidFill>
                <a:srgbClr val="00206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9600" y="1752600"/>
            <a:ext cx="7924800" cy="4800600"/>
          </a:xfrm>
        </p:spPr>
        <p:txBody>
          <a:bodyPr>
            <a:normAutofit/>
          </a:bodyPr>
          <a:lstStyle/>
          <a:p>
            <a:pPr lvl="0" algn="just"/>
            <a:r>
              <a:rPr lang="en-US" sz="3500" b="1" dirty="0" smtClean="0"/>
              <a:t>Need to consolidate Gram </a:t>
            </a:r>
            <a:r>
              <a:rPr lang="en-US" sz="3500" b="1" dirty="0" err="1" smtClean="0"/>
              <a:t>Panchayat</a:t>
            </a:r>
            <a:r>
              <a:rPr lang="en-US" sz="3500" b="1" dirty="0" smtClean="0"/>
              <a:t> Development Plan (GPDP) and identification of gaps in development based on ranking of </a:t>
            </a:r>
            <a:r>
              <a:rPr lang="en-US" sz="3500" b="1" dirty="0" err="1" smtClean="0"/>
              <a:t>panchayats</a:t>
            </a:r>
            <a:r>
              <a:rPr lang="en-US" sz="3500" b="1" dirty="0" smtClean="0"/>
              <a:t>.</a:t>
            </a:r>
          </a:p>
          <a:p>
            <a:pPr algn="just">
              <a:buNone/>
            </a:pPr>
            <a:r>
              <a:rPr lang="en-US" sz="3500" b="1" dirty="0" smtClean="0"/>
              <a:t> </a:t>
            </a:r>
          </a:p>
          <a:p>
            <a:pPr lvl="0" algn="just"/>
            <a:r>
              <a:rPr lang="en-US" sz="3500" b="1" dirty="0" smtClean="0"/>
              <a:t>Only then a truly people’s plan will develop.</a:t>
            </a:r>
          </a:p>
          <a:p>
            <a:pPr algn="just"/>
            <a:endParaRPr lang="en-US" b="1" dirty="0" smtClean="0"/>
          </a:p>
          <a:p>
            <a:pPr algn="just"/>
            <a:endParaRPr lang="en-US" dirty="0" smtClean="0"/>
          </a:p>
        </p:txBody>
      </p:sp>
      <p:sp>
        <p:nvSpPr>
          <p:cNvPr id="4" name="Right Arrow 3"/>
          <p:cNvSpPr/>
          <p:nvPr/>
        </p:nvSpPr>
        <p:spPr>
          <a:xfrm>
            <a:off x="0" y="1143000"/>
            <a:ext cx="8763000" cy="228600"/>
          </a:xfrm>
          <a:prstGeom prst="rightArrow">
            <a:avLst/>
          </a:pr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 smtClean="0">
                <a:solidFill>
                  <a:srgbClr val="002060"/>
                </a:solidFill>
              </a:rPr>
              <a:t>Points to be considered…(2)</a:t>
            </a:r>
            <a:endParaRPr lang="en-US" b="1" dirty="0">
              <a:solidFill>
                <a:srgbClr val="00206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76400"/>
            <a:ext cx="8229600" cy="4876800"/>
          </a:xfrm>
        </p:spPr>
        <p:txBody>
          <a:bodyPr>
            <a:normAutofit lnSpcReduction="10000"/>
          </a:bodyPr>
          <a:lstStyle/>
          <a:p>
            <a:pPr algn="just"/>
            <a:r>
              <a:rPr lang="en-US" sz="3500" b="1" dirty="0" smtClean="0"/>
              <a:t>Identifying the deprived households and ensuring interventions for each one of them will greatly facilitate poverty reduction.</a:t>
            </a:r>
          </a:p>
          <a:p>
            <a:pPr lvl="0" algn="just"/>
            <a:endParaRPr lang="en-US" sz="3500" b="1" dirty="0" smtClean="0"/>
          </a:p>
          <a:p>
            <a:pPr lvl="0" algn="just"/>
            <a:r>
              <a:rPr lang="en-US" sz="3500" b="1" dirty="0" smtClean="0"/>
              <a:t>States have carried out this exercise last year.</a:t>
            </a:r>
          </a:p>
          <a:p>
            <a:pPr algn="just"/>
            <a:endParaRPr lang="en-US" sz="3500" b="1" dirty="0" smtClean="0"/>
          </a:p>
          <a:p>
            <a:pPr algn="just"/>
            <a:r>
              <a:rPr lang="en-US" sz="3500" b="1" dirty="0" smtClean="0"/>
              <a:t>Need to learn from exercise.</a:t>
            </a:r>
            <a:endParaRPr lang="en-US" sz="3500" b="1" dirty="0"/>
          </a:p>
        </p:txBody>
      </p:sp>
      <p:sp>
        <p:nvSpPr>
          <p:cNvPr id="4" name="Right Arrow 3"/>
          <p:cNvSpPr/>
          <p:nvPr/>
        </p:nvSpPr>
        <p:spPr>
          <a:xfrm>
            <a:off x="0" y="1143000"/>
            <a:ext cx="8763000" cy="228600"/>
          </a:xfrm>
          <a:prstGeom prst="rightArrow">
            <a:avLst/>
          </a:pr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 smtClean="0">
                <a:solidFill>
                  <a:srgbClr val="002060"/>
                </a:solidFill>
              </a:rPr>
              <a:t>Points to be considered…(3)</a:t>
            </a:r>
            <a:endParaRPr lang="en-US" b="1" dirty="0">
              <a:solidFill>
                <a:srgbClr val="00206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9600" y="1905000"/>
            <a:ext cx="7924800" cy="4648200"/>
          </a:xfrm>
        </p:spPr>
        <p:txBody>
          <a:bodyPr>
            <a:normAutofit/>
          </a:bodyPr>
          <a:lstStyle/>
          <a:p>
            <a:pPr lvl="0" algn="just"/>
            <a:r>
              <a:rPr lang="en-US" sz="3500" b="1" dirty="0" smtClean="0"/>
              <a:t>Participation of line Ministries/ Departments need focus.</a:t>
            </a:r>
          </a:p>
          <a:p>
            <a:pPr algn="just"/>
            <a:endParaRPr lang="en-US" sz="3500" b="1" dirty="0" smtClean="0"/>
          </a:p>
          <a:p>
            <a:pPr lvl="0" algn="just"/>
            <a:r>
              <a:rPr lang="en-US" sz="3500" b="1" dirty="0" smtClean="0"/>
              <a:t>Disaggregation of line Ministries’ budget up to Gram </a:t>
            </a:r>
            <a:r>
              <a:rPr lang="en-US" sz="3500" b="1" dirty="0" err="1" smtClean="0"/>
              <a:t>Panchayat</a:t>
            </a:r>
            <a:r>
              <a:rPr lang="en-US" sz="3500" b="1" dirty="0" smtClean="0"/>
              <a:t> level equally important.</a:t>
            </a:r>
          </a:p>
          <a:p>
            <a:pPr algn="just"/>
            <a:endParaRPr lang="en-US" b="1" dirty="0" smtClean="0"/>
          </a:p>
          <a:p>
            <a:pPr algn="just"/>
            <a:endParaRPr lang="en-US" dirty="0" smtClean="0"/>
          </a:p>
        </p:txBody>
      </p:sp>
      <p:sp>
        <p:nvSpPr>
          <p:cNvPr id="4" name="Right Arrow 3"/>
          <p:cNvSpPr/>
          <p:nvPr/>
        </p:nvSpPr>
        <p:spPr>
          <a:xfrm>
            <a:off x="0" y="1143000"/>
            <a:ext cx="8763000" cy="228600"/>
          </a:xfrm>
          <a:prstGeom prst="rightArrow">
            <a:avLst/>
          </a:pr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 smtClean="0">
                <a:solidFill>
                  <a:srgbClr val="002060"/>
                </a:solidFill>
              </a:rPr>
              <a:t>Points to be considered…(4)</a:t>
            </a:r>
            <a:endParaRPr lang="en-US" b="1" dirty="0">
              <a:solidFill>
                <a:srgbClr val="00206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953000"/>
          </a:xfrm>
        </p:spPr>
        <p:txBody>
          <a:bodyPr>
            <a:normAutofit/>
          </a:bodyPr>
          <a:lstStyle/>
          <a:p>
            <a:pPr lvl="0" algn="just"/>
            <a:r>
              <a:rPr lang="en-US" sz="3500" b="1" dirty="0" smtClean="0"/>
              <a:t>Opportunity for </a:t>
            </a:r>
            <a:r>
              <a:rPr lang="en-US" sz="3500" b="1" dirty="0" err="1" smtClean="0"/>
              <a:t>Panchayati</a:t>
            </a:r>
            <a:r>
              <a:rPr lang="en-US" sz="3500" b="1" dirty="0" smtClean="0"/>
              <a:t> Raj Institutions (PRIs) and women Self Help Group (SHG) members to work together.</a:t>
            </a:r>
          </a:p>
          <a:p>
            <a:pPr algn="just"/>
            <a:endParaRPr lang="en-US" sz="3500" dirty="0" smtClean="0"/>
          </a:p>
          <a:p>
            <a:pPr algn="just"/>
            <a:r>
              <a:rPr lang="en-US" sz="3500" b="1" dirty="0" err="1" smtClean="0"/>
              <a:t>Rashtriya</a:t>
            </a:r>
            <a:r>
              <a:rPr lang="en-US" sz="3500" b="1" dirty="0" smtClean="0"/>
              <a:t> Gram </a:t>
            </a:r>
            <a:r>
              <a:rPr lang="en-US" sz="3500" b="1" dirty="0" err="1" smtClean="0"/>
              <a:t>Swaraj</a:t>
            </a:r>
            <a:r>
              <a:rPr lang="en-US" sz="3500" b="1" dirty="0" smtClean="0"/>
              <a:t> </a:t>
            </a:r>
            <a:r>
              <a:rPr lang="en-US" sz="3500" b="1" dirty="0" err="1" smtClean="0"/>
              <a:t>Abhiyan</a:t>
            </a:r>
            <a:r>
              <a:rPr lang="en-US" sz="3500" b="1" dirty="0" smtClean="0"/>
              <a:t> (RGSA) capacity development for PRIs and SHGs partnership.</a:t>
            </a:r>
            <a:endParaRPr lang="en-US" sz="3500" b="1" dirty="0"/>
          </a:p>
        </p:txBody>
      </p:sp>
      <p:sp>
        <p:nvSpPr>
          <p:cNvPr id="4" name="Right Arrow 3"/>
          <p:cNvSpPr/>
          <p:nvPr/>
        </p:nvSpPr>
        <p:spPr>
          <a:xfrm>
            <a:off x="0" y="1143000"/>
            <a:ext cx="8763000" cy="228600"/>
          </a:xfrm>
          <a:prstGeom prst="rightArrow">
            <a:avLst/>
          </a:pr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 smtClean="0">
                <a:solidFill>
                  <a:srgbClr val="002060"/>
                </a:solidFill>
              </a:rPr>
              <a:t>Points to be considered…(5)</a:t>
            </a:r>
            <a:endParaRPr lang="en-US" b="1" dirty="0">
              <a:solidFill>
                <a:srgbClr val="00206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953000"/>
          </a:xfrm>
        </p:spPr>
        <p:txBody>
          <a:bodyPr>
            <a:normAutofit lnSpcReduction="10000"/>
          </a:bodyPr>
          <a:lstStyle/>
          <a:p>
            <a:pPr lvl="0" algn="just"/>
            <a:r>
              <a:rPr lang="en-US" sz="3400" b="1" dirty="0" smtClean="0"/>
              <a:t>Opportunity for community connect and identifying gaps in ease of living.</a:t>
            </a:r>
          </a:p>
          <a:p>
            <a:pPr algn="just"/>
            <a:endParaRPr lang="en-US" sz="3400" b="1" dirty="0" smtClean="0"/>
          </a:p>
          <a:p>
            <a:pPr lvl="0" algn="just"/>
            <a:r>
              <a:rPr lang="en-US" sz="3400" b="1" dirty="0" smtClean="0"/>
              <a:t>If process is institutionalized, Campaigns for Fit India and ban on single use plastic can be effective.</a:t>
            </a:r>
          </a:p>
          <a:p>
            <a:pPr algn="just"/>
            <a:endParaRPr lang="en-US" sz="3400" b="1" dirty="0" smtClean="0"/>
          </a:p>
          <a:p>
            <a:pPr lvl="0" algn="just"/>
            <a:r>
              <a:rPr lang="en-US" sz="3400" b="1" dirty="0" smtClean="0"/>
              <a:t>Opportunity to build economic activity on the foundation of social capital.</a:t>
            </a:r>
          </a:p>
          <a:p>
            <a:pPr algn="just">
              <a:buNone/>
            </a:pPr>
            <a:endParaRPr lang="en-US" dirty="0" smtClean="0"/>
          </a:p>
        </p:txBody>
      </p:sp>
      <p:sp>
        <p:nvSpPr>
          <p:cNvPr id="4" name="Right Arrow 3"/>
          <p:cNvSpPr/>
          <p:nvPr/>
        </p:nvSpPr>
        <p:spPr>
          <a:xfrm>
            <a:off x="0" y="1143000"/>
            <a:ext cx="8763000" cy="228600"/>
          </a:xfrm>
          <a:prstGeom prst="rightArrow">
            <a:avLst/>
          </a:pr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 smtClean="0">
                <a:solidFill>
                  <a:srgbClr val="002060"/>
                </a:solidFill>
              </a:rPr>
              <a:t>Points to be considered…(6)</a:t>
            </a:r>
            <a:endParaRPr lang="en-US" b="1" dirty="0">
              <a:solidFill>
                <a:srgbClr val="00206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953000"/>
          </a:xfrm>
        </p:spPr>
        <p:txBody>
          <a:bodyPr>
            <a:normAutofit/>
          </a:bodyPr>
          <a:lstStyle/>
          <a:p>
            <a:pPr lvl="0" algn="just"/>
            <a:r>
              <a:rPr lang="en-US" sz="3500" b="1" dirty="0" smtClean="0"/>
              <a:t>Effective monitoring through gpdp.nic.in.</a:t>
            </a:r>
          </a:p>
          <a:p>
            <a:pPr lvl="0" algn="just"/>
            <a:endParaRPr lang="en-US" sz="3500" b="1" dirty="0" smtClean="0"/>
          </a:p>
          <a:p>
            <a:pPr algn="just"/>
            <a:r>
              <a:rPr lang="en-US" sz="3500" b="1" dirty="0" smtClean="0"/>
              <a:t>Uploading of pictures, schedules, frontline workers, facilitators’ reports etc.</a:t>
            </a:r>
          </a:p>
          <a:p>
            <a:pPr lvl="0" algn="just"/>
            <a:endParaRPr lang="en-US" sz="3500" b="1" dirty="0" smtClean="0"/>
          </a:p>
          <a:p>
            <a:pPr lvl="0" algn="just"/>
            <a:r>
              <a:rPr lang="en-US" sz="3500" b="1" dirty="0" smtClean="0"/>
              <a:t>Calendar of </a:t>
            </a:r>
            <a:r>
              <a:rPr lang="en-US" sz="3500" b="1" dirty="0" err="1" smtClean="0"/>
              <a:t>Panchayat</a:t>
            </a:r>
            <a:r>
              <a:rPr lang="en-US" sz="3500" b="1" dirty="0" smtClean="0"/>
              <a:t> meetings.</a:t>
            </a:r>
          </a:p>
          <a:p>
            <a:pPr lvl="0" algn="just"/>
            <a:endParaRPr lang="en-US" dirty="0" smtClean="0"/>
          </a:p>
          <a:p>
            <a:endParaRPr lang="en-US" dirty="0" smtClean="0"/>
          </a:p>
        </p:txBody>
      </p:sp>
      <p:sp>
        <p:nvSpPr>
          <p:cNvPr id="4" name="Right Arrow 3"/>
          <p:cNvSpPr/>
          <p:nvPr/>
        </p:nvSpPr>
        <p:spPr>
          <a:xfrm>
            <a:off x="0" y="1143000"/>
            <a:ext cx="8763000" cy="228600"/>
          </a:xfrm>
          <a:prstGeom prst="rightArrow">
            <a:avLst/>
          </a:pr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 smtClean="0">
                <a:solidFill>
                  <a:srgbClr val="002060"/>
                </a:solidFill>
              </a:rPr>
              <a:t>Points to be considered…(7)</a:t>
            </a:r>
            <a:endParaRPr lang="en-US" b="1" dirty="0">
              <a:solidFill>
                <a:srgbClr val="00206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953000"/>
          </a:xfrm>
        </p:spPr>
        <p:txBody>
          <a:bodyPr>
            <a:normAutofit/>
          </a:bodyPr>
          <a:lstStyle/>
          <a:p>
            <a:pPr algn="just"/>
            <a:r>
              <a:rPr lang="en-US" sz="3500" b="1" dirty="0" smtClean="0"/>
              <a:t>Women SHG members trained for Social Audit should play leading role along with Community Resource Persons (CRPs) of Livelihood Mission.</a:t>
            </a:r>
          </a:p>
          <a:p>
            <a:pPr algn="just"/>
            <a:endParaRPr lang="en-US" sz="3500" b="1" dirty="0" smtClean="0"/>
          </a:p>
          <a:p>
            <a:pPr lvl="0" algn="just"/>
            <a:r>
              <a:rPr lang="en-US" sz="3500" b="1" dirty="0" smtClean="0"/>
              <a:t>App for carrying out ranking of Gram </a:t>
            </a:r>
            <a:r>
              <a:rPr lang="en-US" sz="3500" b="1" dirty="0" err="1" smtClean="0"/>
              <a:t>Panchayats</a:t>
            </a:r>
            <a:r>
              <a:rPr lang="en-US" sz="3500" b="1" dirty="0" smtClean="0"/>
              <a:t>.</a:t>
            </a:r>
          </a:p>
          <a:p>
            <a:endParaRPr lang="en-US" dirty="0" smtClean="0"/>
          </a:p>
          <a:p>
            <a:endParaRPr lang="en-US" dirty="0" smtClean="0"/>
          </a:p>
        </p:txBody>
      </p:sp>
      <p:sp>
        <p:nvSpPr>
          <p:cNvPr id="4" name="Right Arrow 3"/>
          <p:cNvSpPr/>
          <p:nvPr/>
        </p:nvSpPr>
        <p:spPr>
          <a:xfrm>
            <a:off x="0" y="1143000"/>
            <a:ext cx="8763000" cy="228600"/>
          </a:xfrm>
          <a:prstGeom prst="rightArrow">
            <a:avLst/>
          </a:pr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 smtClean="0">
                <a:solidFill>
                  <a:srgbClr val="002060"/>
                </a:solidFill>
              </a:rPr>
              <a:t>Points to be considered…(8)</a:t>
            </a:r>
            <a:endParaRPr lang="en-US" b="1" dirty="0">
              <a:solidFill>
                <a:srgbClr val="00206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953000"/>
          </a:xfrm>
        </p:spPr>
        <p:txBody>
          <a:bodyPr>
            <a:normAutofit/>
          </a:bodyPr>
          <a:lstStyle/>
          <a:p>
            <a:pPr lvl="0" algn="just"/>
            <a:r>
              <a:rPr lang="en-US" sz="3600" b="1" dirty="0" smtClean="0"/>
              <a:t>Training </a:t>
            </a:r>
            <a:r>
              <a:rPr lang="en-US" sz="3600" b="1" dirty="0" err="1" smtClean="0"/>
              <a:t>programmes</a:t>
            </a:r>
            <a:r>
              <a:rPr lang="en-US" sz="3600" b="1" dirty="0" smtClean="0"/>
              <a:t> for trainers at National, State, District, and Block level.</a:t>
            </a:r>
          </a:p>
          <a:p>
            <a:pPr algn="just"/>
            <a:endParaRPr lang="en-US" sz="3600" b="1" dirty="0" smtClean="0"/>
          </a:p>
          <a:p>
            <a:pPr algn="just"/>
            <a:r>
              <a:rPr lang="en-US" sz="3600" b="1" dirty="0" smtClean="0"/>
              <a:t>Importance of correct capture of data.</a:t>
            </a:r>
          </a:p>
          <a:p>
            <a:pPr algn="just">
              <a:buNone/>
            </a:pPr>
            <a:endParaRPr lang="en-US" sz="3600" b="1" dirty="0" smtClean="0"/>
          </a:p>
          <a:p>
            <a:pPr lvl="0" algn="just"/>
            <a:r>
              <a:rPr lang="en-US" sz="3600" b="1" dirty="0" smtClean="0"/>
              <a:t>Thrust on Water Conservation.</a:t>
            </a:r>
          </a:p>
          <a:p>
            <a:pPr>
              <a:buNone/>
            </a:pPr>
            <a:endParaRPr lang="en-US" dirty="0" smtClean="0"/>
          </a:p>
          <a:p>
            <a:endParaRPr lang="en-US" dirty="0" smtClean="0"/>
          </a:p>
          <a:p>
            <a:endParaRPr lang="en-US" dirty="0" smtClean="0"/>
          </a:p>
        </p:txBody>
      </p:sp>
      <p:sp>
        <p:nvSpPr>
          <p:cNvPr id="4" name="Right Arrow 3"/>
          <p:cNvSpPr/>
          <p:nvPr/>
        </p:nvSpPr>
        <p:spPr>
          <a:xfrm>
            <a:off x="0" y="1143000"/>
            <a:ext cx="8763000" cy="228600"/>
          </a:xfrm>
          <a:prstGeom prst="rightArrow">
            <a:avLst/>
          </a:pr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 smtClean="0">
                <a:solidFill>
                  <a:srgbClr val="002060"/>
                </a:solidFill>
              </a:rPr>
              <a:t>Points to be considered…(9)</a:t>
            </a:r>
            <a:endParaRPr lang="en-US" b="1" dirty="0">
              <a:solidFill>
                <a:srgbClr val="00206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5800" y="1828800"/>
            <a:ext cx="8001000" cy="4724400"/>
          </a:xfrm>
        </p:spPr>
        <p:txBody>
          <a:bodyPr>
            <a:normAutofit/>
          </a:bodyPr>
          <a:lstStyle/>
          <a:p>
            <a:pPr lvl="0" algn="just"/>
            <a:r>
              <a:rPr lang="en-US" sz="3600" b="1" dirty="0" smtClean="0"/>
              <a:t>Information regarding Gram </a:t>
            </a:r>
            <a:r>
              <a:rPr lang="en-US" sz="3600" b="1" dirty="0" err="1" smtClean="0"/>
              <a:t>Sabha</a:t>
            </a:r>
            <a:r>
              <a:rPr lang="en-US" sz="3600" b="1" dirty="0" smtClean="0"/>
              <a:t>.</a:t>
            </a:r>
          </a:p>
          <a:p>
            <a:endParaRPr lang="en-US" sz="3600" b="1" dirty="0" smtClean="0"/>
          </a:p>
          <a:p>
            <a:r>
              <a:rPr lang="en-US" sz="3600" b="1" dirty="0" smtClean="0"/>
              <a:t>Appointment of Facilitators in time.</a:t>
            </a:r>
          </a:p>
          <a:p>
            <a:pPr lvl="0"/>
            <a:endParaRPr lang="en-US" sz="3600" b="1" dirty="0" smtClean="0"/>
          </a:p>
          <a:p>
            <a:pPr lvl="0"/>
            <a:r>
              <a:rPr lang="en-US" sz="3600" b="1" dirty="0" smtClean="0"/>
              <a:t>Community connect at all levels.</a:t>
            </a:r>
          </a:p>
          <a:p>
            <a:endParaRPr lang="en-US" dirty="0" smtClean="0"/>
          </a:p>
          <a:p>
            <a:endParaRPr lang="en-US" dirty="0" smtClean="0"/>
          </a:p>
        </p:txBody>
      </p:sp>
      <p:sp>
        <p:nvSpPr>
          <p:cNvPr id="4" name="Right Arrow 3"/>
          <p:cNvSpPr/>
          <p:nvPr/>
        </p:nvSpPr>
        <p:spPr>
          <a:xfrm>
            <a:off x="0" y="1143000"/>
            <a:ext cx="8763000" cy="228600"/>
          </a:xfrm>
          <a:prstGeom prst="rightArrow">
            <a:avLst/>
          </a:pr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 smtClean="0">
                <a:solidFill>
                  <a:srgbClr val="002060"/>
                </a:solidFill>
              </a:rPr>
              <a:t>Points to be considered…(10)</a:t>
            </a:r>
            <a:endParaRPr lang="en-US" b="1" dirty="0">
              <a:solidFill>
                <a:srgbClr val="00206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953000"/>
          </a:xfrm>
        </p:spPr>
        <p:txBody>
          <a:bodyPr>
            <a:normAutofit/>
          </a:bodyPr>
          <a:lstStyle/>
          <a:p>
            <a:endParaRPr lang="en-US" dirty="0" smtClean="0"/>
          </a:p>
          <a:p>
            <a:r>
              <a:rPr lang="en-US" sz="3600" b="1" dirty="0" smtClean="0"/>
              <a:t>Calendar for training at various levels.</a:t>
            </a:r>
          </a:p>
          <a:p>
            <a:endParaRPr lang="en-US" sz="3600" b="1" dirty="0" smtClean="0"/>
          </a:p>
          <a:p>
            <a:pPr lvl="0"/>
            <a:r>
              <a:rPr lang="en-US" sz="3600" b="1" dirty="0" smtClean="0"/>
              <a:t>Lead role of NIRD&amp;PR.</a:t>
            </a:r>
          </a:p>
          <a:p>
            <a:pPr lvl="0"/>
            <a:endParaRPr lang="en-US" sz="3600" b="1" dirty="0" smtClean="0"/>
          </a:p>
          <a:p>
            <a:r>
              <a:rPr lang="en-US" sz="3600" b="1" dirty="0" smtClean="0"/>
              <a:t>Regional workshops. </a:t>
            </a:r>
          </a:p>
          <a:p>
            <a:pPr lvl="0">
              <a:buNone/>
            </a:pPr>
            <a:endParaRPr lang="en-US" b="1" dirty="0" smtClean="0"/>
          </a:p>
          <a:p>
            <a:endParaRPr lang="en-US" dirty="0" smtClean="0"/>
          </a:p>
          <a:p>
            <a:pPr lvl="0"/>
            <a:endParaRPr lang="en-US" dirty="0" smtClean="0"/>
          </a:p>
          <a:p>
            <a:pPr lvl="0"/>
            <a:endParaRPr lang="en-US" dirty="0" smtClean="0"/>
          </a:p>
          <a:p>
            <a:endParaRPr lang="en-US" dirty="0" smtClean="0"/>
          </a:p>
          <a:p>
            <a:endParaRPr lang="en-US" dirty="0" smtClean="0"/>
          </a:p>
        </p:txBody>
      </p:sp>
      <p:sp>
        <p:nvSpPr>
          <p:cNvPr id="4" name="Right Arrow 3"/>
          <p:cNvSpPr/>
          <p:nvPr/>
        </p:nvSpPr>
        <p:spPr>
          <a:xfrm>
            <a:off x="0" y="1143000"/>
            <a:ext cx="8763000" cy="228600"/>
          </a:xfrm>
          <a:prstGeom prst="rightArrow">
            <a:avLst/>
          </a:pr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1143000"/>
          </a:xfrm>
        </p:spPr>
        <p:txBody>
          <a:bodyPr/>
          <a:lstStyle/>
          <a:p>
            <a:r>
              <a:rPr lang="en-US" b="1" dirty="0" smtClean="0">
                <a:solidFill>
                  <a:srgbClr val="002060"/>
                </a:solidFill>
              </a:rPr>
              <a:t>Points to be considered…(11)</a:t>
            </a:r>
            <a:endParaRPr lang="en-US" b="1" dirty="0">
              <a:solidFill>
                <a:srgbClr val="00206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76400"/>
            <a:ext cx="8229600" cy="4876800"/>
          </a:xfrm>
        </p:spPr>
        <p:txBody>
          <a:bodyPr>
            <a:normAutofit/>
          </a:bodyPr>
          <a:lstStyle/>
          <a:p>
            <a:pPr lvl="0" algn="just"/>
            <a:r>
              <a:rPr lang="en-US" sz="3600" b="1" dirty="0" smtClean="0"/>
              <a:t>Short video films and other basic information on GPDP website.</a:t>
            </a:r>
          </a:p>
          <a:p>
            <a:pPr>
              <a:buNone/>
            </a:pPr>
            <a:endParaRPr lang="en-US" sz="3600" b="1" dirty="0" smtClean="0"/>
          </a:p>
          <a:p>
            <a:pPr lvl="0"/>
            <a:r>
              <a:rPr lang="en-US" sz="3600" b="1" dirty="0" smtClean="0"/>
              <a:t>Public Information Board.</a:t>
            </a:r>
          </a:p>
          <a:p>
            <a:pPr lvl="0"/>
            <a:endParaRPr lang="en-US" sz="3600" b="1" dirty="0" smtClean="0"/>
          </a:p>
          <a:p>
            <a:r>
              <a:rPr lang="en-US" sz="3600" b="1" dirty="0" smtClean="0"/>
              <a:t>Making Gram </a:t>
            </a:r>
            <a:r>
              <a:rPr lang="en-US" sz="3600" b="1" dirty="0" err="1" smtClean="0"/>
              <a:t>Panchayat</a:t>
            </a:r>
            <a:r>
              <a:rPr lang="en-US" sz="3600" b="1" dirty="0" smtClean="0"/>
              <a:t> the hub of all activities.</a:t>
            </a:r>
          </a:p>
          <a:p>
            <a:pPr lvl="0"/>
            <a:endParaRPr lang="en-US" sz="3600" b="1" dirty="0" smtClean="0"/>
          </a:p>
          <a:p>
            <a:endParaRPr lang="en-US" dirty="0" smtClean="0"/>
          </a:p>
          <a:p>
            <a:endParaRPr lang="en-US" dirty="0"/>
          </a:p>
        </p:txBody>
      </p:sp>
      <p:sp>
        <p:nvSpPr>
          <p:cNvPr id="4" name="Right Arrow 3"/>
          <p:cNvSpPr/>
          <p:nvPr/>
        </p:nvSpPr>
        <p:spPr>
          <a:xfrm>
            <a:off x="0" y="990600"/>
            <a:ext cx="8763000" cy="228600"/>
          </a:xfrm>
          <a:prstGeom prst="rightArrow">
            <a:avLst/>
          </a:pr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304800"/>
            <a:ext cx="8229600" cy="838200"/>
          </a:xfrm>
        </p:spPr>
        <p:txBody>
          <a:bodyPr/>
          <a:lstStyle/>
          <a:p>
            <a:r>
              <a:rPr lang="en-US" b="1" dirty="0" smtClean="0">
                <a:solidFill>
                  <a:srgbClr val="002060"/>
                </a:solidFill>
              </a:rPr>
              <a:t>Points to be considered…(12)</a:t>
            </a:r>
            <a:endParaRPr lang="en-US" b="1" dirty="0">
              <a:solidFill>
                <a:srgbClr val="00206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33400" y="1295400"/>
            <a:ext cx="8001000" cy="5257800"/>
          </a:xfrm>
        </p:spPr>
        <p:txBody>
          <a:bodyPr>
            <a:normAutofit/>
          </a:bodyPr>
          <a:lstStyle/>
          <a:p>
            <a:pPr algn="just"/>
            <a:endParaRPr lang="en-US" sz="3600" b="1" dirty="0" smtClean="0"/>
          </a:p>
          <a:p>
            <a:pPr lvl="0" algn="just"/>
            <a:r>
              <a:rPr lang="en-US" sz="3600" b="1" dirty="0" smtClean="0"/>
              <a:t>Opportunity to improve village schools, health services, nutrition campaigns etc.</a:t>
            </a:r>
          </a:p>
          <a:p>
            <a:pPr algn="just"/>
            <a:endParaRPr lang="en-US" sz="3600" b="1" dirty="0" smtClean="0"/>
          </a:p>
          <a:p>
            <a:pPr algn="just"/>
            <a:r>
              <a:rPr lang="en-US" sz="3600" b="1" dirty="0" smtClean="0"/>
              <a:t>Improving governance of Gram </a:t>
            </a:r>
            <a:r>
              <a:rPr lang="en-US" sz="3600" b="1" dirty="0" err="1" smtClean="0"/>
              <a:t>Panchayats</a:t>
            </a:r>
            <a:endParaRPr lang="en-US" sz="3600" b="1" dirty="0"/>
          </a:p>
        </p:txBody>
      </p:sp>
      <p:sp>
        <p:nvSpPr>
          <p:cNvPr id="4" name="Right Arrow 3"/>
          <p:cNvSpPr/>
          <p:nvPr/>
        </p:nvSpPr>
        <p:spPr>
          <a:xfrm>
            <a:off x="0" y="1066800"/>
            <a:ext cx="8763000" cy="228600"/>
          </a:xfrm>
          <a:prstGeom prst="rightArrow">
            <a:avLst/>
          </a:pr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1000" y="914400"/>
            <a:ext cx="8229600" cy="4830763"/>
          </a:xfrm>
        </p:spPr>
        <p:txBody>
          <a:bodyPr/>
          <a:lstStyle/>
          <a:p>
            <a:pPr>
              <a:buNone/>
            </a:pPr>
            <a:endParaRPr lang="en-US" dirty="0" smtClean="0"/>
          </a:p>
          <a:p>
            <a:pPr>
              <a:buNone/>
            </a:pPr>
            <a:endParaRPr lang="en-US" dirty="0" smtClean="0"/>
          </a:p>
          <a:p>
            <a:pPr>
              <a:buNone/>
            </a:pPr>
            <a:endParaRPr lang="en-US" dirty="0" smtClean="0"/>
          </a:p>
          <a:p>
            <a:pPr algn="ctr">
              <a:buNone/>
            </a:pPr>
            <a:r>
              <a:rPr lang="en-US" sz="6000" b="1" dirty="0" smtClean="0">
                <a:solidFill>
                  <a:srgbClr val="002060"/>
                </a:solidFill>
              </a:rPr>
              <a:t>THANKS</a:t>
            </a:r>
            <a:endParaRPr lang="en-US" sz="6000" b="1" dirty="0">
              <a:solidFill>
                <a:srgbClr val="00206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42</TotalTime>
  <Words>411</Words>
  <Application>Microsoft Office PowerPoint</Application>
  <PresentationFormat>On-screen Show (4:3)</PresentationFormat>
  <Paragraphs>78</Paragraphs>
  <Slides>14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14</vt:i4>
      </vt:variant>
    </vt:vector>
  </HeadingPairs>
  <TitlesOfParts>
    <vt:vector size="15" baseType="lpstr">
      <vt:lpstr>Office Theme</vt:lpstr>
      <vt:lpstr>MISSION ANTYODAYA SURVEY  &amp; PEOPLE’S PLAN CAMPAIGN </vt:lpstr>
      <vt:lpstr>Points to be considered…(1)</vt:lpstr>
      <vt:lpstr>Points to be considered…(2)</vt:lpstr>
      <vt:lpstr>Points to be considered…(3)</vt:lpstr>
      <vt:lpstr>Points to be considered…(4)</vt:lpstr>
      <vt:lpstr>Points to be considered…(5)</vt:lpstr>
      <vt:lpstr>Points to be considered…(6)</vt:lpstr>
      <vt:lpstr>Points to be considered…(7)</vt:lpstr>
      <vt:lpstr>Points to be considered…(8)</vt:lpstr>
      <vt:lpstr>Points to be considered…(9)</vt:lpstr>
      <vt:lpstr>Points to be considered…(10)</vt:lpstr>
      <vt:lpstr>Points to be considered…(11)</vt:lpstr>
      <vt:lpstr>Points to be considered…(12)</vt:lpstr>
      <vt:lpstr>Slide 14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MISSION ANTYODAYA SURVEY  &amp; PEOPLE’S PLAN CAMPAIGN</dc:title>
  <dc:creator>Office of Secretary</dc:creator>
  <cp:lastModifiedBy>nicsi</cp:lastModifiedBy>
  <cp:revision>11</cp:revision>
  <dcterms:created xsi:type="dcterms:W3CDTF">2006-08-16T00:00:00Z</dcterms:created>
  <dcterms:modified xsi:type="dcterms:W3CDTF">2019-08-28T04:24:46Z</dcterms:modified>
</cp:coreProperties>
</file>