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91" r:id="rId3"/>
    <p:sldId id="290" r:id="rId4"/>
    <p:sldId id="287" r:id="rId5"/>
    <p:sldId id="288" r:id="rId6"/>
    <p:sldId id="289" r:id="rId7"/>
    <p:sldId id="292" r:id="rId8"/>
    <p:sldId id="278" r:id="rId9"/>
    <p:sldId id="274" r:id="rId10"/>
    <p:sldId id="282" r:id="rId11"/>
    <p:sldId id="265" r:id="rId12"/>
    <p:sldId id="259" r:id="rId13"/>
    <p:sldId id="262" r:id="rId14"/>
    <p:sldId id="261" r:id="rId15"/>
    <p:sldId id="267" r:id="rId16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9410" autoAdjust="0"/>
    <p:restoredTop sz="94646"/>
  </p:normalViewPr>
  <p:slideViewPr>
    <p:cSldViewPr snapToGrid="0" snapToObjects="1">
      <p:cViewPr varScale="1">
        <p:scale>
          <a:sx n="82" d="100"/>
          <a:sy n="82" d="100"/>
        </p:scale>
        <p:origin x="-60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C3A3CC-3B80-4631-AB52-2A01E2C0AECC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DB772-5F1B-4595-A2A0-762D95AD308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79810882-D99E-4680-B1AC-F8A541F23606}" type="datetimeFigureOut">
              <a:rPr lang="en-IN" smtClean="0"/>
              <a:pPr/>
              <a:t>04-09-2019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974C03A-1220-4354-8257-5FE01F047D4D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8346625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4C03A-1220-4354-8257-5FE01F047D4D}" type="slidenum">
              <a:rPr lang="en-IN" smtClean="0"/>
              <a:pPr/>
              <a:t>9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3116076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4C03A-1220-4354-8257-5FE01F047D4D}" type="slidenum">
              <a:rPr lang="en-IN" smtClean="0"/>
              <a:pPr/>
              <a:t>10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890098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F3AD-EEC2-B045-AC49-54F18D7737D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74402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F3AD-EEC2-B045-AC49-54F18D7737D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38313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F3AD-EEC2-B045-AC49-54F18D7737D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9649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F3AD-EEC2-B045-AC49-54F18D7737D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72079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F3AD-EEC2-B045-AC49-54F18D7737D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31679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F3AD-EEC2-B045-AC49-54F18D7737D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44226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F3AD-EEC2-B045-AC49-54F18D7737D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361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F3AD-EEC2-B045-AC49-54F18D7737D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24894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F3AD-EEC2-B045-AC49-54F18D7737D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04875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F3AD-EEC2-B045-AC49-54F18D7737D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20846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F3AD-EEC2-B045-AC49-54F18D7737D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45661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0F3AD-EEC2-B045-AC49-54F18D7737D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5546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gpdp.nic.in/index.html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hape 81">
            <a:extLst>
              <a:ext uri="{FF2B5EF4-FFF2-40B4-BE49-F238E27FC236}">
                <a16:creationId xmlns:a16="http://schemas.microsoft.com/office/drawing/2014/main" xmlns="" id="{2D354565-8001-45BD-93F9-1374A1B4BB34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0631278" y="11097"/>
            <a:ext cx="1344058" cy="12363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 descr="http://gpdp.nic.in/resources/welcome/images/slider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523704"/>
            <a:ext cx="12192000" cy="23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590" y="0"/>
            <a:ext cx="5134244" cy="4945486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xmlns="" id="{C9B2DAC5-217D-4FF8-B83B-EA64D9EA8B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97424" y="838564"/>
            <a:ext cx="6245949" cy="368514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GPDP </a:t>
            </a:r>
            <a:r>
              <a:rPr lang="en-US" b="1" dirty="0" smtClean="0"/>
              <a:t>2020-21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State Empowered Committee Meeting</a:t>
            </a:r>
            <a:br>
              <a:rPr lang="en-US" dirty="0"/>
            </a:br>
            <a:r>
              <a:rPr lang="en-US" dirty="0" smtClean="0"/>
              <a:t>07</a:t>
            </a:r>
            <a:r>
              <a:rPr lang="hi-IN" dirty="0" smtClean="0"/>
              <a:t>/09/201</a:t>
            </a:r>
            <a:r>
              <a:rPr lang="en-US" dirty="0" smtClean="0"/>
              <a:t>9</a:t>
            </a:r>
            <a:r>
              <a:rPr lang="hi-IN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367821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770" y="365125"/>
            <a:ext cx="6863787" cy="746045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000000"/>
                </a:solidFill>
              </a:rPr>
              <a:t>GPDP</a:t>
            </a:r>
            <a:r>
              <a:rPr lang="hi-IN" b="1" dirty="0" smtClean="0">
                <a:solidFill>
                  <a:srgbClr val="000000"/>
                </a:solidFill>
              </a:rPr>
              <a:t>(2020-21)</a:t>
            </a:r>
            <a:r>
              <a:rPr lang="en-US" b="1" dirty="0" smtClean="0">
                <a:solidFill>
                  <a:srgbClr val="000000"/>
                </a:solidFill>
              </a:rPr>
              <a:t> </a:t>
            </a:r>
            <a:r>
              <a:rPr lang="hi-IN" b="1" dirty="0" smtClean="0">
                <a:solidFill>
                  <a:srgbClr val="000000"/>
                </a:solidFill>
              </a:rPr>
              <a:t>के मुख्य बिंदु  </a:t>
            </a:r>
            <a:r>
              <a:rPr lang="hi-IN" dirty="0" smtClean="0">
                <a:solidFill>
                  <a:srgbClr val="000000"/>
                </a:solidFill>
              </a:rPr>
              <a:t>–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689" y="1111170"/>
            <a:ext cx="6852211" cy="5359078"/>
          </a:xfrm>
        </p:spPr>
        <p:txBody>
          <a:bodyPr>
            <a:normAutofit lnSpcReduction="10000"/>
          </a:bodyPr>
          <a:lstStyle/>
          <a:p>
            <a:pPr lvl="0"/>
            <a:r>
              <a:rPr lang="hi-IN" dirty="0" smtClean="0"/>
              <a:t>ग्राम पंचायत में फैसिलिटेटर नियुक्त करना – ग्राम पंचायत सचिव को फैसिलिटेटर नियुक्त किया गया है | </a:t>
            </a:r>
            <a:endParaRPr lang="en-US" dirty="0" smtClean="0"/>
          </a:p>
          <a:p>
            <a:pPr lvl="0"/>
            <a:r>
              <a:rPr lang="hi-IN" dirty="0" smtClean="0"/>
              <a:t>अन्त्योदय सर्वे – ग्राम पंचायत में उपलभ्ध अधोसंरचना की </a:t>
            </a:r>
            <a:r>
              <a:rPr lang="hi-IN" dirty="0" smtClean="0"/>
              <a:t>जानकारी</a:t>
            </a:r>
            <a:endParaRPr lang="en-US" dirty="0" smtClean="0"/>
          </a:p>
          <a:p>
            <a:pPr lvl="0"/>
            <a:r>
              <a:rPr lang="hi-IN" dirty="0" smtClean="0"/>
              <a:t>सभी विभागों द्वारा ग्राम पंचायतो को रिसोर्स एनवलप की जानकारी  </a:t>
            </a:r>
            <a:endParaRPr lang="en-US" dirty="0" smtClean="0"/>
          </a:p>
          <a:p>
            <a:pPr lvl="0"/>
            <a:r>
              <a:rPr lang="hi-IN" dirty="0" smtClean="0"/>
              <a:t>ग्राम पंचायतो में सूचना बोर्ड प्रकाशन (PIB)</a:t>
            </a:r>
          </a:p>
          <a:p>
            <a:pPr lvl="0"/>
            <a:r>
              <a:rPr lang="hi-IN" dirty="0" smtClean="0"/>
              <a:t>ग्राम सभा द्वारा </a:t>
            </a:r>
            <a:r>
              <a:rPr lang="hi-IN" dirty="0" smtClean="0"/>
              <a:t>GPDP का </a:t>
            </a:r>
            <a:r>
              <a:rPr lang="hi-IN" dirty="0" smtClean="0"/>
              <a:t>अनुमोदन </a:t>
            </a:r>
          </a:p>
          <a:p>
            <a:pPr lvl="0"/>
            <a:r>
              <a:rPr lang="hi-IN" dirty="0" smtClean="0"/>
              <a:t>ग्राम सभा का फोटो अपलोड करना </a:t>
            </a:r>
          </a:p>
          <a:p>
            <a:pPr lvl="0"/>
            <a:r>
              <a:rPr lang="hi-IN" dirty="0" smtClean="0"/>
              <a:t>ग्राम पंचायत विकास योजना का प्लान प्लस में अपलोड करना </a:t>
            </a:r>
          </a:p>
          <a:p>
            <a:endParaRPr lang="en-US" dirty="0"/>
          </a:p>
        </p:txBody>
      </p:sp>
      <p:pic>
        <p:nvPicPr>
          <p:cNvPr id="4" name="Picture 6" descr="http://gpdp.nic.in/resources/welcome/images/slider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669" r="17457"/>
          <a:stretch/>
        </p:blipFill>
        <p:spPr bwMode="auto">
          <a:xfrm>
            <a:off x="6817490" y="10"/>
            <a:ext cx="5374507" cy="2285990"/>
          </a:xfrm>
          <a:custGeom>
            <a:avLst/>
            <a:gdLst>
              <a:gd name="connsiteX0" fmla="*/ 0 w 6265758"/>
              <a:gd name="connsiteY0" fmla="*/ 0 h 2286000"/>
              <a:gd name="connsiteX1" fmla="*/ 6265758 w 6265758"/>
              <a:gd name="connsiteY1" fmla="*/ 0 h 2286000"/>
              <a:gd name="connsiteX2" fmla="*/ 6265758 w 6265758"/>
              <a:gd name="connsiteY2" fmla="*/ 2286000 h 2286000"/>
              <a:gd name="connsiteX3" fmla="*/ 1062168 w 6265758"/>
              <a:gd name="connsiteY3" fmla="*/ 2286000 h 2286000"/>
              <a:gd name="connsiteX4" fmla="*/ 790683 w 6265758"/>
              <a:gd name="connsiteY4" fmla="*/ 1700078 h 2286000"/>
              <a:gd name="connsiteX5" fmla="*/ 787725 w 6265758"/>
              <a:gd name="connsiteY5" fmla="*/ 1700078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65758" h="2286000">
                <a:moveTo>
                  <a:pt x="0" y="0"/>
                </a:moveTo>
                <a:lnTo>
                  <a:pt x="6265758" y="0"/>
                </a:lnTo>
                <a:lnTo>
                  <a:pt x="6265758" y="2286000"/>
                </a:lnTo>
                <a:lnTo>
                  <a:pt x="1062168" y="2286000"/>
                </a:lnTo>
                <a:lnTo>
                  <a:pt x="790683" y="1700078"/>
                </a:lnTo>
                <a:lnTo>
                  <a:pt x="787725" y="170007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gpdp.nic.in/resources/welcome/images/slider2.jpg">
            <a:extLst>
              <a:ext uri="{FF2B5EF4-FFF2-40B4-BE49-F238E27FC236}">
                <a16:creationId xmlns:a16="http://schemas.microsoft.com/office/drawing/2014/main" xmlns="" id="{3D55F88F-360F-4B00-8872-292B3B1183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560" r="28207" b="-1"/>
          <a:stretch/>
        </p:blipFill>
        <p:spPr bwMode="auto">
          <a:xfrm>
            <a:off x="7731888" y="2286000"/>
            <a:ext cx="4460109" cy="2286000"/>
          </a:xfrm>
          <a:custGeom>
            <a:avLst/>
            <a:gdLst>
              <a:gd name="connsiteX0" fmla="*/ 0 w 5203590"/>
              <a:gd name="connsiteY0" fmla="*/ 0 h 2286000"/>
              <a:gd name="connsiteX1" fmla="*/ 5203590 w 5203590"/>
              <a:gd name="connsiteY1" fmla="*/ 0 h 2286000"/>
              <a:gd name="connsiteX2" fmla="*/ 5203590 w 5203590"/>
              <a:gd name="connsiteY2" fmla="*/ 2286000 h 2286000"/>
              <a:gd name="connsiteX3" fmla="*/ 1059212 w 5203590"/>
              <a:gd name="connsiteY3" fmla="*/ 2286000 h 2286000"/>
              <a:gd name="connsiteX4" fmla="*/ 925708 w 5203590"/>
              <a:gd name="connsiteY4" fmla="*/ 1997870 h 2286000"/>
              <a:gd name="connsiteX5" fmla="*/ 925707 w 5203590"/>
              <a:gd name="connsiteY5" fmla="*/ 199787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03590" h="2286000">
                <a:moveTo>
                  <a:pt x="0" y="0"/>
                </a:moveTo>
                <a:lnTo>
                  <a:pt x="5203590" y="0"/>
                </a:lnTo>
                <a:lnTo>
                  <a:pt x="5203590" y="2286000"/>
                </a:lnTo>
                <a:lnTo>
                  <a:pt x="1059212" y="2286000"/>
                </a:lnTo>
                <a:lnTo>
                  <a:pt x="925708" y="1997870"/>
                </a:lnTo>
                <a:lnTo>
                  <a:pt x="925707" y="199787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A group of people standing in front of a crowd&#10;&#10;Description generated with high confidence">
            <a:extLst>
              <a:ext uri="{FF2B5EF4-FFF2-40B4-BE49-F238E27FC236}">
                <a16:creationId xmlns:a16="http://schemas.microsoft.com/office/drawing/2014/main" xmlns="" id="{632EC1C1-BA5F-474A-B28E-647F056AE59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8485" b="6724"/>
          <a:stretch/>
        </p:blipFill>
        <p:spPr>
          <a:xfrm>
            <a:off x="8669438" y="4572000"/>
            <a:ext cx="3522561" cy="2286000"/>
          </a:xfrm>
          <a:custGeom>
            <a:avLst/>
            <a:gdLst>
              <a:gd name="connsiteX0" fmla="*/ 0 w 4144382"/>
              <a:gd name="connsiteY0" fmla="*/ 0 h 2286000"/>
              <a:gd name="connsiteX1" fmla="*/ 4144382 w 4144382"/>
              <a:gd name="connsiteY1" fmla="*/ 0 h 2286000"/>
              <a:gd name="connsiteX2" fmla="*/ 4144382 w 4144382"/>
              <a:gd name="connsiteY2" fmla="*/ 2286000 h 2286000"/>
              <a:gd name="connsiteX3" fmla="*/ 1054581 w 4144382"/>
              <a:gd name="connsiteY3" fmla="*/ 2286000 h 2286000"/>
              <a:gd name="connsiteX4" fmla="*/ 1054581 w 4144382"/>
              <a:gd name="connsiteY4" fmla="*/ 2285999 h 2286000"/>
              <a:gd name="connsiteX5" fmla="*/ 1059211 w 4144382"/>
              <a:gd name="connsiteY5" fmla="*/ 2285999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44382" h="2286000">
                <a:moveTo>
                  <a:pt x="0" y="0"/>
                </a:moveTo>
                <a:lnTo>
                  <a:pt x="4144382" y="0"/>
                </a:lnTo>
                <a:lnTo>
                  <a:pt x="4144382" y="2286000"/>
                </a:lnTo>
                <a:lnTo>
                  <a:pt x="1054581" y="2286000"/>
                </a:lnTo>
                <a:lnTo>
                  <a:pt x="1054581" y="2285999"/>
                </a:lnTo>
                <a:lnTo>
                  <a:pt x="1059211" y="2285999"/>
                </a:lnTo>
                <a:close/>
              </a:path>
            </a:pathLst>
          </a:cu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/>
        </p:nvSpPr>
        <p:spPr>
          <a:xfrm>
            <a:off x="2905246" y="4687747"/>
            <a:ext cx="289367" cy="706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905246" y="4687747"/>
            <a:ext cx="289367" cy="706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49313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/>
              <a:t>GPDP(2019-20) state scored </a:t>
            </a:r>
            <a:r>
              <a:rPr lang="en-US" b="1" u="sng" dirty="0" smtClean="0">
                <a:solidFill>
                  <a:srgbClr val="FF0000"/>
                </a:solidFill>
              </a:rPr>
              <a:t>3</a:t>
            </a:r>
            <a:r>
              <a:rPr lang="en-US" b="1" u="sng" baseline="30000" dirty="0" smtClean="0">
                <a:solidFill>
                  <a:srgbClr val="FF0000"/>
                </a:solidFill>
              </a:rPr>
              <a:t>rd</a:t>
            </a:r>
            <a:r>
              <a:rPr lang="en-US" b="1" u="sng" dirty="0" smtClean="0">
                <a:solidFill>
                  <a:srgbClr val="FF0000"/>
                </a:solidFill>
              </a:rPr>
              <a:t> rank across </a:t>
            </a:r>
            <a:r>
              <a:rPr lang="en-US" sz="4000" b="1" dirty="0" smtClean="0"/>
              <a:t>the country ( Except the North East State  and Union territories</a:t>
            </a:r>
            <a:r>
              <a:rPr lang="en-US" b="1" dirty="0" smtClean="0"/>
              <a:t>)</a:t>
            </a:r>
            <a:endParaRPr lang="en-US" b="1" dirty="0"/>
          </a:p>
        </p:txBody>
      </p:sp>
      <p:pic>
        <p:nvPicPr>
          <p:cNvPr id="1027" name="Picture 3" descr="C:\Users\acer\Desktop\Untitled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97710" y="1284791"/>
            <a:ext cx="11516811" cy="55732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1CC09D-248C-4ECE-BE94-30A20582B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endParaRPr lang="en-IN"/>
          </a:p>
        </p:txBody>
      </p:sp>
      <p:pic>
        <p:nvPicPr>
          <p:cNvPr id="6" name="Content Placeholder 5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xmlns="" id="{1774560F-C516-4D3D-A627-8D362C7F35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14567" y="3037711"/>
            <a:ext cx="7477433" cy="3820289"/>
          </a:xfrm>
        </p:spPr>
      </p:pic>
      <p:pic>
        <p:nvPicPr>
          <p:cNvPr id="1026" name="Picture 2" descr="http://gpdp.nic.in/resources/welcome/images/slider3.jpg">
            <a:extLst>
              <a:ext uri="{FF2B5EF4-FFF2-40B4-BE49-F238E27FC236}">
                <a16:creationId xmlns:a16="http://schemas.microsoft.com/office/drawing/2014/main" xmlns="" id="{19929FAF-E678-4016-92BF-9556649790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161" t="7324" r="11573" b="8484"/>
          <a:stretch/>
        </p:blipFill>
        <p:spPr bwMode="auto">
          <a:xfrm>
            <a:off x="17459" y="-1"/>
            <a:ext cx="12174541" cy="290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Title 1">
            <a:extLst>
              <a:ext uri="{FF2B5EF4-FFF2-40B4-BE49-F238E27FC236}">
                <a16:creationId xmlns:a16="http://schemas.microsoft.com/office/drawing/2014/main" xmlns="" id="{61DBB90B-E7F1-4177-8DCD-9D60C58CBD07}"/>
              </a:ext>
            </a:extLst>
          </p:cNvPr>
          <p:cNvSpPr txBox="1">
            <a:spLocks/>
          </p:cNvSpPr>
          <p:nvPr/>
        </p:nvSpPr>
        <p:spPr>
          <a:xfrm>
            <a:off x="17459" y="3429000"/>
            <a:ext cx="4697108" cy="23523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rgbClr val="000000"/>
                </a:solidFill>
              </a:rPr>
              <a:t>29 </a:t>
            </a:r>
            <a:r>
              <a:rPr lang="hi-IN" sz="4000" dirty="0">
                <a:solidFill>
                  <a:srgbClr val="000000"/>
                </a:solidFill>
              </a:rPr>
              <a:t> विषयों – </a:t>
            </a:r>
            <a:r>
              <a:rPr lang="en-US" sz="4000" dirty="0">
                <a:solidFill>
                  <a:srgbClr val="000000"/>
                </a:solidFill>
              </a:rPr>
              <a:t>17</a:t>
            </a:r>
            <a:r>
              <a:rPr lang="hi-IN" sz="4000" dirty="0">
                <a:solidFill>
                  <a:srgbClr val="000000"/>
                </a:solidFill>
              </a:rPr>
              <a:t> </a:t>
            </a:r>
            <a:r>
              <a:rPr lang="en-US" sz="4000" dirty="0">
                <a:solidFill>
                  <a:srgbClr val="000000"/>
                </a:solidFill>
              </a:rPr>
              <a:t>SDGs </a:t>
            </a:r>
            <a:r>
              <a:rPr lang="hi-IN" sz="4000" dirty="0">
                <a:solidFill>
                  <a:srgbClr val="000000"/>
                </a:solidFill>
              </a:rPr>
              <a:t>की समानता</a:t>
            </a:r>
            <a:endParaRPr lang="en-US" sz="4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14489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8AE3F6B-2385-4BF3-8D50-C40EDEBBDA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67" y="19578"/>
            <a:ext cx="10515600" cy="1325563"/>
          </a:xfrm>
        </p:spPr>
        <p:txBody>
          <a:bodyPr/>
          <a:lstStyle/>
          <a:p>
            <a:r>
              <a:rPr lang="hi-IN" dirty="0"/>
              <a:t>विभागों से अपेक्षा:  </a:t>
            </a:r>
            <a:endParaRPr lang="en-IN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B57D04E5-CE75-44F7-A930-AB22421E0F04}"/>
              </a:ext>
            </a:extLst>
          </p:cNvPr>
          <p:cNvGrpSpPr/>
          <p:nvPr/>
        </p:nvGrpSpPr>
        <p:grpSpPr>
          <a:xfrm>
            <a:off x="673767" y="1244540"/>
            <a:ext cx="10764254" cy="5447913"/>
            <a:chOff x="1503257" y="1244540"/>
            <a:chExt cx="9934764" cy="5447913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xmlns="" id="{EAFEDD01-2C04-44F0-8B49-318D4A3F1D8D}"/>
                </a:ext>
              </a:extLst>
            </p:cNvPr>
            <p:cNvSpPr/>
            <p:nvPr/>
          </p:nvSpPr>
          <p:spPr>
            <a:xfrm>
              <a:off x="1503257" y="1244540"/>
              <a:ext cx="4716379" cy="1707208"/>
            </a:xfrm>
            <a:custGeom>
              <a:avLst/>
              <a:gdLst>
                <a:gd name="connsiteX0" fmla="*/ 0 w 4190701"/>
                <a:gd name="connsiteY0" fmla="*/ 0 h 2514421"/>
                <a:gd name="connsiteX1" fmla="*/ 4190701 w 4190701"/>
                <a:gd name="connsiteY1" fmla="*/ 0 h 2514421"/>
                <a:gd name="connsiteX2" fmla="*/ 4190701 w 4190701"/>
                <a:gd name="connsiteY2" fmla="*/ 2514421 h 2514421"/>
                <a:gd name="connsiteX3" fmla="*/ 0 w 4190701"/>
                <a:gd name="connsiteY3" fmla="*/ 2514421 h 2514421"/>
                <a:gd name="connsiteX4" fmla="*/ 0 w 4190701"/>
                <a:gd name="connsiteY4" fmla="*/ 0 h 2514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90701" h="2514421">
                  <a:moveTo>
                    <a:pt x="0" y="0"/>
                  </a:moveTo>
                  <a:lnTo>
                    <a:pt x="4190701" y="0"/>
                  </a:lnTo>
                  <a:lnTo>
                    <a:pt x="4190701" y="2514421"/>
                  </a:lnTo>
                  <a:lnTo>
                    <a:pt x="0" y="251442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t" anchorCtr="0">
              <a:noAutofit/>
            </a:bodyPr>
            <a:lstStyle/>
            <a:p>
              <a:pPr marL="0" lvl="0" indent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3200" kern="1200" dirty="0"/>
                <a:t>Line Dept</a:t>
              </a:r>
              <a:r>
                <a:rPr lang="hi-IN" sz="3200" kern="1200" dirty="0"/>
                <a:t>s</a:t>
              </a:r>
              <a:r>
                <a:rPr lang="en-US" sz="3200" kern="1200" dirty="0"/>
                <a:t>. State Nodal Officer </a:t>
              </a:r>
              <a:r>
                <a:rPr lang="hi-IN" sz="3200" kern="1200" dirty="0"/>
                <a:t>का नामांकन </a:t>
              </a:r>
              <a:endParaRPr lang="en-IN" sz="3200" kern="1200" dirty="0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xmlns="" id="{D330C244-82C3-4D50-9B7F-5F0126D9491F}"/>
                </a:ext>
              </a:extLst>
            </p:cNvPr>
            <p:cNvSpPr/>
            <p:nvPr/>
          </p:nvSpPr>
          <p:spPr>
            <a:xfrm>
              <a:off x="6721641" y="1244540"/>
              <a:ext cx="4716379" cy="1707208"/>
            </a:xfrm>
            <a:custGeom>
              <a:avLst/>
              <a:gdLst>
                <a:gd name="connsiteX0" fmla="*/ 0 w 4190701"/>
                <a:gd name="connsiteY0" fmla="*/ 0 h 2514421"/>
                <a:gd name="connsiteX1" fmla="*/ 4190701 w 4190701"/>
                <a:gd name="connsiteY1" fmla="*/ 0 h 2514421"/>
                <a:gd name="connsiteX2" fmla="*/ 4190701 w 4190701"/>
                <a:gd name="connsiteY2" fmla="*/ 2514421 h 2514421"/>
                <a:gd name="connsiteX3" fmla="*/ 0 w 4190701"/>
                <a:gd name="connsiteY3" fmla="*/ 2514421 h 2514421"/>
                <a:gd name="connsiteX4" fmla="*/ 0 w 4190701"/>
                <a:gd name="connsiteY4" fmla="*/ 0 h 2514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90701" h="2514421">
                  <a:moveTo>
                    <a:pt x="0" y="0"/>
                  </a:moveTo>
                  <a:lnTo>
                    <a:pt x="4190701" y="0"/>
                  </a:lnTo>
                  <a:lnTo>
                    <a:pt x="4190701" y="2514421"/>
                  </a:lnTo>
                  <a:lnTo>
                    <a:pt x="0" y="251442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t" anchorCtr="0">
              <a:noAutofit/>
            </a:bodyPr>
            <a:lstStyle/>
            <a:p>
              <a:pPr marL="0" lvl="0" indent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3200" dirty="0"/>
                <a:t>District Line Depts.</a:t>
              </a:r>
              <a:r>
                <a:rPr lang="hi-IN" sz="3200" dirty="0"/>
                <a:t> को पत्र </a:t>
              </a:r>
              <a:endParaRPr lang="en-IN" sz="3200" kern="1200" dirty="0"/>
            </a:p>
            <a:p>
              <a:pPr marL="228600" lvl="1" indent="-228600" algn="l" defTabSz="9779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hi-IN" sz="2200" kern="1200" dirty="0"/>
                <a:t>विभाग के जिला</a:t>
              </a:r>
              <a:r>
                <a:rPr lang="en-US" sz="2200" kern="1200" dirty="0"/>
                <a:t>-</a:t>
              </a:r>
              <a:r>
                <a:rPr lang="hi-IN" sz="2200" kern="1200" dirty="0"/>
                <a:t>स्तरीय कर्मचारियों को </a:t>
              </a:r>
              <a:r>
                <a:rPr lang="en-US" sz="2200" kern="1200" dirty="0" err="1"/>
                <a:t>GPDP</a:t>
              </a:r>
              <a:r>
                <a:rPr lang="en-US" sz="2200" kern="1200" dirty="0"/>
                <a:t> </a:t>
              </a:r>
              <a:r>
                <a:rPr lang="hi-IN" sz="2200" kern="1200" dirty="0"/>
                <a:t>में भागीदारी और आवश्यक सहयोग</a:t>
              </a:r>
              <a:r>
                <a:rPr lang="en-US" sz="2200" kern="1200" dirty="0"/>
                <a:t> </a:t>
              </a:r>
              <a:r>
                <a:rPr lang="hi-IN" sz="2200" kern="1200" dirty="0"/>
                <a:t>प्रदाय करने हेतु पत्र लिखना </a:t>
              </a:r>
              <a:endParaRPr lang="en-IN" sz="2200" kern="1200" dirty="0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xmlns="" id="{77ED2D6E-998A-4EAF-87E8-F2CEB519CA94}"/>
                </a:ext>
              </a:extLst>
            </p:cNvPr>
            <p:cNvSpPr/>
            <p:nvPr/>
          </p:nvSpPr>
          <p:spPr>
            <a:xfrm>
              <a:off x="1503257" y="3148314"/>
              <a:ext cx="9934764" cy="3544139"/>
            </a:xfrm>
            <a:custGeom>
              <a:avLst/>
              <a:gdLst>
                <a:gd name="connsiteX0" fmla="*/ 0 w 4190701"/>
                <a:gd name="connsiteY0" fmla="*/ 0 h 2514421"/>
                <a:gd name="connsiteX1" fmla="*/ 4190701 w 4190701"/>
                <a:gd name="connsiteY1" fmla="*/ 0 h 2514421"/>
                <a:gd name="connsiteX2" fmla="*/ 4190701 w 4190701"/>
                <a:gd name="connsiteY2" fmla="*/ 2514421 h 2514421"/>
                <a:gd name="connsiteX3" fmla="*/ 0 w 4190701"/>
                <a:gd name="connsiteY3" fmla="*/ 2514421 h 2514421"/>
                <a:gd name="connsiteX4" fmla="*/ 0 w 4190701"/>
                <a:gd name="connsiteY4" fmla="*/ 0 h 2514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90701" h="2514421">
                  <a:moveTo>
                    <a:pt x="0" y="0"/>
                  </a:moveTo>
                  <a:lnTo>
                    <a:pt x="4190701" y="0"/>
                  </a:lnTo>
                  <a:lnTo>
                    <a:pt x="4190701" y="2514421"/>
                  </a:lnTo>
                  <a:lnTo>
                    <a:pt x="0" y="251442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3820" tIns="83820" rIns="83820" bIns="83820" numCol="1" spcCol="1270" anchor="t" anchorCtr="0">
              <a:noAutofit/>
            </a:bodyPr>
            <a:lstStyle/>
            <a:p>
              <a:pPr lvl="1" indent="-457200" algn="l" defTabSz="9779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+mj-lt"/>
                <a:buAutoNum type="arabicPeriod"/>
              </a:pPr>
              <a:r>
                <a:rPr lang="en-US" sz="2600" kern="1200" dirty="0" smtClean="0"/>
                <a:t>29 </a:t>
              </a:r>
              <a:r>
                <a:rPr lang="hi-IN" sz="2600" kern="1200" dirty="0"/>
                <a:t>विषय सम्बंधित</a:t>
              </a:r>
              <a:r>
                <a:rPr lang="en-US" sz="2600" kern="1200" dirty="0"/>
                <a:t> </a:t>
              </a:r>
              <a:r>
                <a:rPr lang="hi-IN" sz="2600" kern="1200" dirty="0"/>
                <a:t>विभाग के </a:t>
              </a:r>
              <a:r>
                <a:rPr lang="en-US" sz="2600" kern="1200" dirty="0"/>
                <a:t>Frontline Functionary</a:t>
              </a:r>
              <a:r>
                <a:rPr lang="hi-IN" sz="2600" kern="1200" dirty="0"/>
                <a:t> का प्रत्येक पंचायत में </a:t>
              </a:r>
              <a:r>
                <a:rPr lang="hi-IN" sz="2600" kern="1200" dirty="0" smtClean="0"/>
                <a:t>नामांकन</a:t>
              </a:r>
              <a:r>
                <a:rPr lang="en-US" sz="2600" dirty="0" smtClean="0"/>
                <a:t> </a:t>
              </a:r>
              <a:r>
                <a:rPr lang="en-US" sz="2600" dirty="0" smtClean="0"/>
                <a:t>- </a:t>
              </a:r>
              <a:r>
                <a:rPr lang="hi-IN" sz="2600" dirty="0" smtClean="0"/>
                <a:t>अपने यूजर आई डी पासवर्ड से ऑनलाइन एंट्री </a:t>
              </a:r>
              <a:endParaRPr lang="en-IN" sz="2600" kern="1200" dirty="0"/>
            </a:p>
            <a:p>
              <a:pPr lvl="1" indent="-457200" algn="l" defTabSz="9779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+mj-lt"/>
                <a:buAutoNum type="arabicPeriod"/>
              </a:pPr>
              <a:r>
                <a:rPr lang="hi-IN" sz="2600" kern="1200" dirty="0"/>
                <a:t>सम्बंधित योजनाओं की</a:t>
              </a:r>
              <a:r>
                <a:rPr lang="en-US" sz="2600" kern="1200" dirty="0"/>
                <a:t> </a:t>
              </a:r>
              <a:r>
                <a:rPr lang="hi-IN" sz="2600" kern="1200" dirty="0"/>
                <a:t>जानकारी – सार्वजनिक सूचना बोर्ड एवं </a:t>
              </a:r>
              <a:r>
                <a:rPr lang="en-US" sz="2600" kern="1200" dirty="0"/>
                <a:t>Frontline Functionary </a:t>
              </a:r>
              <a:r>
                <a:rPr lang="hi-IN" sz="2600" kern="1200" dirty="0"/>
                <a:t>की प्रस्तुति हेतु उपलब्ध कराना </a:t>
              </a:r>
              <a:endParaRPr lang="en-IN" sz="2600" kern="1200" dirty="0"/>
            </a:p>
            <a:p>
              <a:pPr lvl="1" indent="-457200" algn="l" defTabSz="9779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+mj-lt"/>
                <a:buAutoNum type="arabicPeriod"/>
              </a:pPr>
              <a:r>
                <a:rPr lang="hi-IN" sz="2600" kern="1200" dirty="0"/>
                <a:t>ग्राम सभा </a:t>
              </a:r>
              <a:r>
                <a:rPr lang="en-US" sz="2600" kern="1200" dirty="0"/>
                <a:t>Roster </a:t>
              </a:r>
              <a:r>
                <a:rPr lang="hi-IN" sz="2600" kern="1200" dirty="0"/>
                <a:t>के अनुसार </a:t>
              </a:r>
              <a:r>
                <a:rPr lang="en-US" sz="2600" kern="1200" dirty="0"/>
                <a:t>Frontline Functionary</a:t>
              </a:r>
              <a:r>
                <a:rPr lang="hi-IN" sz="2600" kern="1200" dirty="0"/>
                <a:t> को उपलब्ध रहना</a:t>
              </a:r>
              <a:r>
                <a:rPr lang="en-US" sz="2600" kern="1200" dirty="0"/>
                <a:t> </a:t>
              </a:r>
              <a:r>
                <a:rPr lang="hi-IN" sz="2600" kern="1200" dirty="0"/>
                <a:t>एवं प्रस्तुति करना </a:t>
              </a:r>
              <a:endParaRPr lang="hi-IN" sz="2600" kern="1200" dirty="0" smtClean="0"/>
            </a:p>
            <a:p>
              <a:pPr lvl="1" indent="-457200" algn="l" defTabSz="9779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+mj-lt"/>
                <a:buAutoNum type="arabicPeriod"/>
              </a:pPr>
              <a:r>
                <a:rPr lang="hi-IN" sz="2600" kern="1200" dirty="0" smtClean="0"/>
                <a:t>पंचायत के </a:t>
              </a:r>
              <a:r>
                <a:rPr lang="hi-IN" sz="2600" kern="1200" dirty="0" smtClean="0"/>
                <a:t>एक –एक पंच को </a:t>
              </a:r>
              <a:r>
                <a:rPr lang="hi-IN" sz="2600" kern="1200" dirty="0" smtClean="0"/>
                <a:t>एक –एक विभाग की जिम्मेदारी </a:t>
              </a:r>
              <a:r>
                <a:rPr lang="hi-IN" sz="2600" kern="1200" dirty="0" smtClean="0"/>
                <a:t>दिया जाना प्रस्तावित है |</a:t>
              </a:r>
              <a:endParaRPr lang="hi-IN" sz="2600" kern="1200" dirty="0" smtClean="0"/>
            </a:p>
            <a:p>
              <a:pPr lvl="1" indent="-457200" algn="l" defTabSz="9779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+mj-lt"/>
                <a:buAutoNum type="arabicPeriod"/>
              </a:pPr>
              <a:endParaRPr lang="en-IN" sz="26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29308134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7D7FBD3-C59C-41FC-9E78-DDA9807817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17641"/>
            <a:ext cx="10515600" cy="1325563"/>
          </a:xfrm>
        </p:spPr>
        <p:txBody>
          <a:bodyPr/>
          <a:lstStyle/>
          <a:p>
            <a:r>
              <a:rPr lang="hi-IN" dirty="0"/>
              <a:t>पिछले </a:t>
            </a:r>
            <a:r>
              <a:rPr lang="en-US" dirty="0" err="1"/>
              <a:t>GPDP</a:t>
            </a:r>
            <a:r>
              <a:rPr lang="hi-IN" dirty="0"/>
              <a:t> की तुलना में नए पहलू</a:t>
            </a:r>
            <a:r>
              <a:rPr lang="en-US" dirty="0"/>
              <a:t> :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3F8BF2C-EAAD-4DC8-86CD-072E70C427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365813"/>
            <a:ext cx="10916265" cy="512706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hi-IN" sz="3500" dirty="0" smtClean="0"/>
              <a:t>अन्त्योदय </a:t>
            </a:r>
            <a:r>
              <a:rPr lang="hi-IN" sz="3500" dirty="0"/>
              <a:t>सर्वे </a:t>
            </a:r>
            <a:r>
              <a:rPr lang="hi-IN" sz="3500" dirty="0" smtClean="0"/>
              <a:t>(पिछले वर्ष 45 बिन्दुओ पर सर्वे किया गया था , इस वर्ष 129 बिन्दुओ पर सर्वे किया जायेगा |) विगत वर्ष से ग्राम पंचायत रैंकिंग का तुलनात्मक अध्यन </a:t>
            </a:r>
            <a:endParaRPr lang="hi-IN" sz="3500" dirty="0"/>
          </a:p>
          <a:p>
            <a:pPr marL="514350" indent="-514350">
              <a:buFont typeface="+mj-lt"/>
              <a:buAutoNum type="arabicPeriod"/>
            </a:pPr>
            <a:r>
              <a:rPr lang="hi-IN" sz="3500" dirty="0" smtClean="0"/>
              <a:t> ग्राम </a:t>
            </a:r>
            <a:r>
              <a:rPr lang="hi-IN" sz="3500" dirty="0"/>
              <a:t>सभा में 29 विषयों सम्बंधित विभागों द्वारा </a:t>
            </a:r>
            <a:r>
              <a:rPr lang="hi-IN" sz="3500" dirty="0" smtClean="0"/>
              <a:t>ग्राम पंचायत वार रिसोर्स एन्वलप की जानकारी देना तथा प्रस्तुति </a:t>
            </a:r>
            <a:endParaRPr lang="hi-IN" sz="3500" dirty="0"/>
          </a:p>
          <a:p>
            <a:pPr marL="514350" indent="-514350">
              <a:buFont typeface="+mj-lt"/>
              <a:buAutoNum type="arabicPeriod"/>
            </a:pPr>
            <a:r>
              <a:rPr lang="en-US" sz="3500" dirty="0" err="1"/>
              <a:t>I.T</a:t>
            </a:r>
            <a:r>
              <a:rPr lang="hi-IN" sz="3500" dirty="0"/>
              <a:t>. </a:t>
            </a:r>
            <a:r>
              <a:rPr lang="hi-IN" sz="3500" dirty="0" smtClean="0"/>
              <a:t>आधारित मॉनिटरिंग   </a:t>
            </a:r>
            <a:endParaRPr lang="hi-IN" sz="3500" dirty="0" smtClean="0"/>
          </a:p>
          <a:p>
            <a:pPr marL="514350" indent="-514350">
              <a:buFont typeface="+mj-lt"/>
              <a:buAutoNum type="arabicPeriod"/>
            </a:pPr>
            <a:r>
              <a:rPr lang="hi-IN" sz="3500" dirty="0" smtClean="0"/>
              <a:t>ग्राम </a:t>
            </a:r>
            <a:r>
              <a:rPr lang="hi-IN" sz="3500" dirty="0" smtClean="0"/>
              <a:t>पंचायत के पंचो को  विभागवार जिम्मेदारी देना</a:t>
            </a:r>
            <a:endParaRPr lang="en-IN" sz="3500" dirty="0"/>
          </a:p>
        </p:txBody>
      </p:sp>
    </p:spTree>
    <p:extLst>
      <p:ext uri="{BB962C8B-B14F-4D97-AF65-F5344CB8AC3E}">
        <p14:creationId xmlns:p14="http://schemas.microsoft.com/office/powerpoint/2010/main" xmlns="" val="855230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42814"/>
          </a:xfrm>
        </p:spPr>
        <p:txBody>
          <a:bodyPr/>
          <a:lstStyle/>
          <a:p>
            <a:r>
              <a:rPr lang="hi-IN" sz="4800" b="1" dirty="0" smtClean="0"/>
              <a:t>राज्य की पहल (</a:t>
            </a:r>
            <a:r>
              <a:rPr lang="en-US" sz="4800" b="1" dirty="0" smtClean="0"/>
              <a:t>State Initiative</a:t>
            </a:r>
            <a:r>
              <a:rPr lang="hi-IN" dirty="0" smtClean="0"/>
              <a:t>)</a:t>
            </a:r>
            <a:r>
              <a:rPr lang="en-US" dirty="0" smtClean="0"/>
              <a:t> </a:t>
            </a:r>
            <a:r>
              <a:rPr lang="hi-IN" dirty="0" smtClean="0"/>
              <a:t>:-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07940"/>
            <a:ext cx="10515600" cy="4683829"/>
          </a:xfrm>
        </p:spPr>
        <p:txBody>
          <a:bodyPr>
            <a:normAutofit fontScale="92500"/>
          </a:bodyPr>
          <a:lstStyle/>
          <a:p>
            <a:r>
              <a:rPr lang="hi-IN" sz="3500" dirty="0" smtClean="0"/>
              <a:t>ग्रामो में पारंपरिक जल स्त्रोतों के पुनः जल </a:t>
            </a:r>
            <a:r>
              <a:rPr lang="hi-IN" sz="3500" dirty="0" smtClean="0"/>
              <a:t>भराव / पुनःजीवित  </a:t>
            </a:r>
            <a:r>
              <a:rPr lang="hi-IN" sz="3500" dirty="0" smtClean="0"/>
              <a:t>संबंधी व्यवस्था </a:t>
            </a:r>
            <a:r>
              <a:rPr lang="hi-IN" sz="3500" dirty="0" smtClean="0"/>
              <a:t>से </a:t>
            </a:r>
            <a:r>
              <a:rPr lang="hi-IN" sz="3500" dirty="0" smtClean="0"/>
              <a:t>सम्बंधित गतिविधियों / कार्ययोजना को GPDP में सम्लित </a:t>
            </a:r>
            <a:r>
              <a:rPr lang="hi-IN" sz="3500" dirty="0" smtClean="0"/>
              <a:t>करना |</a:t>
            </a:r>
          </a:p>
          <a:p>
            <a:r>
              <a:rPr lang="hi-IN" sz="3500" dirty="0" smtClean="0"/>
              <a:t>प्रत्येक ग्राम पंचायत में दो ग्राम सभा प्रस्तावित :- </a:t>
            </a:r>
          </a:p>
          <a:p>
            <a:pPr>
              <a:buNone/>
            </a:pPr>
            <a:r>
              <a:rPr lang="hi-IN" sz="3500" dirty="0" smtClean="0"/>
              <a:t> </a:t>
            </a:r>
            <a:r>
              <a:rPr lang="hi-IN" sz="3500" dirty="0" smtClean="0"/>
              <a:t>   	प्रथम ग्राम सभा :- कार्य योजना का प्रारूप बनाना </a:t>
            </a:r>
          </a:p>
          <a:p>
            <a:pPr>
              <a:buNone/>
            </a:pPr>
            <a:r>
              <a:rPr lang="hi-IN" sz="3500" dirty="0" smtClean="0"/>
              <a:t>	 </a:t>
            </a:r>
            <a:r>
              <a:rPr lang="hi-IN" sz="3500" dirty="0" smtClean="0"/>
              <a:t>    दूसरी ग्राम सभा :- विभागीय प्रस्तुतीकरण , GPDP अनुमोदन </a:t>
            </a:r>
          </a:p>
          <a:p>
            <a:r>
              <a:rPr lang="hi-IN" sz="3500" dirty="0" smtClean="0"/>
              <a:t>पेसा क्षेत्र की ग्राम पंचायतो प्रत्येक ग्राम के मजरा ,टोला में ग्राम सभा आयोजित की जायेगी , इसके पश्चात् संयुक्त ग्राम सभा ग्राम पंचायत में आयोजित की जावेगी | </a:t>
            </a:r>
          </a:p>
          <a:p>
            <a:pPr>
              <a:buNone/>
            </a:pPr>
            <a:endParaRPr lang="hi-IN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2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D4B466-A71F-4EBD-AD27-A9DCE3D4E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9703" y="0"/>
            <a:ext cx="9621192" cy="861343"/>
          </a:xfrm>
        </p:spPr>
        <p:txBody>
          <a:bodyPr/>
          <a:lstStyle/>
          <a:p>
            <a:r>
              <a:rPr lang="en-IN" dirty="0"/>
              <a:t>GPDP </a:t>
            </a:r>
            <a:r>
              <a:rPr lang="en-IN" dirty="0" smtClean="0"/>
              <a:t>2020-21   </a:t>
            </a:r>
            <a:r>
              <a:rPr lang="hi-IN" dirty="0"/>
              <a:t>एक सरलीकृत चित्र – </a:t>
            </a:r>
            <a:endParaRPr lang="en-IN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2F7A6DF0-7E70-4BFC-9EDE-532EADEA0AFB}"/>
              </a:ext>
            </a:extLst>
          </p:cNvPr>
          <p:cNvGrpSpPr/>
          <p:nvPr/>
        </p:nvGrpSpPr>
        <p:grpSpPr>
          <a:xfrm>
            <a:off x="317398" y="861343"/>
            <a:ext cx="11493705" cy="5699878"/>
            <a:chOff x="411517" y="2244980"/>
            <a:chExt cx="11597566" cy="3169135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xmlns="" id="{4348767B-CAFD-484B-96F7-819E7CDAD78B}"/>
                </a:ext>
              </a:extLst>
            </p:cNvPr>
            <p:cNvSpPr/>
            <p:nvPr/>
          </p:nvSpPr>
          <p:spPr>
            <a:xfrm>
              <a:off x="5900489" y="396857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xmlns="" id="{33D5CBA3-A4F0-4662-BE4B-BD4332778EC3}"/>
                </a:ext>
              </a:extLst>
            </p:cNvPr>
            <p:cNvSpPr/>
            <p:nvPr/>
          </p:nvSpPr>
          <p:spPr>
            <a:xfrm>
              <a:off x="5607879" y="396857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xmlns="" id="{B411FC0A-0C56-451C-9A55-4866F1F66A49}"/>
                </a:ext>
              </a:extLst>
            </p:cNvPr>
            <p:cNvSpPr/>
            <p:nvPr/>
          </p:nvSpPr>
          <p:spPr>
            <a:xfrm>
              <a:off x="5315834" y="396857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xmlns="" id="{2F3C990E-F803-4161-8658-173210464F8C}"/>
                </a:ext>
              </a:extLst>
            </p:cNvPr>
            <p:cNvSpPr/>
            <p:nvPr/>
          </p:nvSpPr>
          <p:spPr>
            <a:xfrm>
              <a:off x="5023225" y="396857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xmlns="" id="{F28FA408-82B5-4715-AD65-A91C341CBB0D}"/>
                </a:ext>
              </a:extLst>
            </p:cNvPr>
            <p:cNvSpPr/>
            <p:nvPr/>
          </p:nvSpPr>
          <p:spPr>
            <a:xfrm>
              <a:off x="4730615" y="396857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xmlns="" id="{BFDC60D1-C924-4BFB-8B5B-41D61B580FC3}"/>
                </a:ext>
              </a:extLst>
            </p:cNvPr>
            <p:cNvSpPr/>
            <p:nvPr/>
          </p:nvSpPr>
          <p:spPr>
            <a:xfrm>
              <a:off x="4278709" y="3888646"/>
              <a:ext cx="319723" cy="319413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xmlns="" id="{300C603C-CEB5-444A-B4A2-B7BFF414C640}"/>
                </a:ext>
              </a:extLst>
            </p:cNvPr>
            <p:cNvSpPr/>
            <p:nvPr/>
          </p:nvSpPr>
          <p:spPr>
            <a:xfrm>
              <a:off x="5640078" y="363867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xmlns="" id="{25986C0B-C676-4944-95FC-FB5C7AAA3A65}"/>
                </a:ext>
              </a:extLst>
            </p:cNvPr>
            <p:cNvSpPr/>
            <p:nvPr/>
          </p:nvSpPr>
          <p:spPr>
            <a:xfrm>
              <a:off x="5640078" y="4300643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xmlns="" id="{7DDB1F08-34D7-4966-A2B9-062C69F4BE1E}"/>
                </a:ext>
              </a:extLst>
            </p:cNvPr>
            <p:cNvSpPr/>
            <p:nvPr/>
          </p:nvSpPr>
          <p:spPr>
            <a:xfrm>
              <a:off x="5782993" y="3782175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xmlns="" id="{923A6C6D-49FE-46DB-8CAB-6E2E40388931}"/>
                </a:ext>
              </a:extLst>
            </p:cNvPr>
            <p:cNvSpPr/>
            <p:nvPr/>
          </p:nvSpPr>
          <p:spPr>
            <a:xfrm>
              <a:off x="5792031" y="4158065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xmlns="" id="{05175E0F-AA68-4011-A1E3-EE0A27FB1D9D}"/>
                </a:ext>
              </a:extLst>
            </p:cNvPr>
            <p:cNvSpPr/>
            <p:nvPr/>
          </p:nvSpPr>
          <p:spPr>
            <a:xfrm>
              <a:off x="2616822" y="3180074"/>
              <a:ext cx="2566263" cy="1616818"/>
            </a:xfrm>
            <a:custGeom>
              <a:avLst/>
              <a:gdLst>
                <a:gd name="connsiteX0" fmla="*/ 0 w 1616696"/>
                <a:gd name="connsiteY0" fmla="*/ 808409 h 1616818"/>
                <a:gd name="connsiteX1" fmla="*/ 808348 w 1616696"/>
                <a:gd name="connsiteY1" fmla="*/ 0 h 1616818"/>
                <a:gd name="connsiteX2" fmla="*/ 1616696 w 1616696"/>
                <a:gd name="connsiteY2" fmla="*/ 808409 h 1616818"/>
                <a:gd name="connsiteX3" fmla="*/ 808348 w 1616696"/>
                <a:gd name="connsiteY3" fmla="*/ 1616818 h 1616818"/>
                <a:gd name="connsiteX4" fmla="*/ 0 w 1616696"/>
                <a:gd name="connsiteY4" fmla="*/ 808409 h 1616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16696" h="1616818">
                  <a:moveTo>
                    <a:pt x="0" y="808409"/>
                  </a:moveTo>
                  <a:cubicBezTo>
                    <a:pt x="0" y="361937"/>
                    <a:pt x="361910" y="0"/>
                    <a:pt x="808348" y="0"/>
                  </a:cubicBezTo>
                  <a:cubicBezTo>
                    <a:pt x="1254786" y="0"/>
                    <a:pt x="1616696" y="361937"/>
                    <a:pt x="1616696" y="808409"/>
                  </a:cubicBezTo>
                  <a:cubicBezTo>
                    <a:pt x="1616696" y="1254881"/>
                    <a:pt x="1254786" y="1616818"/>
                    <a:pt x="808348" y="1616818"/>
                  </a:cubicBezTo>
                  <a:cubicBezTo>
                    <a:pt x="361910" y="1616818"/>
                    <a:pt x="0" y="1254881"/>
                    <a:pt x="0" y="808409"/>
                  </a:cubicBezTo>
                  <a:close/>
                </a:path>
              </a:pathLst>
            </a:cu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62160" tIns="262178" rIns="262160" bIns="262178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i-IN" sz="2000" kern="1200" dirty="0"/>
                <a:t>1.ग्राम सभा में चर्चा, </a:t>
              </a:r>
            </a:p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i-IN" sz="2000" kern="1200" dirty="0"/>
                <a:t>2.</a:t>
              </a:r>
              <a:r>
                <a:rPr lang="en-US" sz="2000" kern="1200" dirty="0" err="1"/>
                <a:t>GPDP</a:t>
              </a:r>
              <a:r>
                <a:rPr lang="en-US" sz="2000" kern="1200" dirty="0"/>
                <a:t> </a:t>
              </a:r>
              <a:r>
                <a:rPr lang="hi-IN" sz="2000" kern="1200" dirty="0"/>
                <a:t>का सृजन एवं स्वीकृति 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xmlns="" id="{0CEB18F3-96F9-45B7-BD77-C3B433020CBB}"/>
                </a:ext>
              </a:extLst>
            </p:cNvPr>
            <p:cNvSpPr/>
            <p:nvPr/>
          </p:nvSpPr>
          <p:spPr>
            <a:xfrm>
              <a:off x="2616822" y="2977315"/>
              <a:ext cx="319723" cy="319413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xmlns="" id="{C7C7D655-D42C-42B1-A2E7-3E9F9A5FA340}"/>
                </a:ext>
              </a:extLst>
            </p:cNvPr>
            <p:cNvSpPr/>
            <p:nvPr/>
          </p:nvSpPr>
          <p:spPr>
            <a:xfrm>
              <a:off x="2436624" y="282794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xmlns="" id="{BD961497-CBFE-400A-A5A6-A072E129DAE6}"/>
                </a:ext>
              </a:extLst>
            </p:cNvPr>
            <p:cNvSpPr/>
            <p:nvPr/>
          </p:nvSpPr>
          <p:spPr>
            <a:xfrm>
              <a:off x="2106732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xmlns="" id="{FF42B0C8-EFEF-493F-9423-CB97BC437060}"/>
                </a:ext>
              </a:extLst>
            </p:cNvPr>
            <p:cNvSpPr/>
            <p:nvPr/>
          </p:nvSpPr>
          <p:spPr>
            <a:xfrm>
              <a:off x="1777405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xmlns="" id="{FA3B5D0B-E751-41F5-A3AE-0E57EEB60214}"/>
                </a:ext>
              </a:extLst>
            </p:cNvPr>
            <p:cNvSpPr/>
            <p:nvPr/>
          </p:nvSpPr>
          <p:spPr>
            <a:xfrm>
              <a:off x="1448078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xmlns="" id="{C5166B6E-A2F5-47C9-841E-7EAD4BDDC0C8}"/>
                </a:ext>
              </a:extLst>
            </p:cNvPr>
            <p:cNvSpPr/>
            <p:nvPr/>
          </p:nvSpPr>
          <p:spPr>
            <a:xfrm>
              <a:off x="1118751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xmlns="" id="{6EAFF4AB-34F5-4926-BD2B-86C0250F8002}"/>
                </a:ext>
              </a:extLst>
            </p:cNvPr>
            <p:cNvSpPr/>
            <p:nvPr/>
          </p:nvSpPr>
          <p:spPr>
            <a:xfrm>
              <a:off x="788859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xmlns="" id="{42A63368-8B17-424F-A104-43E4A0A39C6E}"/>
                </a:ext>
              </a:extLst>
            </p:cNvPr>
            <p:cNvSpPr/>
            <p:nvPr/>
          </p:nvSpPr>
          <p:spPr>
            <a:xfrm>
              <a:off x="459532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xmlns="" id="{D45E8CA7-A691-4821-AA14-554AFB225F84}"/>
                </a:ext>
              </a:extLst>
            </p:cNvPr>
            <p:cNvSpPr/>
            <p:nvPr/>
          </p:nvSpPr>
          <p:spPr>
            <a:xfrm>
              <a:off x="411518" y="2244980"/>
              <a:ext cx="1695215" cy="482359"/>
            </a:xfrm>
            <a:custGeom>
              <a:avLst/>
              <a:gdLst>
                <a:gd name="connsiteX0" fmla="*/ 0 w 1803107"/>
                <a:gd name="connsiteY0" fmla="*/ 0 h 399343"/>
                <a:gd name="connsiteX1" fmla="*/ 1803107 w 1803107"/>
                <a:gd name="connsiteY1" fmla="*/ 0 h 399343"/>
                <a:gd name="connsiteX2" fmla="*/ 1803107 w 1803107"/>
                <a:gd name="connsiteY2" fmla="*/ 399343 h 399343"/>
                <a:gd name="connsiteX3" fmla="*/ 0 w 1803107"/>
                <a:gd name="connsiteY3" fmla="*/ 399343 h 399343"/>
                <a:gd name="connsiteX4" fmla="*/ 0 w 1803107"/>
                <a:gd name="connsiteY4" fmla="*/ 0 h 399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3107" h="399343">
                  <a:moveTo>
                    <a:pt x="0" y="0"/>
                  </a:moveTo>
                  <a:lnTo>
                    <a:pt x="1803107" y="0"/>
                  </a:lnTo>
                  <a:lnTo>
                    <a:pt x="1803107" y="399343"/>
                  </a:lnTo>
                  <a:lnTo>
                    <a:pt x="0" y="39934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i-IN" sz="2000" kern="1200" dirty="0"/>
                <a:t>मिशन अन्त्योदय </a:t>
              </a:r>
              <a:r>
                <a:rPr lang="en-US" sz="2000" kern="1200" dirty="0"/>
                <a:t>baseline survey</a:t>
              </a:r>
              <a:r>
                <a:rPr lang="hi-IN" sz="2000" kern="1200" dirty="0"/>
                <a:t> की प्रस्तुति </a:t>
              </a:r>
              <a:endParaRPr lang="en-IN" sz="2000" kern="1200" dirty="0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xmlns="" id="{077EEA84-369B-4AA4-8611-A5F2A9D5580A}"/>
                </a:ext>
              </a:extLst>
            </p:cNvPr>
            <p:cNvSpPr/>
            <p:nvPr/>
          </p:nvSpPr>
          <p:spPr>
            <a:xfrm>
              <a:off x="2195419" y="3477575"/>
              <a:ext cx="319723" cy="319413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xmlns="" id="{77B3F6F7-C351-408E-9DD5-925FB136471D}"/>
                </a:ext>
              </a:extLst>
            </p:cNvPr>
            <p:cNvSpPr/>
            <p:nvPr/>
          </p:nvSpPr>
          <p:spPr>
            <a:xfrm>
              <a:off x="1930488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xmlns="" id="{EA4A10FE-3637-476E-9474-4B9E2D47BF49}"/>
                </a:ext>
              </a:extLst>
            </p:cNvPr>
            <p:cNvSpPr/>
            <p:nvPr/>
          </p:nvSpPr>
          <p:spPr>
            <a:xfrm>
              <a:off x="1626581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xmlns="" id="{0035130D-9765-4466-B922-9B2996DCFB68}"/>
                </a:ext>
              </a:extLst>
            </p:cNvPr>
            <p:cNvSpPr/>
            <p:nvPr/>
          </p:nvSpPr>
          <p:spPr>
            <a:xfrm>
              <a:off x="1323239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xmlns="" id="{D1D9C51F-F8E6-4044-8FA7-6889B62513A7}"/>
                </a:ext>
              </a:extLst>
            </p:cNvPr>
            <p:cNvSpPr/>
            <p:nvPr/>
          </p:nvSpPr>
          <p:spPr>
            <a:xfrm>
              <a:off x="1019896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xmlns="" id="{953E91C6-A927-4935-8B08-1BD3DC70E2DA}"/>
                </a:ext>
              </a:extLst>
            </p:cNvPr>
            <p:cNvSpPr/>
            <p:nvPr/>
          </p:nvSpPr>
          <p:spPr>
            <a:xfrm>
              <a:off x="715989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xmlns="" id="{5395EE64-7C79-463D-AD85-11343212DF92}"/>
                </a:ext>
              </a:extLst>
            </p:cNvPr>
            <p:cNvSpPr/>
            <p:nvPr/>
          </p:nvSpPr>
          <p:spPr>
            <a:xfrm>
              <a:off x="412647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xmlns="" id="{3F8BFED1-5AC2-461E-8A8E-A68584323457}"/>
                </a:ext>
              </a:extLst>
            </p:cNvPr>
            <p:cNvSpPr/>
            <p:nvPr/>
          </p:nvSpPr>
          <p:spPr>
            <a:xfrm>
              <a:off x="411517" y="3149521"/>
              <a:ext cx="1677703" cy="399343"/>
            </a:xfrm>
            <a:custGeom>
              <a:avLst/>
              <a:gdLst>
                <a:gd name="connsiteX0" fmla="*/ 0 w 1677703"/>
                <a:gd name="connsiteY0" fmla="*/ 0 h 399343"/>
                <a:gd name="connsiteX1" fmla="*/ 1677703 w 1677703"/>
                <a:gd name="connsiteY1" fmla="*/ 0 h 399343"/>
                <a:gd name="connsiteX2" fmla="*/ 1677703 w 1677703"/>
                <a:gd name="connsiteY2" fmla="*/ 399343 h 399343"/>
                <a:gd name="connsiteX3" fmla="*/ 0 w 1677703"/>
                <a:gd name="connsiteY3" fmla="*/ 399343 h 399343"/>
                <a:gd name="connsiteX4" fmla="*/ 0 w 1677703"/>
                <a:gd name="connsiteY4" fmla="*/ 0 h 399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7703" h="399343">
                  <a:moveTo>
                    <a:pt x="0" y="0"/>
                  </a:moveTo>
                  <a:lnTo>
                    <a:pt x="1677703" y="0"/>
                  </a:lnTo>
                  <a:lnTo>
                    <a:pt x="1677703" y="399343"/>
                  </a:lnTo>
                  <a:lnTo>
                    <a:pt x="0" y="39934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 err="1"/>
                <a:t>SHG</a:t>
              </a:r>
              <a:r>
                <a:rPr lang="en-US" sz="2000" kern="1200" dirty="0"/>
                <a:t> </a:t>
              </a:r>
              <a:r>
                <a:rPr lang="hi-IN" sz="2000" kern="1200" dirty="0"/>
                <a:t>गरीबी उन्मूलन  योजना की प्रस्तुति  </a:t>
              </a:r>
              <a:endParaRPr lang="en-IN" sz="2000" kern="1200" dirty="0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xmlns="" id="{F9D8F301-DD32-4212-8CAE-B054F02AEA06}"/>
                </a:ext>
              </a:extLst>
            </p:cNvPr>
            <p:cNvSpPr/>
            <p:nvPr/>
          </p:nvSpPr>
          <p:spPr>
            <a:xfrm>
              <a:off x="2195419" y="4245093"/>
              <a:ext cx="319723" cy="319413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xmlns="" id="{6CDE8714-7D64-4D36-A2DC-43A582EC49E3}"/>
                </a:ext>
              </a:extLst>
            </p:cNvPr>
            <p:cNvSpPr/>
            <p:nvPr/>
          </p:nvSpPr>
          <p:spPr>
            <a:xfrm>
              <a:off x="1930488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xmlns="" id="{C84A56AB-E76B-498A-87C9-61C8C6789F6D}"/>
                </a:ext>
              </a:extLst>
            </p:cNvPr>
            <p:cNvSpPr/>
            <p:nvPr/>
          </p:nvSpPr>
          <p:spPr>
            <a:xfrm>
              <a:off x="1626581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xmlns="" id="{9F97858B-AE3F-4A74-9DC3-A4FB456778F4}"/>
                </a:ext>
              </a:extLst>
            </p:cNvPr>
            <p:cNvSpPr/>
            <p:nvPr/>
          </p:nvSpPr>
          <p:spPr>
            <a:xfrm>
              <a:off x="1323239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xmlns="" id="{79B70831-189A-43F8-96ED-120D40076DA3}"/>
                </a:ext>
              </a:extLst>
            </p:cNvPr>
            <p:cNvSpPr/>
            <p:nvPr/>
          </p:nvSpPr>
          <p:spPr>
            <a:xfrm>
              <a:off x="1019896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xmlns="" id="{7BB3DB43-61D3-4ACC-A727-55CC118C2FF1}"/>
                </a:ext>
              </a:extLst>
            </p:cNvPr>
            <p:cNvSpPr/>
            <p:nvPr/>
          </p:nvSpPr>
          <p:spPr>
            <a:xfrm>
              <a:off x="715989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xmlns="" id="{D0EAD5B5-FAAE-4326-B6BD-FC69E16D691D}"/>
                </a:ext>
              </a:extLst>
            </p:cNvPr>
            <p:cNvSpPr/>
            <p:nvPr/>
          </p:nvSpPr>
          <p:spPr>
            <a:xfrm>
              <a:off x="412647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xmlns="" id="{69D351C6-E5BB-47B0-8997-7F977B1F498E}"/>
                </a:ext>
              </a:extLst>
            </p:cNvPr>
            <p:cNvSpPr/>
            <p:nvPr/>
          </p:nvSpPr>
          <p:spPr>
            <a:xfrm>
              <a:off x="411517" y="4039866"/>
              <a:ext cx="1677703" cy="399343"/>
            </a:xfrm>
            <a:custGeom>
              <a:avLst/>
              <a:gdLst>
                <a:gd name="connsiteX0" fmla="*/ 0 w 1677703"/>
                <a:gd name="connsiteY0" fmla="*/ 0 h 399343"/>
                <a:gd name="connsiteX1" fmla="*/ 1677703 w 1677703"/>
                <a:gd name="connsiteY1" fmla="*/ 0 h 399343"/>
                <a:gd name="connsiteX2" fmla="*/ 1677703 w 1677703"/>
                <a:gd name="connsiteY2" fmla="*/ 399343 h 399343"/>
                <a:gd name="connsiteX3" fmla="*/ 0 w 1677703"/>
                <a:gd name="connsiteY3" fmla="*/ 399343 h 399343"/>
                <a:gd name="connsiteX4" fmla="*/ 0 w 1677703"/>
                <a:gd name="connsiteY4" fmla="*/ 0 h 399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7703" h="399343">
                  <a:moveTo>
                    <a:pt x="0" y="0"/>
                  </a:moveTo>
                  <a:lnTo>
                    <a:pt x="1677703" y="0"/>
                  </a:lnTo>
                  <a:lnTo>
                    <a:pt x="1677703" y="399343"/>
                  </a:lnTo>
                  <a:lnTo>
                    <a:pt x="0" y="39934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 dirty="0"/>
                <a:t>29 </a:t>
              </a:r>
              <a:r>
                <a:rPr lang="hi-IN" sz="2000" b="1" kern="1200" dirty="0"/>
                <a:t>विषयो पर सम्बंधित विभागों द्वारा प्रस्तुति </a:t>
              </a:r>
              <a:endParaRPr lang="en-IN" sz="2000" b="1" kern="1200" dirty="0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xmlns="" id="{32B19679-B9F5-4DF0-A5C7-E4DC2CDBAD09}"/>
                </a:ext>
              </a:extLst>
            </p:cNvPr>
            <p:cNvSpPr/>
            <p:nvPr/>
          </p:nvSpPr>
          <p:spPr>
            <a:xfrm>
              <a:off x="2616822" y="4796891"/>
              <a:ext cx="319723" cy="319413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xmlns="" id="{AE8DAD3C-91A3-44B0-A8D8-5B2DBB512B59}"/>
                </a:ext>
              </a:extLst>
            </p:cNvPr>
            <p:cNvSpPr/>
            <p:nvPr/>
          </p:nvSpPr>
          <p:spPr>
            <a:xfrm>
              <a:off x="2433799" y="5103343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xmlns="" id="{D9E1F7E7-0EAD-43B5-8F74-7CD4C5D000F7}"/>
                </a:ext>
              </a:extLst>
            </p:cNvPr>
            <p:cNvSpPr/>
            <p:nvPr/>
          </p:nvSpPr>
          <p:spPr>
            <a:xfrm>
              <a:off x="2105037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xmlns="" id="{745BB6A5-8175-4348-AB15-A78A8A88672B}"/>
                </a:ext>
              </a:extLst>
            </p:cNvPr>
            <p:cNvSpPr/>
            <p:nvPr/>
          </p:nvSpPr>
          <p:spPr>
            <a:xfrm>
              <a:off x="1775710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xmlns="" id="{85A45471-85F4-4373-9CB6-E241A96B9C50}"/>
                </a:ext>
              </a:extLst>
            </p:cNvPr>
            <p:cNvSpPr/>
            <p:nvPr/>
          </p:nvSpPr>
          <p:spPr>
            <a:xfrm>
              <a:off x="1446948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xmlns="" id="{CF6C4309-91CB-47D6-BFAC-386FA89B8A75}"/>
                </a:ext>
              </a:extLst>
            </p:cNvPr>
            <p:cNvSpPr/>
            <p:nvPr/>
          </p:nvSpPr>
          <p:spPr>
            <a:xfrm>
              <a:off x="1118186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xmlns="" id="{316897D8-9264-4B7E-A90B-BAAE8D76B3F9}"/>
                </a:ext>
              </a:extLst>
            </p:cNvPr>
            <p:cNvSpPr/>
            <p:nvPr/>
          </p:nvSpPr>
          <p:spPr>
            <a:xfrm>
              <a:off x="788859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xmlns="" id="{EB4B6539-FDFE-47B0-AECB-A1FE5B6E3249}"/>
                </a:ext>
              </a:extLst>
            </p:cNvPr>
            <p:cNvSpPr/>
            <p:nvPr/>
          </p:nvSpPr>
          <p:spPr>
            <a:xfrm>
              <a:off x="460097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xmlns="" id="{630B52EC-24B9-4846-AD75-4F03B3A2019B}"/>
                </a:ext>
              </a:extLst>
            </p:cNvPr>
            <p:cNvSpPr/>
            <p:nvPr/>
          </p:nvSpPr>
          <p:spPr>
            <a:xfrm>
              <a:off x="457273" y="4853676"/>
              <a:ext cx="1803107" cy="399343"/>
            </a:xfrm>
            <a:custGeom>
              <a:avLst/>
              <a:gdLst>
                <a:gd name="connsiteX0" fmla="*/ 0 w 1803107"/>
                <a:gd name="connsiteY0" fmla="*/ 0 h 399343"/>
                <a:gd name="connsiteX1" fmla="*/ 1803107 w 1803107"/>
                <a:gd name="connsiteY1" fmla="*/ 0 h 399343"/>
                <a:gd name="connsiteX2" fmla="*/ 1803107 w 1803107"/>
                <a:gd name="connsiteY2" fmla="*/ 399343 h 399343"/>
                <a:gd name="connsiteX3" fmla="*/ 0 w 1803107"/>
                <a:gd name="connsiteY3" fmla="*/ 399343 h 399343"/>
                <a:gd name="connsiteX4" fmla="*/ 0 w 1803107"/>
                <a:gd name="connsiteY4" fmla="*/ 0 h 399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3107" h="399343">
                  <a:moveTo>
                    <a:pt x="0" y="0"/>
                  </a:moveTo>
                  <a:lnTo>
                    <a:pt x="1803107" y="0"/>
                  </a:lnTo>
                  <a:lnTo>
                    <a:pt x="1803107" y="399343"/>
                  </a:lnTo>
                  <a:lnTo>
                    <a:pt x="0" y="39934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i-IN" sz="2000" kern="1200" dirty="0"/>
                <a:t>सार्वजनिक सूचना बोर्ड पर सभी जानकारी </a:t>
              </a:r>
              <a:endParaRPr lang="en-IN" sz="2000" kern="1200" dirty="0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xmlns="" id="{57CC476B-16BB-4A3A-9262-E293D0AF2931}"/>
                </a:ext>
              </a:extLst>
            </p:cNvPr>
            <p:cNvSpPr/>
            <p:nvPr/>
          </p:nvSpPr>
          <p:spPr>
            <a:xfrm>
              <a:off x="11849222" y="396857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xmlns="" id="{2E8F8BBE-904B-4381-AD69-3DAE661BA473}"/>
                </a:ext>
              </a:extLst>
            </p:cNvPr>
            <p:cNvSpPr/>
            <p:nvPr/>
          </p:nvSpPr>
          <p:spPr>
            <a:xfrm>
              <a:off x="11556612" y="396857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xmlns="" id="{E1FD9D89-4CE6-4724-B69F-C5C8055F70C5}"/>
                </a:ext>
              </a:extLst>
            </p:cNvPr>
            <p:cNvSpPr/>
            <p:nvPr/>
          </p:nvSpPr>
          <p:spPr>
            <a:xfrm>
              <a:off x="11264568" y="396857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xmlns="" id="{5C34D7E8-3B0F-46B1-9676-E41ACE58AC0F}"/>
                </a:ext>
              </a:extLst>
            </p:cNvPr>
            <p:cNvSpPr/>
            <p:nvPr/>
          </p:nvSpPr>
          <p:spPr>
            <a:xfrm>
              <a:off x="10971958" y="396857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xmlns="" id="{F4C0FCE6-5723-4387-A8F5-259BC0AD3BA3}"/>
                </a:ext>
              </a:extLst>
            </p:cNvPr>
            <p:cNvSpPr/>
            <p:nvPr/>
          </p:nvSpPr>
          <p:spPr>
            <a:xfrm>
              <a:off x="10679349" y="396857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xmlns="" id="{91613997-3F32-43E6-9DA8-15551CA30F7D}"/>
                </a:ext>
              </a:extLst>
            </p:cNvPr>
            <p:cNvSpPr/>
            <p:nvPr/>
          </p:nvSpPr>
          <p:spPr>
            <a:xfrm>
              <a:off x="10227442" y="3888646"/>
              <a:ext cx="319723" cy="319413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xmlns="" id="{4D36710C-B315-4816-877E-CF20A137E4F8}"/>
                </a:ext>
              </a:extLst>
            </p:cNvPr>
            <p:cNvSpPr/>
            <p:nvPr/>
          </p:nvSpPr>
          <p:spPr>
            <a:xfrm>
              <a:off x="11588811" y="363867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xmlns="" id="{A64735A2-9275-4F6B-B8AA-B90E8F4C444E}"/>
                </a:ext>
              </a:extLst>
            </p:cNvPr>
            <p:cNvSpPr/>
            <p:nvPr/>
          </p:nvSpPr>
          <p:spPr>
            <a:xfrm>
              <a:off x="11588811" y="4300643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xmlns="" id="{7B93CF74-D57A-41CD-AA49-FDFCC6D13A69}"/>
                </a:ext>
              </a:extLst>
            </p:cNvPr>
            <p:cNvSpPr/>
            <p:nvPr/>
          </p:nvSpPr>
          <p:spPr>
            <a:xfrm>
              <a:off x="11731726" y="3782175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xmlns="" id="{A3608E85-8C9F-4D2B-8039-1A22F64BAABE}"/>
                </a:ext>
              </a:extLst>
            </p:cNvPr>
            <p:cNvSpPr/>
            <p:nvPr/>
          </p:nvSpPr>
          <p:spPr>
            <a:xfrm>
              <a:off x="11740764" y="4158065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xmlns="" id="{0370409E-E11B-4D59-8B46-16E8DB56D663}"/>
                </a:ext>
              </a:extLst>
            </p:cNvPr>
            <p:cNvSpPr/>
            <p:nvPr/>
          </p:nvSpPr>
          <p:spPr>
            <a:xfrm>
              <a:off x="8490425" y="3237166"/>
              <a:ext cx="1616696" cy="1616818"/>
            </a:xfrm>
            <a:custGeom>
              <a:avLst/>
              <a:gdLst>
                <a:gd name="connsiteX0" fmla="*/ 0 w 1616696"/>
                <a:gd name="connsiteY0" fmla="*/ 808409 h 1616818"/>
                <a:gd name="connsiteX1" fmla="*/ 808348 w 1616696"/>
                <a:gd name="connsiteY1" fmla="*/ 0 h 1616818"/>
                <a:gd name="connsiteX2" fmla="*/ 1616696 w 1616696"/>
                <a:gd name="connsiteY2" fmla="*/ 808409 h 1616818"/>
                <a:gd name="connsiteX3" fmla="*/ 808348 w 1616696"/>
                <a:gd name="connsiteY3" fmla="*/ 1616818 h 1616818"/>
                <a:gd name="connsiteX4" fmla="*/ 0 w 1616696"/>
                <a:gd name="connsiteY4" fmla="*/ 808409 h 1616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16696" h="1616818">
                  <a:moveTo>
                    <a:pt x="0" y="808409"/>
                  </a:moveTo>
                  <a:cubicBezTo>
                    <a:pt x="0" y="361937"/>
                    <a:pt x="361910" y="0"/>
                    <a:pt x="808348" y="0"/>
                  </a:cubicBezTo>
                  <a:cubicBezTo>
                    <a:pt x="1254786" y="0"/>
                    <a:pt x="1616696" y="361937"/>
                    <a:pt x="1616696" y="808409"/>
                  </a:cubicBezTo>
                  <a:cubicBezTo>
                    <a:pt x="1616696" y="1254881"/>
                    <a:pt x="1254786" y="1616818"/>
                    <a:pt x="808348" y="1616818"/>
                  </a:cubicBezTo>
                  <a:cubicBezTo>
                    <a:pt x="361910" y="1616818"/>
                    <a:pt x="0" y="1254881"/>
                    <a:pt x="0" y="808409"/>
                  </a:cubicBezTo>
                  <a:close/>
                </a:path>
              </a:pathLst>
            </a:cu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62160" tIns="262178" rIns="262160" bIns="262178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/>
                <a:t>Upload on GoI MIS</a:t>
              </a:r>
              <a:endParaRPr lang="en-IN" sz="2000" b="1" kern="1200" dirty="0"/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xmlns="" id="{51A53490-5814-4446-82E9-E118F8412081}"/>
                </a:ext>
              </a:extLst>
            </p:cNvPr>
            <p:cNvSpPr/>
            <p:nvPr/>
          </p:nvSpPr>
          <p:spPr>
            <a:xfrm>
              <a:off x="8565555" y="2977315"/>
              <a:ext cx="319723" cy="319413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xmlns="" id="{39AE6AC1-176F-4D76-B989-64F220CD4701}"/>
                </a:ext>
              </a:extLst>
            </p:cNvPr>
            <p:cNvSpPr/>
            <p:nvPr/>
          </p:nvSpPr>
          <p:spPr>
            <a:xfrm>
              <a:off x="8385357" y="282794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4" name="Oval 63">
              <a:extLst>
                <a:ext uri="{FF2B5EF4-FFF2-40B4-BE49-F238E27FC236}">
                  <a16:creationId xmlns:a16="http://schemas.microsoft.com/office/drawing/2014/main" xmlns="" id="{9EE4ECBA-C1A8-463B-B11E-7683478D876F}"/>
                </a:ext>
              </a:extLst>
            </p:cNvPr>
            <p:cNvSpPr/>
            <p:nvPr/>
          </p:nvSpPr>
          <p:spPr>
            <a:xfrm>
              <a:off x="8055465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xmlns="" id="{645E463C-80FB-49BC-A649-1095738EDC28}"/>
                </a:ext>
              </a:extLst>
            </p:cNvPr>
            <p:cNvSpPr/>
            <p:nvPr/>
          </p:nvSpPr>
          <p:spPr>
            <a:xfrm>
              <a:off x="7726138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xmlns="" id="{9160BE45-A015-40DA-8312-ACAEB0F4A81C}"/>
                </a:ext>
              </a:extLst>
            </p:cNvPr>
            <p:cNvSpPr/>
            <p:nvPr/>
          </p:nvSpPr>
          <p:spPr>
            <a:xfrm>
              <a:off x="7396811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xmlns="" id="{31A5A54F-3235-47E4-A650-FC302486FA00}"/>
                </a:ext>
              </a:extLst>
            </p:cNvPr>
            <p:cNvSpPr/>
            <p:nvPr/>
          </p:nvSpPr>
          <p:spPr>
            <a:xfrm>
              <a:off x="7067484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xmlns="" id="{9C60F326-72E4-4B59-BC2D-22A43CE83780}"/>
                </a:ext>
              </a:extLst>
            </p:cNvPr>
            <p:cNvSpPr/>
            <p:nvPr/>
          </p:nvSpPr>
          <p:spPr>
            <a:xfrm>
              <a:off x="6737592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xmlns="" id="{2746C59B-BE66-4800-83D5-4610ED922188}"/>
                </a:ext>
              </a:extLst>
            </p:cNvPr>
            <p:cNvSpPr/>
            <p:nvPr/>
          </p:nvSpPr>
          <p:spPr>
            <a:xfrm>
              <a:off x="6408265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xmlns="" id="{FB4ECB11-12B8-41B9-B786-F9D26A80B599}"/>
                </a:ext>
              </a:extLst>
            </p:cNvPr>
            <p:cNvSpPr/>
            <p:nvPr/>
          </p:nvSpPr>
          <p:spPr>
            <a:xfrm>
              <a:off x="6406006" y="2327996"/>
              <a:ext cx="1803107" cy="274696"/>
            </a:xfrm>
            <a:custGeom>
              <a:avLst/>
              <a:gdLst>
                <a:gd name="connsiteX0" fmla="*/ 0 w 1803107"/>
                <a:gd name="connsiteY0" fmla="*/ 0 h 399343"/>
                <a:gd name="connsiteX1" fmla="*/ 1803107 w 1803107"/>
                <a:gd name="connsiteY1" fmla="*/ 0 h 399343"/>
                <a:gd name="connsiteX2" fmla="*/ 1803107 w 1803107"/>
                <a:gd name="connsiteY2" fmla="*/ 399343 h 399343"/>
                <a:gd name="connsiteX3" fmla="*/ 0 w 1803107"/>
                <a:gd name="connsiteY3" fmla="*/ 399343 h 399343"/>
                <a:gd name="connsiteX4" fmla="*/ 0 w 1803107"/>
                <a:gd name="connsiteY4" fmla="*/ 0 h 399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3107" h="399343">
                  <a:moveTo>
                    <a:pt x="0" y="0"/>
                  </a:moveTo>
                  <a:lnTo>
                    <a:pt x="1803107" y="0"/>
                  </a:lnTo>
                  <a:lnTo>
                    <a:pt x="1803107" y="399343"/>
                  </a:lnTo>
                  <a:lnTo>
                    <a:pt x="0" y="39934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/>
                <a:t>GPDP </a:t>
              </a:r>
              <a:r>
                <a:rPr lang="en-US" sz="2000" kern="1200" dirty="0" smtClean="0"/>
                <a:t>20</a:t>
              </a:r>
              <a:r>
                <a:rPr lang="hi-IN" sz="2000" kern="1200" dirty="0" smtClean="0"/>
                <a:t>20</a:t>
              </a:r>
              <a:r>
                <a:rPr lang="en-US" sz="2000" kern="1200" dirty="0" smtClean="0"/>
                <a:t>-2</a:t>
              </a:r>
              <a:r>
                <a:rPr lang="hi-IN" sz="2000" kern="1200" dirty="0" smtClean="0"/>
                <a:t>1</a:t>
              </a:r>
              <a:endParaRPr lang="en-IN" sz="2000" kern="1200" dirty="0"/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xmlns="" id="{D184A7BA-191A-4A6A-98D7-E26EB4AEE304}"/>
                </a:ext>
              </a:extLst>
            </p:cNvPr>
            <p:cNvSpPr/>
            <p:nvPr/>
          </p:nvSpPr>
          <p:spPr>
            <a:xfrm>
              <a:off x="8144152" y="3477575"/>
              <a:ext cx="319723" cy="319413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xmlns="" id="{7275101E-3C96-4F05-AFBB-60CB66C96095}"/>
                </a:ext>
              </a:extLst>
            </p:cNvPr>
            <p:cNvSpPr/>
            <p:nvPr/>
          </p:nvSpPr>
          <p:spPr>
            <a:xfrm>
              <a:off x="7879222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xmlns="" id="{2960FCA7-C72A-47A4-951C-4D68C0D9CF8A}"/>
                </a:ext>
              </a:extLst>
            </p:cNvPr>
            <p:cNvSpPr/>
            <p:nvPr/>
          </p:nvSpPr>
          <p:spPr>
            <a:xfrm>
              <a:off x="7575314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xmlns="" id="{86AFC920-256E-4C98-AA03-071E19BC55C4}"/>
                </a:ext>
              </a:extLst>
            </p:cNvPr>
            <p:cNvSpPr/>
            <p:nvPr/>
          </p:nvSpPr>
          <p:spPr>
            <a:xfrm>
              <a:off x="7271972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xmlns="" id="{ACEF9D37-76C2-48FC-99A4-EC017F03F17A}"/>
                </a:ext>
              </a:extLst>
            </p:cNvPr>
            <p:cNvSpPr/>
            <p:nvPr/>
          </p:nvSpPr>
          <p:spPr>
            <a:xfrm>
              <a:off x="6968630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xmlns="" id="{64B0BDCB-F1A8-4504-8502-C4B8C3116543}"/>
                </a:ext>
              </a:extLst>
            </p:cNvPr>
            <p:cNvSpPr/>
            <p:nvPr/>
          </p:nvSpPr>
          <p:spPr>
            <a:xfrm>
              <a:off x="6664722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xmlns="" id="{AEE49594-B725-4686-B2EF-8105E80733EC}"/>
                </a:ext>
              </a:extLst>
            </p:cNvPr>
            <p:cNvSpPr/>
            <p:nvPr/>
          </p:nvSpPr>
          <p:spPr>
            <a:xfrm>
              <a:off x="6361380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xmlns="" id="{5E2F5595-630B-4F17-A6BD-9E4199570B9F}"/>
                </a:ext>
              </a:extLst>
            </p:cNvPr>
            <p:cNvSpPr/>
            <p:nvPr/>
          </p:nvSpPr>
          <p:spPr>
            <a:xfrm>
              <a:off x="6360250" y="3149521"/>
              <a:ext cx="1677703" cy="147207"/>
            </a:xfrm>
            <a:custGeom>
              <a:avLst/>
              <a:gdLst>
                <a:gd name="connsiteX0" fmla="*/ 0 w 1677703"/>
                <a:gd name="connsiteY0" fmla="*/ 0 h 399343"/>
                <a:gd name="connsiteX1" fmla="*/ 1677703 w 1677703"/>
                <a:gd name="connsiteY1" fmla="*/ 0 h 399343"/>
                <a:gd name="connsiteX2" fmla="*/ 1677703 w 1677703"/>
                <a:gd name="connsiteY2" fmla="*/ 399343 h 399343"/>
                <a:gd name="connsiteX3" fmla="*/ 0 w 1677703"/>
                <a:gd name="connsiteY3" fmla="*/ 399343 h 399343"/>
                <a:gd name="connsiteX4" fmla="*/ 0 w 1677703"/>
                <a:gd name="connsiteY4" fmla="*/ 0 h 399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7703" h="399343">
                  <a:moveTo>
                    <a:pt x="0" y="0"/>
                  </a:moveTo>
                  <a:lnTo>
                    <a:pt x="1677703" y="0"/>
                  </a:lnTo>
                  <a:lnTo>
                    <a:pt x="1677703" y="399343"/>
                  </a:lnTo>
                  <a:lnTo>
                    <a:pt x="0" y="39934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i-IN" sz="2000" kern="1200" dirty="0"/>
                <a:t>ग्राम सभा फोटो </a:t>
              </a:r>
              <a:endParaRPr lang="en-IN" sz="2000" kern="1200" dirty="0"/>
            </a:p>
          </p:txBody>
        </p:sp>
        <p:sp>
          <p:nvSpPr>
            <p:cNvPr id="79" name="Oval 78">
              <a:extLst>
                <a:ext uri="{FF2B5EF4-FFF2-40B4-BE49-F238E27FC236}">
                  <a16:creationId xmlns:a16="http://schemas.microsoft.com/office/drawing/2014/main" xmlns="" id="{E364A411-3B81-4B1E-8767-65FF0934DBB5}"/>
                </a:ext>
              </a:extLst>
            </p:cNvPr>
            <p:cNvSpPr/>
            <p:nvPr/>
          </p:nvSpPr>
          <p:spPr>
            <a:xfrm>
              <a:off x="8144152" y="4245093"/>
              <a:ext cx="319723" cy="319413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0" name="Oval 79">
              <a:extLst>
                <a:ext uri="{FF2B5EF4-FFF2-40B4-BE49-F238E27FC236}">
                  <a16:creationId xmlns:a16="http://schemas.microsoft.com/office/drawing/2014/main" xmlns="" id="{D17DF541-8905-4158-8305-8FF053854CEF}"/>
                </a:ext>
              </a:extLst>
            </p:cNvPr>
            <p:cNvSpPr/>
            <p:nvPr/>
          </p:nvSpPr>
          <p:spPr>
            <a:xfrm>
              <a:off x="7879222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xmlns="" id="{9A25AB38-94F0-471C-AC71-F5DE0CC264E8}"/>
                </a:ext>
              </a:extLst>
            </p:cNvPr>
            <p:cNvSpPr/>
            <p:nvPr/>
          </p:nvSpPr>
          <p:spPr>
            <a:xfrm>
              <a:off x="7575314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xmlns="" id="{64FF20BE-1C65-489E-A855-B6FF73186236}"/>
                </a:ext>
              </a:extLst>
            </p:cNvPr>
            <p:cNvSpPr/>
            <p:nvPr/>
          </p:nvSpPr>
          <p:spPr>
            <a:xfrm>
              <a:off x="7271972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3" name="Oval 82">
              <a:extLst>
                <a:ext uri="{FF2B5EF4-FFF2-40B4-BE49-F238E27FC236}">
                  <a16:creationId xmlns:a16="http://schemas.microsoft.com/office/drawing/2014/main" xmlns="" id="{A01C33C0-1AD9-4DE9-A77A-88A4F6051721}"/>
                </a:ext>
              </a:extLst>
            </p:cNvPr>
            <p:cNvSpPr/>
            <p:nvPr/>
          </p:nvSpPr>
          <p:spPr>
            <a:xfrm>
              <a:off x="6968630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xmlns="" id="{1B950FE6-8025-4824-9B7B-34AEF25B1638}"/>
                </a:ext>
              </a:extLst>
            </p:cNvPr>
            <p:cNvSpPr/>
            <p:nvPr/>
          </p:nvSpPr>
          <p:spPr>
            <a:xfrm>
              <a:off x="6664722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5" name="Oval 84">
              <a:extLst>
                <a:ext uri="{FF2B5EF4-FFF2-40B4-BE49-F238E27FC236}">
                  <a16:creationId xmlns:a16="http://schemas.microsoft.com/office/drawing/2014/main" xmlns="" id="{3144E902-35CD-488C-8ECB-CBA254E6CB13}"/>
                </a:ext>
              </a:extLst>
            </p:cNvPr>
            <p:cNvSpPr/>
            <p:nvPr/>
          </p:nvSpPr>
          <p:spPr>
            <a:xfrm>
              <a:off x="6361380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xmlns="" id="{BBC8966B-3383-4F03-ACC3-EEB21B825626}"/>
                </a:ext>
              </a:extLst>
            </p:cNvPr>
            <p:cNvSpPr/>
            <p:nvPr/>
          </p:nvSpPr>
          <p:spPr>
            <a:xfrm>
              <a:off x="6408829" y="3888646"/>
              <a:ext cx="1629122" cy="411997"/>
            </a:xfrm>
            <a:custGeom>
              <a:avLst/>
              <a:gdLst>
                <a:gd name="connsiteX0" fmla="*/ 0 w 1677703"/>
                <a:gd name="connsiteY0" fmla="*/ 0 h 399343"/>
                <a:gd name="connsiteX1" fmla="*/ 1677703 w 1677703"/>
                <a:gd name="connsiteY1" fmla="*/ 0 h 399343"/>
                <a:gd name="connsiteX2" fmla="*/ 1677703 w 1677703"/>
                <a:gd name="connsiteY2" fmla="*/ 399343 h 399343"/>
                <a:gd name="connsiteX3" fmla="*/ 0 w 1677703"/>
                <a:gd name="connsiteY3" fmla="*/ 399343 h 399343"/>
                <a:gd name="connsiteX4" fmla="*/ 0 w 1677703"/>
                <a:gd name="connsiteY4" fmla="*/ 0 h 399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7703" h="399343">
                  <a:moveTo>
                    <a:pt x="0" y="0"/>
                  </a:moveTo>
                  <a:lnTo>
                    <a:pt x="1677703" y="0"/>
                  </a:lnTo>
                  <a:lnTo>
                    <a:pt x="1677703" y="399343"/>
                  </a:lnTo>
                  <a:lnTo>
                    <a:pt x="0" y="39934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i-IN" sz="2000" kern="1200" dirty="0"/>
                <a:t>सार्वजनिक सूचना बोर्ड फोटो </a:t>
              </a:r>
              <a:endParaRPr lang="en-IN" sz="2000" kern="1200" dirty="0"/>
            </a:p>
          </p:txBody>
        </p:sp>
        <p:sp>
          <p:nvSpPr>
            <p:cNvPr id="87" name="Oval 86">
              <a:extLst>
                <a:ext uri="{FF2B5EF4-FFF2-40B4-BE49-F238E27FC236}">
                  <a16:creationId xmlns:a16="http://schemas.microsoft.com/office/drawing/2014/main" xmlns="" id="{A0C52661-C8C5-4ACC-A7B9-AD35C761E268}"/>
                </a:ext>
              </a:extLst>
            </p:cNvPr>
            <p:cNvSpPr/>
            <p:nvPr/>
          </p:nvSpPr>
          <p:spPr>
            <a:xfrm>
              <a:off x="8565555" y="4796891"/>
              <a:ext cx="319723" cy="319413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8" name="Oval 87">
              <a:extLst>
                <a:ext uri="{FF2B5EF4-FFF2-40B4-BE49-F238E27FC236}">
                  <a16:creationId xmlns:a16="http://schemas.microsoft.com/office/drawing/2014/main" xmlns="" id="{601796B1-7E51-4EA0-99EF-A285AE0BAE89}"/>
                </a:ext>
              </a:extLst>
            </p:cNvPr>
            <p:cNvSpPr/>
            <p:nvPr/>
          </p:nvSpPr>
          <p:spPr>
            <a:xfrm>
              <a:off x="8382533" y="5103343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9" name="Oval 88">
              <a:extLst>
                <a:ext uri="{FF2B5EF4-FFF2-40B4-BE49-F238E27FC236}">
                  <a16:creationId xmlns:a16="http://schemas.microsoft.com/office/drawing/2014/main" xmlns="" id="{07940DAA-10C3-4984-B7A8-3C8BDAAECEC2}"/>
                </a:ext>
              </a:extLst>
            </p:cNvPr>
            <p:cNvSpPr/>
            <p:nvPr/>
          </p:nvSpPr>
          <p:spPr>
            <a:xfrm>
              <a:off x="8053771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0" name="Oval 89">
              <a:extLst>
                <a:ext uri="{FF2B5EF4-FFF2-40B4-BE49-F238E27FC236}">
                  <a16:creationId xmlns:a16="http://schemas.microsoft.com/office/drawing/2014/main" xmlns="" id="{89AD3983-C965-4B14-B70F-ED90D118C62B}"/>
                </a:ext>
              </a:extLst>
            </p:cNvPr>
            <p:cNvSpPr/>
            <p:nvPr/>
          </p:nvSpPr>
          <p:spPr>
            <a:xfrm>
              <a:off x="7724444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1" name="Oval 90">
              <a:extLst>
                <a:ext uri="{FF2B5EF4-FFF2-40B4-BE49-F238E27FC236}">
                  <a16:creationId xmlns:a16="http://schemas.microsoft.com/office/drawing/2014/main" xmlns="" id="{44E614FC-266E-405E-A059-FE06B56C6450}"/>
                </a:ext>
              </a:extLst>
            </p:cNvPr>
            <p:cNvSpPr/>
            <p:nvPr/>
          </p:nvSpPr>
          <p:spPr>
            <a:xfrm>
              <a:off x="7395681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2" name="Oval 91">
              <a:extLst>
                <a:ext uri="{FF2B5EF4-FFF2-40B4-BE49-F238E27FC236}">
                  <a16:creationId xmlns:a16="http://schemas.microsoft.com/office/drawing/2014/main" xmlns="" id="{796B863D-C4B3-4DEB-8291-D84EE2050965}"/>
                </a:ext>
              </a:extLst>
            </p:cNvPr>
            <p:cNvSpPr/>
            <p:nvPr/>
          </p:nvSpPr>
          <p:spPr>
            <a:xfrm>
              <a:off x="7066919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3" name="Oval 92">
              <a:extLst>
                <a:ext uri="{FF2B5EF4-FFF2-40B4-BE49-F238E27FC236}">
                  <a16:creationId xmlns:a16="http://schemas.microsoft.com/office/drawing/2014/main" xmlns="" id="{7868D66B-9720-403E-A901-2F3BF94CCBA5}"/>
                </a:ext>
              </a:extLst>
            </p:cNvPr>
            <p:cNvSpPr/>
            <p:nvPr/>
          </p:nvSpPr>
          <p:spPr>
            <a:xfrm>
              <a:off x="6737592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xmlns="" id="{E7D9D9F4-0688-40D2-B70C-9C51F4CB73E5}"/>
                </a:ext>
              </a:extLst>
            </p:cNvPr>
            <p:cNvSpPr/>
            <p:nvPr/>
          </p:nvSpPr>
          <p:spPr>
            <a:xfrm>
              <a:off x="6408830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xmlns="" id="{FBD19DA6-B9DD-445B-9BD0-4267A80876AB}"/>
                </a:ext>
              </a:extLst>
            </p:cNvPr>
            <p:cNvSpPr/>
            <p:nvPr/>
          </p:nvSpPr>
          <p:spPr>
            <a:xfrm>
              <a:off x="6406006" y="4796892"/>
              <a:ext cx="1803107" cy="306452"/>
            </a:xfrm>
            <a:custGeom>
              <a:avLst/>
              <a:gdLst>
                <a:gd name="connsiteX0" fmla="*/ 0 w 1803107"/>
                <a:gd name="connsiteY0" fmla="*/ 0 h 399343"/>
                <a:gd name="connsiteX1" fmla="*/ 1803107 w 1803107"/>
                <a:gd name="connsiteY1" fmla="*/ 0 h 399343"/>
                <a:gd name="connsiteX2" fmla="*/ 1803107 w 1803107"/>
                <a:gd name="connsiteY2" fmla="*/ 399343 h 399343"/>
                <a:gd name="connsiteX3" fmla="*/ 0 w 1803107"/>
                <a:gd name="connsiteY3" fmla="*/ 399343 h 399343"/>
                <a:gd name="connsiteX4" fmla="*/ 0 w 1803107"/>
                <a:gd name="connsiteY4" fmla="*/ 0 h 399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3107" h="399343">
                  <a:moveTo>
                    <a:pt x="0" y="0"/>
                  </a:moveTo>
                  <a:lnTo>
                    <a:pt x="1803107" y="0"/>
                  </a:lnTo>
                  <a:lnTo>
                    <a:pt x="1803107" y="399343"/>
                  </a:lnTo>
                  <a:lnTo>
                    <a:pt x="0" y="39934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 err="1"/>
                <a:t>GPDP</a:t>
              </a:r>
              <a:r>
                <a:rPr lang="en-US" sz="2000" kern="1200" dirty="0"/>
                <a:t> Facilitator</a:t>
              </a:r>
              <a:r>
                <a:rPr lang="hi-IN" sz="2000" kern="1200" dirty="0"/>
                <a:t> </a:t>
              </a:r>
              <a:r>
                <a:rPr lang="en-US" sz="2000" kern="1200" dirty="0"/>
                <a:t>Feedback Report</a:t>
              </a:r>
              <a:endParaRPr lang="en-IN" sz="20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14230339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55621986"/>
              </p:ext>
            </p:extLst>
          </p:nvPr>
        </p:nvGraphicFramePr>
        <p:xfrm>
          <a:off x="72189" y="1"/>
          <a:ext cx="11919183" cy="730554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54126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1641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387634">
                  <a:extLst>
                    <a:ext uri="{9D8B030D-6E8A-4147-A177-3AD203B41FA5}">
                      <a16:colId xmlns:a16="http://schemas.microsoft.com/office/drawing/2014/main" xmlns="" val="1439924118"/>
                    </a:ext>
                  </a:extLst>
                </a:gridCol>
                <a:gridCol w="3973865">
                  <a:extLst>
                    <a:ext uri="{9D8B030D-6E8A-4147-A177-3AD203B41FA5}">
                      <a16:colId xmlns:a16="http://schemas.microsoft.com/office/drawing/2014/main" xmlns="" val="3604540566"/>
                    </a:ext>
                  </a:extLst>
                </a:gridCol>
              </a:tblGrid>
              <a:tr h="1304474">
                <a:tc>
                  <a:txBody>
                    <a:bodyPr/>
                    <a:lstStyle/>
                    <a:p>
                      <a:r>
                        <a:rPr lang="en-US" sz="2000" dirty="0"/>
                        <a:t>Sr. 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2800" dirty="0"/>
                        <a:t>2 अक्टूबर के पूर्व ज़िलों द्वारा किये जाने वाले कार्य 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2800" dirty="0"/>
                        <a:t>कारवाई की गई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i-IN" sz="2800" dirty="0" smtClean="0"/>
                        <a:t>07/09/19 </a:t>
                      </a:r>
                      <a:r>
                        <a:rPr lang="hi-IN" sz="2800" dirty="0"/>
                        <a:t>को प्रगति की स्थिति </a:t>
                      </a:r>
                      <a:endParaRPr 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40615">
                <a:tc>
                  <a:txBody>
                    <a:bodyPr/>
                    <a:lstStyle/>
                    <a:p>
                      <a:r>
                        <a:rPr lang="hi-IN" sz="2000" b="1" dirty="0"/>
                        <a:t>1 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i-IN" altLang="en-US" sz="2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Times New Roman" charset="0"/>
                          <a:cs typeface="Mangal" charset="0"/>
                        </a:rPr>
                        <a:t>मिशन अन्त्योदय सर्वे </a:t>
                      </a:r>
                      <a:r>
                        <a:rPr kumimoji="0" lang="hi-IN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Times New Roman" charset="0"/>
                          <a:cs typeface="Mangal" charset="0"/>
                        </a:rPr>
                        <a:t>(</a:t>
                      </a:r>
                      <a:r>
                        <a:rPr kumimoji="0" lang="en-IN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Times New Roman" charset="0"/>
                          <a:cs typeface="Mangal" charset="0"/>
                        </a:rPr>
                        <a:t>SDG</a:t>
                      </a:r>
                      <a:r>
                        <a:rPr kumimoji="0" lang="hi-IN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Times New Roman" charset="0"/>
                          <a:cs typeface="Mangal" charset="0"/>
                        </a:rPr>
                        <a:t>s से प्राप्त </a:t>
                      </a:r>
                      <a:r>
                        <a:rPr kumimoji="0" lang="en-US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Times New Roman" charset="0"/>
                          <a:cs typeface="Mangal" charset="0"/>
                        </a:rPr>
                        <a:t>129</a:t>
                      </a:r>
                      <a:r>
                        <a:rPr kumimoji="0" lang="hi-I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Times New Roman" charset="0"/>
                          <a:cs typeface="Mangal" charset="0"/>
                        </a:rPr>
                        <a:t> </a:t>
                      </a:r>
                      <a:r>
                        <a:rPr kumimoji="0" lang="hi-IN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Times New Roman" charset="0"/>
                          <a:cs typeface="Mangal" charset="0"/>
                        </a:rPr>
                        <a:t>विकास संबंधित संकेतक पर सभी पंचायतो का सर्वेक्षण)</a:t>
                      </a:r>
                      <a:endParaRPr kumimoji="0" lang="en-US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Times New Roman" charset="0"/>
                        <a:cs typeface="Mangal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i-IN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सर्वे का कार्य </a:t>
                      </a:r>
                      <a:r>
                        <a:rPr kumimoji="0" lang="en-US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02</a:t>
                      </a:r>
                      <a:r>
                        <a:rPr kumimoji="0" lang="hi-I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 अक्टूबर से 31 दिसम्बर तक किया जायेगा</a:t>
                      </a:r>
                      <a:r>
                        <a:rPr kumimoji="0" lang="hi-I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।</a:t>
                      </a:r>
                      <a:endParaRPr kumimoji="0" lang="hi-IN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Times New Roman" charset="0"/>
                        <a:cs typeface="Mangal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hi-IN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Times New Roman" charset="0"/>
                        <a:cs typeface="Mangal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i-I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समय सीमा में कार्य पूर्ण कर लिया जायेगा |</a:t>
                      </a:r>
                      <a:endParaRPr kumimoji="0" lang="en-US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Times New Roman" charset="0"/>
                        <a:cs typeface="Mangal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274556">
                <a:tc>
                  <a:txBody>
                    <a:bodyPr/>
                    <a:lstStyle/>
                    <a:p>
                      <a:r>
                        <a:rPr lang="en-US" sz="2000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2000" b="0" dirty="0"/>
                        <a:t>ग्राम पंचायत </a:t>
                      </a:r>
                      <a:r>
                        <a:rPr lang="en-US" sz="2400" b="1" u="sng" dirty="0" smtClean="0"/>
                        <a:t>GPDP  </a:t>
                      </a:r>
                      <a:r>
                        <a:rPr lang="hi-IN" sz="2400" b="1" u="sng" dirty="0"/>
                        <a:t>फैसिलिटेटर </a:t>
                      </a:r>
                      <a:r>
                        <a:rPr lang="hi-IN" sz="2000" b="0" dirty="0"/>
                        <a:t>(पंचायत सचिव, जहाँ उपलब्ध नहीं वहा ग्राम रोज़गार सेवक) की नियुक्ति</a:t>
                      </a:r>
                      <a:endParaRPr lang="en-US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i-I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ग्राम पंचायत सचिव को फैसिलिटेटर नियुकर करने हेतु आदेश जरी कर दिया गया है </a:t>
                      </a:r>
                      <a:endParaRPr kumimoji="0" lang="hi-I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Times New Roman" charset="0"/>
                        <a:cs typeface="Mangal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2000" b="0" dirty="0" smtClean="0"/>
                        <a:t>15 सितम्बर तक gpdp.nic.in पोर्टल में एंट्री पूर्ण कर ली जायेगी</a:t>
                      </a:r>
                      <a:endParaRPr lang="en-US" sz="2000" b="0" dirty="0"/>
                    </a:p>
                  </a:txBody>
                  <a:tcPr/>
                </a:tc>
              </a:tr>
              <a:tr h="974310">
                <a:tc>
                  <a:txBody>
                    <a:bodyPr/>
                    <a:lstStyle/>
                    <a:p>
                      <a:r>
                        <a:rPr lang="en-US" sz="2000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hi-IN" sz="2000" dirty="0" smtClean="0"/>
                        <a:t>राज्य </a:t>
                      </a:r>
                      <a:r>
                        <a:rPr lang="hi-IN" sz="2000" dirty="0" smtClean="0"/>
                        <a:t>स्तरीय </a:t>
                      </a:r>
                      <a:r>
                        <a:rPr lang="hi-IN" sz="2000" dirty="0" smtClean="0"/>
                        <a:t>विभागीय नोडल </a:t>
                      </a:r>
                      <a:r>
                        <a:rPr lang="hi-IN" sz="2000" dirty="0" smtClean="0"/>
                        <a:t>अधिकारी का प्रशिक्षण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hi-I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11 </a:t>
                      </a:r>
                      <a:r>
                        <a:rPr kumimoji="0" lang="hi-I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सितम्बर को </a:t>
                      </a:r>
                      <a:r>
                        <a:rPr lang="en-US" sz="2000" dirty="0" smtClean="0"/>
                        <a:t>SIRD </a:t>
                      </a:r>
                      <a:r>
                        <a:rPr lang="hi-IN" sz="2000" dirty="0" smtClean="0"/>
                        <a:t>निमोरा </a:t>
                      </a:r>
                      <a:r>
                        <a:rPr kumimoji="0" lang="hi-I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में प्रशिक्षण आतोजित किया जायेगा |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hi-I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Times New Roman" charset="0"/>
                        <a:cs typeface="Mangal" charset="0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hi-IN" sz="2000" dirty="0"/>
                        <a:t>सभी </a:t>
                      </a:r>
                      <a:r>
                        <a:rPr lang="hi-IN" sz="2000" dirty="0" smtClean="0"/>
                        <a:t>प्रशिक्षण</a:t>
                      </a:r>
                      <a:r>
                        <a:rPr lang="hi-IN" sz="2000" baseline="0" dirty="0" smtClean="0"/>
                        <a:t> समय में पूर्ण कर लिए जायेंगे |</a:t>
                      </a:r>
                      <a:endParaRPr lang="en-IN" sz="2000" dirty="0"/>
                    </a:p>
                  </a:txBody>
                  <a:tcPr anchor="ctr"/>
                </a:tc>
              </a:tr>
              <a:tr h="97431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4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None/>
                      </a:pPr>
                      <a:r>
                        <a:rPr lang="hi-IN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जिला स्तर के मास्टर ट्रेनर का प्रशिक्षण </a:t>
                      </a:r>
                      <a:endParaRPr lang="hi-IN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20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09 </a:t>
                      </a:r>
                      <a:r>
                        <a:rPr kumimoji="0" lang="hi-IN" altLang="en-US" sz="20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सितम्बर </a:t>
                      </a:r>
                      <a:r>
                        <a:rPr kumimoji="0" lang="hi-IN" altLang="en-U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को </a:t>
                      </a:r>
                      <a:r>
                        <a:rPr kumimoji="0" lang="en-US" altLang="en-U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SIRD </a:t>
                      </a:r>
                      <a:r>
                        <a:rPr kumimoji="0" lang="hi-IN" altLang="en-U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निमोरा में प्रशिक्षण आतोजित किया जायेगा </a:t>
                      </a:r>
                      <a:endParaRPr kumimoji="0" lang="en-US" altLang="en-US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Times New Roman" charset="0"/>
                        <a:cs typeface="Mangal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05751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5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buFont typeface="Arial" pitchFamily="34" charset="0"/>
                        <a:buNone/>
                      </a:pPr>
                      <a:r>
                        <a:rPr lang="hi-IN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सभी ज़िलों में मास्टर ट्रेनर द्वारा फैसिलिटेटर , फ्रंटलाइन वर्कर ,ग्राम पंचायत सचिव ,सरपंच ,पंचो का प्रशिक्षण</a:t>
                      </a:r>
                      <a:endParaRPr lang="hi-IN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i-I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16 से 30  सितम्बर को जिला पंचायत संसाधन केंद्र में प्रशिक्षण आतोजित किया जायेगा </a:t>
                      </a:r>
                      <a:endParaRPr lang="en-US" sz="20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hi-I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Times New Roman" charset="0"/>
                        <a:cs typeface="Mangal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918439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10159116"/>
              </p:ext>
            </p:extLst>
          </p:nvPr>
        </p:nvGraphicFramePr>
        <p:xfrm>
          <a:off x="300942" y="219921"/>
          <a:ext cx="11609406" cy="632010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59171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56601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836304">
                  <a:extLst>
                    <a:ext uri="{9D8B030D-6E8A-4147-A177-3AD203B41FA5}">
                      <a16:colId xmlns:a16="http://schemas.microsoft.com/office/drawing/2014/main" xmlns="" val="1439924118"/>
                    </a:ext>
                  </a:extLst>
                </a:gridCol>
                <a:gridCol w="2615371"/>
              </a:tblGrid>
              <a:tr h="1328096">
                <a:tc>
                  <a:txBody>
                    <a:bodyPr/>
                    <a:lstStyle/>
                    <a:p>
                      <a:r>
                        <a:rPr lang="en-US" sz="2000" dirty="0"/>
                        <a:t>Sr. 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2800" dirty="0" smtClean="0"/>
                        <a:t>ज़िलों </a:t>
                      </a:r>
                      <a:r>
                        <a:rPr lang="hi-IN" sz="2800" dirty="0"/>
                        <a:t>द्वारा किये जाने वाले कार्य 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2800" dirty="0"/>
                        <a:t>कारवाई की गई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i-IN" sz="2800" dirty="0" smtClean="0"/>
                        <a:t>07/09/19 को प्रगति की स्थिति </a:t>
                      </a:r>
                      <a:endParaRPr lang="en-US" sz="2800" dirty="0" smtClean="0"/>
                    </a:p>
                    <a:p>
                      <a:endParaRPr lang="hi-IN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74662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6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2000" dirty="0"/>
                        <a:t>2 अक्टूबर से 31 दिसम्बर के बीच पंचायत-वार </a:t>
                      </a:r>
                      <a:r>
                        <a:rPr lang="hi-IN" sz="2800" b="1" u="sng" dirty="0"/>
                        <a:t>ग्राम सभा कैलेंडर </a:t>
                      </a:r>
                      <a:r>
                        <a:rPr lang="hi-IN" sz="2000" dirty="0"/>
                        <a:t>तैयार करना I  तिथि इस प्रकार निर्धारित करना की प्रत्येक ग्राम सभा में प्रत्येक विभाग के </a:t>
                      </a:r>
                      <a:r>
                        <a:rPr lang="en-US" sz="2000" dirty="0"/>
                        <a:t>Frontline Functionary </a:t>
                      </a:r>
                      <a:r>
                        <a:rPr lang="hi-IN" sz="2000" dirty="0"/>
                        <a:t>उपस्थित रहे I </a:t>
                      </a:r>
                      <a:endParaRPr lang="en-I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i-IN" sz="2000" dirty="0" smtClean="0"/>
                        <a:t>जिला </a:t>
                      </a:r>
                      <a:r>
                        <a:rPr lang="hi-IN" sz="2000" dirty="0" smtClean="0"/>
                        <a:t>/ जनपद पंचायत द्वारा लाइन डिपार्टमेंट के सहयोग से किया</a:t>
                      </a:r>
                      <a:r>
                        <a:rPr lang="hi-IN" sz="2000" baseline="0" dirty="0" smtClean="0"/>
                        <a:t> जायेगा |</a:t>
                      </a:r>
                      <a:endParaRPr lang="en-I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hi-IN" sz="2000" dirty="0" smtClean="0"/>
                        <a:t>15 सितम्बर तक पूर्ण कर लिया जायेगा |</a:t>
                      </a:r>
                      <a:endParaRPr lang="en-IN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78806">
                <a:tc>
                  <a:txBody>
                    <a:bodyPr/>
                    <a:lstStyle/>
                    <a:p>
                      <a:r>
                        <a:rPr lang="hi-IN" sz="2000" b="1" dirty="0"/>
                        <a:t>7 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i-IN" sz="2800" b="1" u="sng" dirty="0"/>
                        <a:t>सार्वजनिक सूचना बोर्ड </a:t>
                      </a:r>
                      <a:r>
                        <a:rPr lang="hi-IN" sz="2000" b="0" dirty="0"/>
                        <a:t>स्थापित करना </a:t>
                      </a:r>
                      <a:endParaRPr lang="en-US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2000" b="0" dirty="0" smtClean="0"/>
                        <a:t>जिला पंचायत द्वारा किया जाना है </a:t>
                      </a:r>
                      <a:endParaRPr lang="en-US" sz="2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hi-IN" dirty="0" smtClean="0"/>
                        <a:t>30 सितम्बर तक पूर्ण कर लिया जायेगा 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347770914"/>
                  </a:ext>
                </a:extLst>
              </a:tr>
              <a:tr h="1121466">
                <a:tc>
                  <a:txBody>
                    <a:bodyPr/>
                    <a:lstStyle/>
                    <a:p>
                      <a:r>
                        <a:rPr lang="hi-IN" sz="2200" b="1" dirty="0" smtClean="0"/>
                        <a:t>8</a:t>
                      </a:r>
                      <a:endParaRPr lang="en-US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i-IN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ग्राम सभा एवं सार्वजनिक सूचना बोर्ड की जियो टैग फोटो अपलोड करना </a:t>
                      </a:r>
                      <a:endParaRPr lang="en-US" sz="2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dirty="0" smtClean="0"/>
                        <a:t>फैसिलिटेटर द्वारा कार्य पूर्ण किया जाना है |</a:t>
                      </a:r>
                      <a:endParaRPr lang="en-IN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hi-IN" dirty="0" smtClean="0"/>
                        <a:t>02 अक्टूबर से 31 दिसम्बर तक पूर्ण किया जायेगा 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638849641"/>
                  </a:ext>
                </a:extLst>
              </a:tr>
              <a:tr h="775670">
                <a:tc>
                  <a:txBody>
                    <a:bodyPr/>
                    <a:lstStyle/>
                    <a:p>
                      <a:r>
                        <a:rPr lang="hi-IN" sz="2200" b="1" dirty="0" smtClean="0"/>
                        <a:t>9</a:t>
                      </a:r>
                      <a:endParaRPr lang="en-US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2400" b="0" dirty="0" smtClean="0"/>
                        <a:t>फैसिलिटेटर फीडबैक फॉर्म भरा </a:t>
                      </a:r>
                      <a:endParaRPr lang="en-US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dirty="0" smtClean="0"/>
                        <a:t>फैसिलिटेटर द्वारा कार्य पूर्ण किया जाना है |</a:t>
                      </a:r>
                      <a:endParaRPr lang="en-IN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hi-IN" dirty="0" smtClean="0"/>
                        <a:t>02 अक्टूबर से 31 दिसम्बर तक पूर्ण किया जायेगा 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775670">
                <a:tc>
                  <a:txBody>
                    <a:bodyPr/>
                    <a:lstStyle/>
                    <a:p>
                      <a:r>
                        <a:rPr lang="hi-IN" sz="2200" b="1" dirty="0" smtClean="0"/>
                        <a:t>10</a:t>
                      </a:r>
                      <a:endParaRPr lang="en-US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0" dirty="0" smtClean="0"/>
                        <a:t>G</a:t>
                      </a:r>
                      <a:r>
                        <a:rPr lang="hi-IN" sz="2400" b="0" dirty="0" smtClean="0"/>
                        <a:t>PDP की प्लान प्लस सॉफ्टवेर में एंट्री </a:t>
                      </a:r>
                      <a:endParaRPr lang="en-US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dirty="0" smtClean="0"/>
                        <a:t>फैसिलिटेटर द्वारा कार्य पूर्ण किया जाना है |</a:t>
                      </a:r>
                      <a:endParaRPr lang="en-IN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hi-IN" dirty="0" smtClean="0"/>
                        <a:t>02 अक्टूबर से 31 दिसम्बर तक पूर्ण किया जायेगा </a:t>
                      </a:r>
                      <a:endParaRPr lang="en-US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2872640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7934" y="1169797"/>
            <a:ext cx="2874066" cy="3521075"/>
          </a:xfrm>
        </p:spPr>
        <p:txBody>
          <a:bodyPr>
            <a:normAutofit fontScale="90000"/>
          </a:bodyPr>
          <a:lstStyle/>
          <a:p>
            <a:r>
              <a:rPr lang="hi-IN" dirty="0"/>
              <a:t>विभागों से सहयोग 1 – </a:t>
            </a:r>
            <a:br>
              <a:rPr lang="hi-IN" dirty="0"/>
            </a:br>
            <a:r>
              <a:rPr lang="hi-IN" dirty="0"/>
              <a:t/>
            </a:r>
            <a:br>
              <a:rPr lang="hi-IN" dirty="0"/>
            </a:br>
            <a:r>
              <a:rPr lang="hi-IN" dirty="0"/>
              <a:t>सार्वजनिक सूचना बोर्ड जानकारी </a:t>
            </a:r>
            <a:br>
              <a:rPr lang="hi-IN" dirty="0"/>
            </a:b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317934" cy="6858000"/>
          </a:xfrm>
        </p:spPr>
      </p:pic>
    </p:spTree>
    <p:extLst>
      <p:ext uri="{BB962C8B-B14F-4D97-AF65-F5344CB8AC3E}">
        <p14:creationId xmlns:p14="http://schemas.microsoft.com/office/powerpoint/2010/main" xmlns="" val="8821919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i-IN" dirty="0"/>
              <a:t>भारत सरकार द्वारा अभिसरण विभागों सम्बंधित </a:t>
            </a:r>
            <a:r>
              <a:rPr lang="en-US" dirty="0"/>
              <a:t>Monitoring MIS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8688" y="1898140"/>
            <a:ext cx="10515600" cy="3061719"/>
          </a:xfr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xmlns="" id="{A97A3516-2B48-4609-92DA-B697C62E0F86}"/>
              </a:ext>
            </a:extLst>
          </p:cNvPr>
          <p:cNvSpPr/>
          <p:nvPr/>
        </p:nvSpPr>
        <p:spPr>
          <a:xfrm>
            <a:off x="4218039" y="1731994"/>
            <a:ext cx="3650881" cy="1819656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1E9799E7-0420-4C37-A99A-4D9A7A08CF49}"/>
              </a:ext>
            </a:extLst>
          </p:cNvPr>
          <p:cNvSpPr/>
          <p:nvPr/>
        </p:nvSpPr>
        <p:spPr>
          <a:xfrm>
            <a:off x="2422144" y="3140203"/>
            <a:ext cx="2121408" cy="1819656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xmlns="" id="{63AF1F46-ACC2-4D77-9D50-1B17008A924E}"/>
              </a:ext>
            </a:extLst>
          </p:cNvPr>
          <p:cNvSpPr/>
          <p:nvPr/>
        </p:nvSpPr>
        <p:spPr>
          <a:xfrm>
            <a:off x="5747512" y="3520281"/>
            <a:ext cx="2121408" cy="1819656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7" name="Rectangle 6"/>
          <p:cNvSpPr/>
          <p:nvPr/>
        </p:nvSpPr>
        <p:spPr>
          <a:xfrm>
            <a:off x="4734045" y="1122744"/>
            <a:ext cx="35418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3"/>
              </a:rPr>
              <a:t>https://gpdp.nic.in/index.html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66835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853" y="66222"/>
            <a:ext cx="6702560" cy="582022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00500" y="1065086"/>
            <a:ext cx="8191500" cy="5792914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xmlns="" id="{F10F825E-D89E-42E7-B9D6-756AC7CA1A2D}"/>
              </a:ext>
            </a:extLst>
          </p:cNvPr>
          <p:cNvSpPr/>
          <p:nvPr/>
        </p:nvSpPr>
        <p:spPr>
          <a:xfrm>
            <a:off x="2939225" y="780860"/>
            <a:ext cx="6952488" cy="6077140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427856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516547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57789" y="142876"/>
            <a:ext cx="7034212" cy="4929188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xmlns="" id="{3BD2F4CF-F558-40B8-BC2E-E975F57B2ED3}"/>
              </a:ext>
            </a:extLst>
          </p:cNvPr>
          <p:cNvSpPr/>
          <p:nvPr/>
        </p:nvSpPr>
        <p:spPr>
          <a:xfrm>
            <a:off x="0" y="4677538"/>
            <a:ext cx="10426700" cy="2085213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9060851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D2C4BFA1-2075-4901-9E24-E41D1FDD51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155481" y="498348"/>
            <a:ext cx="9902663" cy="5861304"/>
            <a:chOff x="1155481" y="498348"/>
            <a:chExt cx="9902663" cy="5861304"/>
          </a:xfrm>
        </p:grpSpPr>
        <p:sp>
          <p:nvSpPr>
            <p:cNvPr id="8" name="Oval 5">
              <a:extLst>
                <a:ext uri="{FF2B5EF4-FFF2-40B4-BE49-F238E27FC236}">
                  <a16:creationId xmlns:a16="http://schemas.microsoft.com/office/drawing/2014/main" xmlns="" id="{985A7375-E3AF-4F5C-85AE-17E8832952C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155481" y="498348"/>
              <a:ext cx="5861304" cy="5861304"/>
            </a:xfrm>
            <a:prstGeom prst="ellipse">
              <a:avLst/>
            </a:prstGeom>
            <a:solidFill>
              <a:schemeClr val="accent1">
                <a:alpha val="55000"/>
              </a:schemeClr>
            </a:solidFill>
            <a:ln>
              <a:noFill/>
            </a:ln>
          </p:spPr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xmlns="" id="{F0307F65-8304-4FA8-A841-D4D7625411B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196840" y="498348"/>
              <a:ext cx="5861304" cy="5861304"/>
            </a:xfrm>
            <a:prstGeom prst="ellipse">
              <a:avLst/>
            </a:prstGeom>
            <a:solidFill>
              <a:schemeClr val="accent1">
                <a:alpha val="55000"/>
              </a:schemeClr>
            </a:solidFill>
            <a:ln>
              <a:noFill/>
            </a:ln>
          </p:spPr>
        </p:sp>
        <p:sp>
          <p:nvSpPr>
            <p:cNvPr id="10" name="Oval 5">
              <a:extLst>
                <a:ext uri="{FF2B5EF4-FFF2-40B4-BE49-F238E27FC236}">
                  <a16:creationId xmlns:a16="http://schemas.microsoft.com/office/drawing/2014/main" xmlns="" id="{C8B8394C-136F-4E05-A002-D93A5E79CD5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65348" y="498348"/>
              <a:ext cx="5861304" cy="5861304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053FB2EE-284F-4C87-AB3D-BBF87A9FAB9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514600"/>
            <a:ext cx="12192000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776538"/>
            <a:ext cx="9144000" cy="138118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 kern="1200">
                <a:solidFill>
                  <a:schemeClr val="bg2"/>
                </a:solidFill>
                <a:latin typeface="+mj-lt"/>
                <a:ea typeface="+mj-ea"/>
                <a:cs typeface="+mj-cs"/>
              </a:rPr>
              <a:t>Thank You. </a:t>
            </a:r>
          </a:p>
        </p:txBody>
      </p:sp>
    </p:spTree>
    <p:extLst>
      <p:ext uri="{BB962C8B-B14F-4D97-AF65-F5344CB8AC3E}">
        <p14:creationId xmlns:p14="http://schemas.microsoft.com/office/powerpoint/2010/main" xmlns="" val="5517060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2328</TotalTime>
  <Words>757</Words>
  <Application>Microsoft Office PowerPoint</Application>
  <PresentationFormat>Custom</PresentationFormat>
  <Paragraphs>94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GPDP 2020-21 State Empowered Committee Meeting 07/09/2019 </vt:lpstr>
      <vt:lpstr>GPDP(2020-21) के मुख्य बिंदु  – </vt:lpstr>
      <vt:lpstr>GPDP(2019-20) state scored 3rd rank across the country ( Except the North East State  and Union territories)</vt:lpstr>
      <vt:lpstr>Slide 4</vt:lpstr>
      <vt:lpstr>विभागों से अपेक्षा:  </vt:lpstr>
      <vt:lpstr>पिछले GPDP की तुलना में नए पहलू :</vt:lpstr>
      <vt:lpstr>राज्य की पहल (State Initiative) :- </vt:lpstr>
      <vt:lpstr>GPDP 2020-21   एक सरलीकृत चित्र – </vt:lpstr>
      <vt:lpstr>Slide 9</vt:lpstr>
      <vt:lpstr>Slide 10</vt:lpstr>
      <vt:lpstr>विभागों से सहयोग 1 –   सार्वजनिक सूचना बोर्ड जानकारी  </vt:lpstr>
      <vt:lpstr>भारत सरकार द्वारा अभिसरण विभागों सम्बंधित Monitoring MIS </vt:lpstr>
      <vt:lpstr>Slide 13</vt:lpstr>
      <vt:lpstr>Slide 14</vt:lpstr>
      <vt:lpstr>Thank You.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Gram Panchayat Development Plan Campaign 2019-20  State Executive Committee Meeting 26th September’18</dc:title>
  <dc:creator>Chintan Raj</dc:creator>
  <cp:lastModifiedBy>Windows User</cp:lastModifiedBy>
  <cp:revision>182</cp:revision>
  <cp:lastPrinted>2018-09-28T08:33:40Z</cp:lastPrinted>
  <dcterms:created xsi:type="dcterms:W3CDTF">2018-09-24T01:37:41Z</dcterms:created>
  <dcterms:modified xsi:type="dcterms:W3CDTF">2019-09-04T11:04:34Z</dcterms:modified>
</cp:coreProperties>
</file>