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9472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33CC33"/>
    <a:srgbClr val="0066CC"/>
    <a:srgbClr val="D60093"/>
    <a:srgbClr val="993300"/>
    <a:srgbClr val="66FF33"/>
    <a:srgbClr val="FF0066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4182D-AD84-45D5-9425-59479C4D4128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FEFA-0CCE-4113-8633-493EC7A039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4182D-AD84-45D5-9425-59479C4D4128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FEFA-0CCE-4113-8633-493EC7A039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4182D-AD84-45D5-9425-59479C4D4128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FEFA-0CCE-4113-8633-493EC7A039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4182D-AD84-45D5-9425-59479C4D4128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FEFA-0CCE-4113-8633-493EC7A039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4182D-AD84-45D5-9425-59479C4D4128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FEFA-0CCE-4113-8633-493EC7A039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4182D-AD84-45D5-9425-59479C4D4128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FEFA-0CCE-4113-8633-493EC7A039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4182D-AD84-45D5-9425-59479C4D4128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FEFA-0CCE-4113-8633-493EC7A039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4182D-AD84-45D5-9425-59479C4D4128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FEFA-0CCE-4113-8633-493EC7A039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4182D-AD84-45D5-9425-59479C4D4128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FEFA-0CCE-4113-8633-493EC7A039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4182D-AD84-45D5-9425-59479C4D4128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FEFA-0CCE-4113-8633-493EC7A039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4182D-AD84-45D5-9425-59479C4D4128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3FEFA-0CCE-4113-8633-493EC7A039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14182D-AD84-45D5-9425-59479C4D4128}" type="datetimeFigureOut">
              <a:rPr lang="en-US" smtClean="0"/>
              <a:pPr/>
              <a:t>10/2/2018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83FEFA-0CCE-4113-8633-493EC7A0393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2133599"/>
          </a:xfrm>
        </p:spPr>
        <p:txBody>
          <a:bodyPr>
            <a:normAutofit fontScale="90000"/>
          </a:bodyPr>
          <a:lstStyle/>
          <a:p>
            <a:r>
              <a:rPr lang="en-US" dirty="0"/>
              <a:t> </a:t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400" dirty="0"/>
              <a:t/>
            </a:r>
            <a:br>
              <a:rPr lang="en-US" sz="2400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362200"/>
            <a:ext cx="9144000" cy="4495800"/>
          </a:xfrm>
        </p:spPr>
        <p:txBody>
          <a:bodyPr>
            <a:normAutofit lnSpcReduction="10000"/>
          </a:bodyPr>
          <a:lstStyle/>
          <a:p>
            <a:pPr algn="l"/>
            <a:endParaRPr lang="en-US" b="1" i="1" dirty="0" smtClean="0"/>
          </a:p>
          <a:p>
            <a:r>
              <a:rPr lang="en-US" sz="2800" b="1" u="sng" dirty="0" smtClean="0">
                <a:solidFill>
                  <a:srgbClr val="993300"/>
                </a:solidFill>
              </a:rPr>
              <a:t>Annexure - VI</a:t>
            </a:r>
            <a:r>
              <a:rPr lang="en-US" sz="2800" dirty="0" smtClean="0">
                <a:solidFill>
                  <a:srgbClr val="993300"/>
                </a:solidFill>
              </a:rPr>
              <a:t/>
            </a:r>
            <a:br>
              <a:rPr lang="en-US" sz="2800" dirty="0" smtClean="0">
                <a:solidFill>
                  <a:srgbClr val="993300"/>
                </a:solidFill>
              </a:rPr>
            </a:br>
            <a:r>
              <a:rPr lang="en-US" b="1" dirty="0" smtClean="0">
                <a:solidFill>
                  <a:srgbClr val="993300"/>
                </a:solidFill>
              </a:rPr>
              <a:t>Model Schedule for conduct of Special Gram </a:t>
            </a:r>
            <a:r>
              <a:rPr lang="en-US" b="1" dirty="0" err="1" smtClean="0">
                <a:solidFill>
                  <a:srgbClr val="993300"/>
                </a:solidFill>
              </a:rPr>
              <a:t>Sabha</a:t>
            </a:r>
            <a:r>
              <a:rPr lang="en-US" b="1" dirty="0" smtClean="0">
                <a:solidFill>
                  <a:srgbClr val="993300"/>
                </a:solidFill>
              </a:rPr>
              <a:t> for </a:t>
            </a:r>
            <a:br>
              <a:rPr lang="en-US" b="1" dirty="0" smtClean="0">
                <a:solidFill>
                  <a:srgbClr val="993300"/>
                </a:solidFill>
              </a:rPr>
            </a:br>
            <a:r>
              <a:rPr lang="en-US" b="1" dirty="0" smtClean="0">
                <a:solidFill>
                  <a:srgbClr val="993300"/>
                </a:solidFill>
              </a:rPr>
              <a:t>Comprehensive Gram Panchayat Development Plan</a:t>
            </a:r>
            <a:r>
              <a:rPr lang="en-US" dirty="0" smtClean="0">
                <a:solidFill>
                  <a:srgbClr val="993300"/>
                </a:solidFill>
              </a:rPr>
              <a:t/>
            </a:r>
            <a:br>
              <a:rPr lang="en-US" dirty="0" smtClean="0">
                <a:solidFill>
                  <a:srgbClr val="993300"/>
                </a:solidFill>
              </a:rPr>
            </a:br>
            <a:r>
              <a:rPr lang="en-US" b="1" dirty="0" err="1" smtClean="0">
                <a:solidFill>
                  <a:srgbClr val="993300"/>
                </a:solidFill>
              </a:rPr>
              <a:t>Sabki</a:t>
            </a:r>
            <a:r>
              <a:rPr lang="en-US" b="1" dirty="0" smtClean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Yojana</a:t>
            </a:r>
            <a:r>
              <a:rPr lang="en-US" b="1" dirty="0" smtClean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Sabki</a:t>
            </a:r>
            <a:r>
              <a:rPr lang="en-US" b="1" dirty="0" smtClean="0">
                <a:solidFill>
                  <a:srgbClr val="993300"/>
                </a:solidFill>
              </a:rPr>
              <a:t> </a:t>
            </a:r>
            <a:r>
              <a:rPr lang="en-US" b="1" dirty="0" err="1" smtClean="0">
                <a:solidFill>
                  <a:srgbClr val="993300"/>
                </a:solidFill>
              </a:rPr>
              <a:t>Vikas</a:t>
            </a:r>
            <a:r>
              <a:rPr lang="en-US" b="1" dirty="0" smtClean="0">
                <a:solidFill>
                  <a:srgbClr val="993300"/>
                </a:solidFill>
              </a:rPr>
              <a:t> </a:t>
            </a:r>
            <a:endParaRPr lang="en-US" dirty="0" smtClean="0"/>
          </a:p>
          <a:p>
            <a:endParaRPr lang="en-US" dirty="0" smtClean="0"/>
          </a:p>
          <a:p>
            <a:r>
              <a:rPr lang="en-US" b="1" dirty="0" smtClean="0">
                <a:solidFill>
                  <a:srgbClr val="0070C0"/>
                </a:solidFill>
              </a:rPr>
              <a:t>Presented by </a:t>
            </a:r>
          </a:p>
          <a:p>
            <a:r>
              <a:rPr lang="en-US" b="1" dirty="0" smtClean="0">
                <a:solidFill>
                  <a:srgbClr val="0070C0"/>
                </a:solidFill>
              </a:rPr>
              <a:t>Dr. </a:t>
            </a:r>
            <a:r>
              <a:rPr lang="en-US" b="1" dirty="0" err="1" smtClean="0">
                <a:solidFill>
                  <a:srgbClr val="0070C0"/>
                </a:solidFill>
              </a:rPr>
              <a:t>Narayan</a:t>
            </a: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</a:rPr>
              <a:t>Sahoo,DD</a:t>
            </a:r>
            <a:r>
              <a:rPr lang="en-US" b="1" dirty="0" smtClean="0">
                <a:solidFill>
                  <a:srgbClr val="0070C0"/>
                </a:solidFill>
              </a:rPr>
              <a:t>(SIRD&amp;PR)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4" name="Picture 2" descr="C:\Users\PRI ELECTION 2018\Desktop\images.jpg"/>
          <p:cNvPicPr>
            <a:picLocks noChangeAspect="1" noChangeArrowheads="1"/>
          </p:cNvPicPr>
          <p:nvPr/>
        </p:nvPicPr>
        <p:blipFill>
          <a:blip r:embed="rId2"/>
          <a:srcRect l="3488" t="5102" r="28295" b="9184"/>
          <a:stretch>
            <a:fillRect/>
          </a:stretch>
        </p:blipFill>
        <p:spPr bwMode="auto">
          <a:xfrm>
            <a:off x="228600" y="381000"/>
            <a:ext cx="1676400" cy="16002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304800" y="152400"/>
            <a:ext cx="1752600" cy="1752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2" descr="C:\Users\PRI ELECTION 2018\Desktop\images.jpg"/>
          <p:cNvPicPr>
            <a:picLocks noChangeAspect="1" noChangeArrowheads="1"/>
          </p:cNvPicPr>
          <p:nvPr/>
        </p:nvPicPr>
        <p:blipFill>
          <a:blip r:embed="rId2"/>
          <a:srcRect l="3488" t="5102" r="28295" b="9184"/>
          <a:stretch>
            <a:fillRect/>
          </a:stretch>
        </p:blipFill>
        <p:spPr bwMode="auto">
          <a:xfrm>
            <a:off x="152400" y="0"/>
            <a:ext cx="1981200" cy="2057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209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3600" b="1" u="sng" dirty="0" smtClean="0">
                <a:solidFill>
                  <a:srgbClr val="7030A0"/>
                </a:solidFill>
              </a:rPr>
              <a:t>Annexure - VI</a:t>
            </a:r>
            <a:r>
              <a:rPr lang="en-US" sz="3600" dirty="0" smtClean="0">
                <a:solidFill>
                  <a:srgbClr val="7030A0"/>
                </a:solidFill>
              </a:rPr>
              <a:t/>
            </a:r>
            <a:br>
              <a:rPr lang="en-US" sz="3600" dirty="0" smtClean="0">
                <a:solidFill>
                  <a:srgbClr val="7030A0"/>
                </a:solidFill>
              </a:rPr>
            </a:br>
            <a:r>
              <a:rPr lang="en-US" sz="2700" b="1" dirty="0" smtClean="0">
                <a:solidFill>
                  <a:srgbClr val="7030A0"/>
                </a:solidFill>
              </a:rPr>
              <a:t>Model Schedule for conduct of Special Gram </a:t>
            </a:r>
            <a:r>
              <a:rPr lang="en-US" sz="2700" b="1" dirty="0" err="1" smtClean="0">
                <a:solidFill>
                  <a:srgbClr val="7030A0"/>
                </a:solidFill>
              </a:rPr>
              <a:t>Sabha</a:t>
            </a:r>
            <a:r>
              <a:rPr lang="en-US" sz="2700" b="1" dirty="0" smtClean="0">
                <a:solidFill>
                  <a:srgbClr val="7030A0"/>
                </a:solidFill>
              </a:rPr>
              <a:t> for </a:t>
            </a:r>
            <a:br>
              <a:rPr lang="en-US" sz="2700" b="1" dirty="0" smtClean="0">
                <a:solidFill>
                  <a:srgbClr val="7030A0"/>
                </a:solidFill>
              </a:rPr>
            </a:br>
            <a:r>
              <a:rPr lang="en-US" sz="2700" b="1" dirty="0" smtClean="0">
                <a:solidFill>
                  <a:srgbClr val="7030A0"/>
                </a:solidFill>
              </a:rPr>
              <a:t>Comprehensive Gram Panchayat Development Plan</a:t>
            </a:r>
            <a:r>
              <a:rPr lang="en-US" sz="2700" dirty="0" smtClean="0">
                <a:solidFill>
                  <a:srgbClr val="7030A0"/>
                </a:solidFill>
              </a:rPr>
              <a:t/>
            </a:r>
            <a:br>
              <a:rPr lang="en-US" sz="2700" dirty="0" smtClean="0">
                <a:solidFill>
                  <a:srgbClr val="7030A0"/>
                </a:solidFill>
              </a:rPr>
            </a:br>
            <a:r>
              <a:rPr lang="en-US" sz="2700" b="1" dirty="0" err="1" smtClean="0">
                <a:solidFill>
                  <a:srgbClr val="7030A0"/>
                </a:solidFill>
              </a:rPr>
              <a:t>Sabki</a:t>
            </a:r>
            <a:r>
              <a:rPr lang="en-US" sz="2700" b="1" dirty="0" smtClean="0">
                <a:solidFill>
                  <a:srgbClr val="7030A0"/>
                </a:solidFill>
              </a:rPr>
              <a:t> </a:t>
            </a:r>
            <a:r>
              <a:rPr lang="en-US" sz="2700" b="1" dirty="0" err="1" smtClean="0">
                <a:solidFill>
                  <a:srgbClr val="7030A0"/>
                </a:solidFill>
              </a:rPr>
              <a:t>Yojana</a:t>
            </a:r>
            <a:r>
              <a:rPr lang="en-US" sz="2700" b="1" dirty="0" smtClean="0">
                <a:solidFill>
                  <a:srgbClr val="7030A0"/>
                </a:solidFill>
              </a:rPr>
              <a:t> </a:t>
            </a:r>
            <a:r>
              <a:rPr lang="en-US" sz="2700" b="1" dirty="0" err="1" smtClean="0">
                <a:solidFill>
                  <a:srgbClr val="7030A0"/>
                </a:solidFill>
              </a:rPr>
              <a:t>Sabki</a:t>
            </a:r>
            <a:r>
              <a:rPr lang="en-US" sz="2700" b="1" dirty="0" smtClean="0">
                <a:solidFill>
                  <a:srgbClr val="7030A0"/>
                </a:solidFill>
              </a:rPr>
              <a:t> </a:t>
            </a:r>
            <a:r>
              <a:rPr lang="en-US" sz="2700" b="1" dirty="0" err="1" smtClean="0">
                <a:solidFill>
                  <a:srgbClr val="7030A0"/>
                </a:solidFill>
              </a:rPr>
              <a:t>Vikas</a:t>
            </a:r>
            <a:r>
              <a:rPr lang="en-US" sz="2700" b="1" dirty="0" smtClean="0">
                <a:solidFill>
                  <a:srgbClr val="7030A0"/>
                </a:solidFill>
              </a:rPr>
              <a:t> 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86000"/>
            <a:ext cx="9144000" cy="4572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en-US" b="1" i="1" dirty="0" smtClean="0"/>
          </a:p>
          <a:p>
            <a:r>
              <a:rPr lang="en-US" b="1" i="1" dirty="0" smtClean="0">
                <a:solidFill>
                  <a:srgbClr val="FF0066"/>
                </a:solidFill>
              </a:rPr>
              <a:t>Name of the Gram Panchayat:           LGD Code: </a:t>
            </a:r>
            <a:endParaRPr lang="en-US" dirty="0" smtClean="0">
              <a:solidFill>
                <a:srgbClr val="FF0066"/>
              </a:solidFill>
            </a:endParaRPr>
          </a:p>
          <a:p>
            <a:pPr algn="just"/>
            <a:r>
              <a:rPr lang="en-US" b="1" i="1" dirty="0" smtClean="0">
                <a:solidFill>
                  <a:srgbClr val="FF0066"/>
                </a:solidFill>
              </a:rPr>
              <a:t>Name of the Villages under GP:</a:t>
            </a:r>
            <a:endParaRPr lang="en-US" dirty="0" smtClean="0">
              <a:solidFill>
                <a:srgbClr val="FF0066"/>
              </a:solidFill>
            </a:endParaRPr>
          </a:p>
          <a:p>
            <a:pPr algn="just"/>
            <a:r>
              <a:rPr lang="en-US" b="1" i="1" dirty="0" smtClean="0">
                <a:solidFill>
                  <a:srgbClr val="FF0066"/>
                </a:solidFill>
              </a:rPr>
              <a:t>Name of the Block:</a:t>
            </a:r>
            <a:endParaRPr lang="en-US" dirty="0" smtClean="0">
              <a:solidFill>
                <a:srgbClr val="FF0066"/>
              </a:solidFill>
            </a:endParaRPr>
          </a:p>
          <a:p>
            <a:pPr algn="just"/>
            <a:r>
              <a:rPr lang="en-US" b="1" i="1" dirty="0" smtClean="0">
                <a:solidFill>
                  <a:srgbClr val="FF0066"/>
                </a:solidFill>
              </a:rPr>
              <a:t>Name of the District: </a:t>
            </a:r>
            <a:endParaRPr lang="en-US" dirty="0" smtClean="0">
              <a:solidFill>
                <a:srgbClr val="FF0066"/>
              </a:solidFill>
            </a:endParaRPr>
          </a:p>
          <a:p>
            <a:pPr algn="just"/>
            <a:r>
              <a:rPr lang="en-US" b="1" i="1" dirty="0" smtClean="0">
                <a:solidFill>
                  <a:srgbClr val="FF0066"/>
                </a:solidFill>
              </a:rPr>
              <a:t>Name of the State:  </a:t>
            </a:r>
            <a:endParaRPr lang="en-US" dirty="0" smtClean="0">
              <a:solidFill>
                <a:srgbClr val="FF0066"/>
              </a:solidFill>
            </a:endParaRPr>
          </a:p>
          <a:p>
            <a:pPr algn="just"/>
            <a:r>
              <a:rPr lang="en-US" b="1" i="1" dirty="0" smtClean="0">
                <a:solidFill>
                  <a:srgbClr val="FF0066"/>
                </a:solidFill>
              </a:rPr>
              <a:t>Gram </a:t>
            </a:r>
            <a:r>
              <a:rPr lang="en-US" b="1" i="1" dirty="0" err="1" smtClean="0">
                <a:solidFill>
                  <a:srgbClr val="FF0066"/>
                </a:solidFill>
              </a:rPr>
              <a:t>Sabha</a:t>
            </a:r>
            <a:r>
              <a:rPr lang="en-US" b="1" i="1" dirty="0" smtClean="0">
                <a:solidFill>
                  <a:srgbClr val="FF0066"/>
                </a:solidFill>
              </a:rPr>
              <a:t> Dated: </a:t>
            </a:r>
            <a:endParaRPr lang="en-US" dirty="0" smtClean="0">
              <a:solidFill>
                <a:srgbClr val="FF0066"/>
              </a:solidFill>
            </a:endParaRPr>
          </a:p>
          <a:p>
            <a:pPr algn="just"/>
            <a:r>
              <a:rPr lang="en-US" b="1" i="1" dirty="0" smtClean="0">
                <a:solidFill>
                  <a:srgbClr val="FF0066"/>
                </a:solidFill>
              </a:rPr>
              <a:t>Gram </a:t>
            </a:r>
            <a:r>
              <a:rPr lang="en-US" b="1" i="1" dirty="0" err="1" smtClean="0">
                <a:solidFill>
                  <a:srgbClr val="FF0066"/>
                </a:solidFill>
              </a:rPr>
              <a:t>Sabha</a:t>
            </a:r>
            <a:r>
              <a:rPr lang="en-US" b="1" i="1" dirty="0" smtClean="0">
                <a:solidFill>
                  <a:srgbClr val="FF0066"/>
                </a:solidFill>
              </a:rPr>
              <a:t> Venue:   </a:t>
            </a:r>
            <a:endParaRPr lang="en-US" dirty="0" smtClean="0">
              <a:solidFill>
                <a:srgbClr val="FF0066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7030A0"/>
                </a:solidFill>
              </a:rPr>
              <a:t>GS Agenda: </a:t>
            </a:r>
            <a:r>
              <a:rPr lang="en-US" b="1" dirty="0"/>
              <a:t>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5257800"/>
          </a:xfrm>
        </p:spPr>
        <p:txBody>
          <a:bodyPr/>
          <a:lstStyle/>
          <a:p>
            <a:pPr lvl="0"/>
            <a:endParaRPr lang="en-US" b="1" dirty="0" smtClean="0"/>
          </a:p>
          <a:p>
            <a:pPr lvl="0"/>
            <a:endParaRPr lang="en-US" b="1" dirty="0"/>
          </a:p>
          <a:p>
            <a:pPr lvl="0"/>
            <a:r>
              <a:rPr lang="en-US" b="1" dirty="0" smtClean="0">
                <a:solidFill>
                  <a:srgbClr val="7030A0"/>
                </a:solidFill>
              </a:rPr>
              <a:t>Attendance </a:t>
            </a:r>
            <a:r>
              <a:rPr lang="en-US" b="1" dirty="0">
                <a:solidFill>
                  <a:srgbClr val="7030A0"/>
                </a:solidFill>
              </a:rPr>
              <a:t>of Members (Registered Voters) as per Format </a:t>
            </a:r>
            <a:endParaRPr lang="en-US" dirty="0">
              <a:solidFill>
                <a:srgbClr val="7030A0"/>
              </a:solidFill>
            </a:endParaRPr>
          </a:p>
          <a:p>
            <a:pPr lvl="0"/>
            <a:r>
              <a:rPr lang="en-US" b="1" dirty="0">
                <a:solidFill>
                  <a:srgbClr val="7030A0"/>
                </a:solidFill>
              </a:rPr>
              <a:t>Testing of Quorum as per APPR Act’1997</a:t>
            </a:r>
            <a:endParaRPr lang="en-US" dirty="0">
              <a:solidFill>
                <a:srgbClr val="7030A0"/>
              </a:solidFill>
            </a:endParaRP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66800"/>
          </a:xfrm>
        </p:spPr>
        <p:txBody>
          <a:bodyPr/>
          <a:lstStyle/>
          <a:p>
            <a:r>
              <a:rPr lang="en-US" dirty="0" smtClean="0">
                <a:solidFill>
                  <a:srgbClr val="0066CC"/>
                </a:solidFill>
              </a:rPr>
              <a:t>C. GS Business </a:t>
            </a:r>
            <a:endParaRPr lang="en-US" dirty="0">
              <a:solidFill>
                <a:srgbClr val="0066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5867400"/>
          </a:xfrm>
        </p:spPr>
        <p:txBody>
          <a:bodyPr>
            <a:normAutofit fontScale="92500"/>
          </a:bodyPr>
          <a:lstStyle/>
          <a:p>
            <a:pPr lvl="0">
              <a:buNone/>
            </a:pPr>
            <a:r>
              <a:rPr lang="en-US" dirty="0" smtClean="0">
                <a:solidFill>
                  <a:srgbClr val="FF0000"/>
                </a:solidFill>
              </a:rPr>
              <a:t>.   Tribute to M . K .Gandhi , Father of Nation:  </a:t>
            </a:r>
          </a:p>
          <a:p>
            <a:pPr lvl="0"/>
            <a:r>
              <a:rPr lang="en-US" dirty="0" smtClean="0">
                <a:solidFill>
                  <a:srgbClr val="FF0000"/>
                </a:solidFill>
              </a:rPr>
              <a:t>Chairing of Gram </a:t>
            </a:r>
            <a:r>
              <a:rPr lang="en-US" dirty="0" err="1" smtClean="0">
                <a:solidFill>
                  <a:srgbClr val="FF0000"/>
                </a:solidFill>
              </a:rPr>
              <a:t>Sabha</a:t>
            </a:r>
            <a:r>
              <a:rPr lang="en-US" dirty="0" smtClean="0">
                <a:solidFill>
                  <a:srgbClr val="FF0000"/>
                </a:solidFill>
              </a:rPr>
              <a:t> Chairperson(</a:t>
            </a:r>
            <a:r>
              <a:rPr lang="en-US" dirty="0" err="1" smtClean="0">
                <a:solidFill>
                  <a:srgbClr val="FF0000"/>
                </a:solidFill>
              </a:rPr>
              <a:t>Smt</a:t>
            </a:r>
            <a:r>
              <a:rPr lang="en-US" dirty="0" smtClean="0">
                <a:solidFill>
                  <a:srgbClr val="FF0000"/>
                </a:solidFill>
              </a:rPr>
              <a:t>/</a:t>
            </a:r>
            <a:r>
              <a:rPr lang="en-US" dirty="0" err="1" smtClean="0">
                <a:solidFill>
                  <a:srgbClr val="FF0000"/>
                </a:solidFill>
              </a:rPr>
              <a:t>Shri</a:t>
            </a:r>
            <a:r>
              <a:rPr lang="en-US" dirty="0" smtClean="0">
                <a:solidFill>
                  <a:srgbClr val="FF0000"/>
                </a:solidFill>
              </a:rPr>
              <a:t>-------------</a:t>
            </a:r>
          </a:p>
          <a:p>
            <a:pPr lvl="0"/>
            <a:r>
              <a:rPr lang="en-US" dirty="0" smtClean="0">
                <a:solidFill>
                  <a:srgbClr val="FF0000"/>
                </a:solidFill>
              </a:rPr>
              <a:t>Welcome </a:t>
            </a:r>
            <a:r>
              <a:rPr lang="en-US" dirty="0">
                <a:solidFill>
                  <a:srgbClr val="FF0000"/>
                </a:solidFill>
              </a:rPr>
              <a:t>Address by </a:t>
            </a:r>
            <a:r>
              <a:rPr lang="en-US" dirty="0" err="1">
                <a:solidFill>
                  <a:srgbClr val="FF0000"/>
                </a:solidFill>
              </a:rPr>
              <a:t>Smt</a:t>
            </a:r>
            <a:r>
              <a:rPr lang="en-US" dirty="0">
                <a:solidFill>
                  <a:srgbClr val="FF0000"/>
                </a:solidFill>
              </a:rPr>
              <a:t>/Shree-</a:t>
            </a:r>
            <a:r>
              <a:rPr lang="en-US" dirty="0" smtClean="0">
                <a:solidFill>
                  <a:srgbClr val="FF0000"/>
                </a:solidFill>
              </a:rPr>
              <a:t>------------------------------</a:t>
            </a:r>
            <a:endParaRPr lang="en-US" dirty="0">
              <a:solidFill>
                <a:srgbClr val="FF0000"/>
              </a:solidFill>
            </a:endParaRPr>
          </a:p>
          <a:p>
            <a:pPr lvl="0"/>
            <a:r>
              <a:rPr lang="en-US" dirty="0">
                <a:solidFill>
                  <a:srgbClr val="FF0000"/>
                </a:solidFill>
              </a:rPr>
              <a:t>Purpose of GS Meeting &amp; PPC by GS Chairperson  </a:t>
            </a:r>
            <a:r>
              <a:rPr lang="en-US" dirty="0" smtClean="0">
                <a:solidFill>
                  <a:srgbClr val="FF0000"/>
                </a:solidFill>
              </a:rPr>
              <a:t>--------</a:t>
            </a:r>
            <a:endParaRPr lang="en-US" dirty="0">
              <a:solidFill>
                <a:srgbClr val="FF0000"/>
              </a:solidFill>
            </a:endParaRPr>
          </a:p>
          <a:p>
            <a:pPr lvl="0"/>
            <a:r>
              <a:rPr lang="en-US" dirty="0">
                <a:solidFill>
                  <a:srgbClr val="FF0000"/>
                </a:solidFill>
              </a:rPr>
              <a:t>Objective of PPC for Participatory &amp; Comprehensive GPDP2019-20: </a:t>
            </a:r>
            <a:r>
              <a:rPr lang="en-US" dirty="0" smtClean="0">
                <a:solidFill>
                  <a:srgbClr val="FF0000"/>
                </a:solidFill>
              </a:rPr>
              <a:t>GPF/GPMS: </a:t>
            </a:r>
            <a:endParaRPr lang="en-US" dirty="0">
              <a:solidFill>
                <a:srgbClr val="FF0000"/>
              </a:solidFill>
            </a:endParaRPr>
          </a:p>
          <a:p>
            <a:pPr lvl="0"/>
            <a:r>
              <a:rPr lang="en-US" dirty="0">
                <a:solidFill>
                  <a:srgbClr val="FF0000"/>
                </a:solidFill>
              </a:rPr>
              <a:t>Validation of Mission </a:t>
            </a:r>
            <a:r>
              <a:rPr lang="en-US" dirty="0" err="1">
                <a:solidFill>
                  <a:srgbClr val="FF0000"/>
                </a:solidFill>
              </a:rPr>
              <a:t>Antyodaya</a:t>
            </a:r>
            <a:r>
              <a:rPr lang="en-US" dirty="0">
                <a:solidFill>
                  <a:srgbClr val="FF0000"/>
                </a:solidFill>
              </a:rPr>
              <a:t> Parameters/Other Data pertaining  to the GP:GP </a:t>
            </a:r>
            <a:r>
              <a:rPr lang="en-US" dirty="0" smtClean="0">
                <a:solidFill>
                  <a:srgbClr val="FF0000"/>
                </a:solidFill>
              </a:rPr>
              <a:t>Members/Chairperson</a:t>
            </a:r>
            <a:endParaRPr lang="en-US" dirty="0">
              <a:solidFill>
                <a:srgbClr val="FF0000"/>
              </a:solidFill>
            </a:endParaRPr>
          </a:p>
          <a:p>
            <a:pPr lvl="0"/>
            <a:r>
              <a:rPr lang="en-US" dirty="0">
                <a:solidFill>
                  <a:srgbClr val="FF0000"/>
                </a:solidFill>
              </a:rPr>
              <a:t>Presentation of Poverty Reduction Plan by SHGs/VOs as per format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 fontScale="90000"/>
          </a:bodyPr>
          <a:lstStyle/>
          <a:p>
            <a:pPr lvl="0"/>
            <a:r>
              <a:rPr lang="en-US" sz="3100" dirty="0" smtClean="0"/>
              <a:t/>
            </a:r>
            <a:br>
              <a:rPr lang="en-US" sz="3100" dirty="0" smtClean="0"/>
            </a:br>
            <a:r>
              <a:rPr lang="en-US" sz="3100" dirty="0" smtClean="0">
                <a:solidFill>
                  <a:srgbClr val="0070C0"/>
                </a:solidFill>
              </a:rPr>
              <a:t>Development </a:t>
            </a:r>
            <a:r>
              <a:rPr lang="en-US" sz="3100" dirty="0">
                <a:solidFill>
                  <a:srgbClr val="0070C0"/>
                </a:solidFill>
              </a:rPr>
              <a:t>Gap and analysis from Mission </a:t>
            </a:r>
            <a:r>
              <a:rPr lang="en-US" sz="3100" dirty="0" err="1">
                <a:solidFill>
                  <a:srgbClr val="0070C0"/>
                </a:solidFill>
              </a:rPr>
              <a:t>Antyodaya</a:t>
            </a:r>
            <a:r>
              <a:rPr lang="en-US" sz="3100" dirty="0">
                <a:solidFill>
                  <a:srgbClr val="0070C0"/>
                </a:solidFill>
              </a:rPr>
              <a:t> Survey/Parameter by MS/ his or her representatives:   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5486400"/>
          </a:xfrm>
        </p:spPr>
        <p:txBody>
          <a:bodyPr/>
          <a:lstStyle/>
          <a:p>
            <a:pPr lvl="1"/>
            <a:endParaRPr lang="en-US" dirty="0" smtClean="0">
              <a:solidFill>
                <a:srgbClr val="FF0066"/>
              </a:solidFill>
            </a:endParaRPr>
          </a:p>
          <a:p>
            <a:pPr lvl="1"/>
            <a:r>
              <a:rPr lang="en-US" dirty="0" smtClean="0">
                <a:solidFill>
                  <a:srgbClr val="FF0066"/>
                </a:solidFill>
              </a:rPr>
              <a:t>Categories </a:t>
            </a:r>
            <a:r>
              <a:rPr lang="en-US" dirty="0">
                <a:solidFill>
                  <a:srgbClr val="FF0066"/>
                </a:solidFill>
              </a:rPr>
              <a:t>of Priorities(a, b, c, d etc):  </a:t>
            </a:r>
            <a:endParaRPr lang="en-US" sz="2400" dirty="0">
              <a:solidFill>
                <a:srgbClr val="FF0066"/>
              </a:solidFill>
            </a:endParaRPr>
          </a:p>
          <a:p>
            <a:pPr lvl="1"/>
            <a:r>
              <a:rPr lang="en-US" dirty="0">
                <a:solidFill>
                  <a:srgbClr val="FF0066"/>
                </a:solidFill>
              </a:rPr>
              <a:t>Critical Important(Most essential/Top priority): </a:t>
            </a:r>
            <a:endParaRPr lang="en-US" sz="2400" dirty="0">
              <a:solidFill>
                <a:srgbClr val="FF0066"/>
              </a:solidFill>
            </a:endParaRPr>
          </a:p>
          <a:p>
            <a:pPr lvl="1"/>
            <a:r>
              <a:rPr lang="en-US" dirty="0">
                <a:solidFill>
                  <a:srgbClr val="FF0066"/>
                </a:solidFill>
              </a:rPr>
              <a:t>High Priority:</a:t>
            </a:r>
            <a:endParaRPr lang="en-US" sz="2400" dirty="0">
              <a:solidFill>
                <a:srgbClr val="FF0066"/>
              </a:solidFill>
            </a:endParaRPr>
          </a:p>
          <a:p>
            <a:pPr lvl="1"/>
            <a:r>
              <a:rPr lang="en-US" dirty="0">
                <a:solidFill>
                  <a:srgbClr val="FF0066"/>
                </a:solidFill>
              </a:rPr>
              <a:t>Desirable:        </a:t>
            </a:r>
            <a:endParaRPr lang="en-US" sz="2400" dirty="0">
              <a:solidFill>
                <a:srgbClr val="FF0066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915400" cy="1828800"/>
          </a:xfrm>
        </p:spPr>
        <p:txBody>
          <a:bodyPr>
            <a:noAutofit/>
          </a:bodyPr>
          <a:lstStyle/>
          <a:p>
            <a:pPr lvl="0"/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 smtClean="0">
                <a:solidFill>
                  <a:srgbClr val="FF0066"/>
                </a:solidFill>
              </a:rPr>
              <a:t>Presentation </a:t>
            </a:r>
            <a:r>
              <a:rPr lang="en-US" sz="2800" dirty="0">
                <a:solidFill>
                  <a:srgbClr val="FF0066"/>
                </a:solidFill>
              </a:rPr>
              <a:t>of Schemes/Programmes by frontline workers</a:t>
            </a:r>
            <a:r>
              <a:rPr lang="en-US" sz="2800" dirty="0" smtClean="0">
                <a:solidFill>
                  <a:srgbClr val="FF0066"/>
                </a:solidFill>
              </a:rPr>
              <a:t>/</a:t>
            </a:r>
            <a:br>
              <a:rPr lang="en-US" sz="2800" dirty="0" smtClean="0">
                <a:solidFill>
                  <a:srgbClr val="FF0066"/>
                </a:solidFill>
              </a:rPr>
            </a:br>
            <a:r>
              <a:rPr lang="en-US" sz="2800" dirty="0" smtClean="0">
                <a:solidFill>
                  <a:srgbClr val="FF0066"/>
                </a:solidFill>
              </a:rPr>
              <a:t>Resource </a:t>
            </a:r>
            <a:r>
              <a:rPr lang="en-US" sz="2800" dirty="0">
                <a:solidFill>
                  <a:srgbClr val="FF0066"/>
                </a:solidFill>
              </a:rPr>
              <a:t>Person from line Departments under 29-Subjects and followed by Plans of respective Departments for</a:t>
            </a:r>
            <a:br>
              <a:rPr lang="en-US" sz="2800" dirty="0">
                <a:solidFill>
                  <a:srgbClr val="FF0066"/>
                </a:solidFill>
              </a:rPr>
            </a:br>
            <a:r>
              <a:rPr lang="en-US" sz="2800" dirty="0">
                <a:solidFill>
                  <a:srgbClr val="FF0066"/>
                </a:solidFill>
              </a:rPr>
              <a:t>(2019-20)- As per Annexure –VII</a:t>
            </a:r>
            <a:r>
              <a:rPr lang="en-US" sz="4800" dirty="0"/>
              <a:t/>
            </a:r>
            <a:br>
              <a:rPr lang="en-US" sz="4800" dirty="0"/>
            </a:b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057400"/>
            <a:ext cx="9144000" cy="4800600"/>
          </a:xfrm>
        </p:spPr>
        <p:txBody>
          <a:bodyPr/>
          <a:lstStyle/>
          <a:p>
            <a:pPr lvl="1"/>
            <a:endParaRPr lang="en-US" dirty="0" smtClean="0">
              <a:solidFill>
                <a:srgbClr val="D60093"/>
              </a:solidFill>
            </a:endParaRPr>
          </a:p>
          <a:p>
            <a:pPr lvl="1"/>
            <a:r>
              <a:rPr lang="en-US" dirty="0" smtClean="0">
                <a:solidFill>
                  <a:srgbClr val="D60093"/>
                </a:solidFill>
              </a:rPr>
              <a:t>Finalization </a:t>
            </a:r>
            <a:r>
              <a:rPr lang="en-US" dirty="0">
                <a:solidFill>
                  <a:srgbClr val="D60093"/>
                </a:solidFill>
              </a:rPr>
              <a:t>of Comprehensive GPDP</a:t>
            </a:r>
            <a:endParaRPr lang="en-US" sz="2400" dirty="0">
              <a:solidFill>
                <a:srgbClr val="D60093"/>
              </a:solidFill>
            </a:endParaRPr>
          </a:p>
          <a:p>
            <a:pPr lvl="1"/>
            <a:r>
              <a:rPr lang="en-US" dirty="0">
                <a:solidFill>
                  <a:srgbClr val="D60093"/>
                </a:solidFill>
              </a:rPr>
              <a:t>Read out and passed of  resolution by majority and recorded with signature of GS Chairperson</a:t>
            </a:r>
            <a:endParaRPr lang="en-US" sz="2400" dirty="0">
              <a:solidFill>
                <a:srgbClr val="D60093"/>
              </a:solidFill>
            </a:endParaRPr>
          </a:p>
          <a:p>
            <a:pPr lvl="1"/>
            <a:r>
              <a:rPr lang="en-US" dirty="0">
                <a:solidFill>
                  <a:srgbClr val="D60093"/>
                </a:solidFill>
              </a:rPr>
              <a:t>Geo-tagged photo of GS</a:t>
            </a:r>
            <a:endParaRPr lang="en-US" sz="2400" dirty="0">
              <a:solidFill>
                <a:srgbClr val="D60093"/>
              </a:solidFill>
            </a:endParaRPr>
          </a:p>
          <a:p>
            <a:pPr lvl="1"/>
            <a:r>
              <a:rPr lang="en-US" dirty="0">
                <a:solidFill>
                  <a:srgbClr val="D60093"/>
                </a:solidFill>
              </a:rPr>
              <a:t>Uploading of   Geo-tagged photo of GS in PPC portal </a:t>
            </a:r>
            <a:endParaRPr lang="en-US" sz="2400" dirty="0">
              <a:solidFill>
                <a:srgbClr val="D60093"/>
              </a:solidFill>
            </a:endParaRPr>
          </a:p>
          <a:p>
            <a:pPr lvl="1"/>
            <a:r>
              <a:rPr lang="en-US" dirty="0">
                <a:solidFill>
                  <a:srgbClr val="D60093"/>
                </a:solidFill>
              </a:rPr>
              <a:t>Geo-tagged photo of PIB in PPC portal  </a:t>
            </a:r>
            <a:endParaRPr lang="en-US" sz="2400" dirty="0">
              <a:solidFill>
                <a:srgbClr val="D60093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915400" cy="1417638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>
                <a:solidFill>
                  <a:srgbClr val="66FF33"/>
                </a:solidFill>
              </a:rPr>
              <a:t>Annexure </a:t>
            </a:r>
            <a:r>
              <a:rPr lang="en-US" b="1" dirty="0">
                <a:solidFill>
                  <a:srgbClr val="66FF33"/>
                </a:solidFill>
              </a:rPr>
              <a:t>– VII</a:t>
            </a:r>
            <a:r>
              <a:rPr lang="en-US" dirty="0">
                <a:solidFill>
                  <a:srgbClr val="66FF33"/>
                </a:solidFill>
              </a:rPr>
              <a:t/>
            </a:r>
            <a:br>
              <a:rPr lang="en-US" dirty="0">
                <a:solidFill>
                  <a:srgbClr val="66FF33"/>
                </a:solidFill>
              </a:rPr>
            </a:br>
            <a:r>
              <a:rPr lang="en-US" sz="3100" b="1" dirty="0">
                <a:solidFill>
                  <a:srgbClr val="66FF33"/>
                </a:solidFill>
              </a:rPr>
              <a:t>Frontlines Departmental Presentation of Schemes (CFY) and projected AAP for </a:t>
            </a:r>
            <a:r>
              <a:rPr lang="en-US" sz="3100" b="1" dirty="0" smtClean="0">
                <a:solidFill>
                  <a:srgbClr val="66FF33"/>
                </a:solidFill>
              </a:rPr>
              <a:t>(2019-20)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991600" cy="5029200"/>
          </a:xfrm>
        </p:spPr>
        <p:txBody>
          <a:bodyPr>
            <a:normAutofit/>
          </a:bodyPr>
          <a:lstStyle/>
          <a:p>
            <a:pPr lvl="0"/>
            <a:r>
              <a:rPr lang="en-US" sz="2400" dirty="0">
                <a:solidFill>
                  <a:srgbClr val="0066CC"/>
                </a:solidFill>
              </a:rPr>
              <a:t>Agriculture : Agriculture Department: </a:t>
            </a:r>
            <a:r>
              <a:rPr lang="en-US" sz="2400" dirty="0" err="1" smtClean="0">
                <a:solidFill>
                  <a:srgbClr val="0066CC"/>
                </a:solidFill>
              </a:rPr>
              <a:t>Shr</a:t>
            </a:r>
            <a:r>
              <a:rPr lang="en-US" sz="2400" dirty="0" smtClean="0">
                <a:solidFill>
                  <a:srgbClr val="0066CC"/>
                </a:solidFill>
              </a:rPr>
              <a:t>/</a:t>
            </a:r>
            <a:r>
              <a:rPr lang="en-US" sz="2400" dirty="0" err="1" smtClean="0">
                <a:solidFill>
                  <a:srgbClr val="0066CC"/>
                </a:solidFill>
              </a:rPr>
              <a:t>Smt</a:t>
            </a:r>
            <a:r>
              <a:rPr lang="en-US" sz="2400" dirty="0" smtClean="0">
                <a:solidFill>
                  <a:srgbClr val="0066CC"/>
                </a:solidFill>
              </a:rPr>
              <a:t>-</a:t>
            </a:r>
            <a:endParaRPr lang="en-US" sz="2400" dirty="0">
              <a:solidFill>
                <a:srgbClr val="0066CC"/>
              </a:solidFill>
            </a:endParaRPr>
          </a:p>
          <a:p>
            <a:pPr lvl="0"/>
            <a:endParaRPr lang="en-US" sz="2400" dirty="0" smtClean="0">
              <a:solidFill>
                <a:srgbClr val="0066CC"/>
              </a:solidFill>
            </a:endParaRPr>
          </a:p>
          <a:p>
            <a:pPr lvl="0"/>
            <a:r>
              <a:rPr lang="en-US" sz="2400" dirty="0" smtClean="0">
                <a:solidFill>
                  <a:srgbClr val="0066CC"/>
                </a:solidFill>
              </a:rPr>
              <a:t>Land </a:t>
            </a:r>
            <a:r>
              <a:rPr lang="en-US" sz="2400" dirty="0">
                <a:solidFill>
                  <a:srgbClr val="0066CC"/>
                </a:solidFill>
              </a:rPr>
              <a:t>improvement : Department of Land Development : </a:t>
            </a:r>
            <a:r>
              <a:rPr lang="en-US" sz="2400" dirty="0" err="1">
                <a:solidFill>
                  <a:srgbClr val="0066CC"/>
                </a:solidFill>
              </a:rPr>
              <a:t>Shri</a:t>
            </a:r>
            <a:r>
              <a:rPr lang="en-US" sz="2400" dirty="0">
                <a:solidFill>
                  <a:srgbClr val="0066CC"/>
                </a:solidFill>
              </a:rPr>
              <a:t>/</a:t>
            </a:r>
            <a:r>
              <a:rPr lang="en-US" sz="2400" dirty="0" err="1">
                <a:solidFill>
                  <a:srgbClr val="0066CC"/>
                </a:solidFill>
              </a:rPr>
              <a:t>Smt</a:t>
            </a:r>
            <a:endParaRPr lang="en-US" sz="2400" dirty="0">
              <a:solidFill>
                <a:srgbClr val="0066CC"/>
              </a:solidFill>
            </a:endParaRPr>
          </a:p>
          <a:p>
            <a:pPr lvl="0"/>
            <a:endParaRPr lang="en-US" sz="2400" dirty="0" smtClean="0">
              <a:solidFill>
                <a:srgbClr val="0066CC"/>
              </a:solidFill>
            </a:endParaRPr>
          </a:p>
          <a:p>
            <a:pPr lvl="0"/>
            <a:r>
              <a:rPr lang="en-US" sz="2400" dirty="0" smtClean="0">
                <a:solidFill>
                  <a:srgbClr val="0066CC"/>
                </a:solidFill>
              </a:rPr>
              <a:t>Minor </a:t>
            </a:r>
            <a:r>
              <a:rPr lang="en-US" sz="2400" dirty="0">
                <a:solidFill>
                  <a:srgbClr val="0066CC"/>
                </a:solidFill>
              </a:rPr>
              <a:t>Irrigation: Department of Water Resources : </a:t>
            </a:r>
            <a:r>
              <a:rPr lang="en-US" sz="2400" dirty="0" err="1">
                <a:solidFill>
                  <a:srgbClr val="0066CC"/>
                </a:solidFill>
              </a:rPr>
              <a:t>Shri</a:t>
            </a:r>
            <a:r>
              <a:rPr lang="en-US" sz="2400" dirty="0">
                <a:solidFill>
                  <a:srgbClr val="0066CC"/>
                </a:solidFill>
              </a:rPr>
              <a:t>/</a:t>
            </a:r>
            <a:r>
              <a:rPr lang="en-US" sz="2400" dirty="0" err="1">
                <a:solidFill>
                  <a:srgbClr val="0066CC"/>
                </a:solidFill>
              </a:rPr>
              <a:t>Smt</a:t>
            </a:r>
            <a:endParaRPr lang="en-US" sz="2400" dirty="0">
              <a:solidFill>
                <a:srgbClr val="0066CC"/>
              </a:solidFill>
            </a:endParaRPr>
          </a:p>
          <a:p>
            <a:pPr lvl="0">
              <a:buNone/>
            </a:pPr>
            <a:endParaRPr lang="en-US" sz="2400" dirty="0" smtClean="0">
              <a:solidFill>
                <a:srgbClr val="0066CC"/>
              </a:solidFill>
            </a:endParaRPr>
          </a:p>
          <a:p>
            <a:pPr lvl="0"/>
            <a:r>
              <a:rPr lang="en-US" sz="2400" dirty="0" smtClean="0">
                <a:solidFill>
                  <a:srgbClr val="0066CC"/>
                </a:solidFill>
              </a:rPr>
              <a:t>Animal </a:t>
            </a:r>
            <a:r>
              <a:rPr lang="en-US" sz="2400" dirty="0">
                <a:solidFill>
                  <a:srgbClr val="0066CC"/>
                </a:solidFill>
              </a:rPr>
              <a:t>Husbandry: Department of AH&amp;VS: </a:t>
            </a:r>
            <a:r>
              <a:rPr lang="en-US" sz="2400" dirty="0" err="1">
                <a:solidFill>
                  <a:srgbClr val="0066CC"/>
                </a:solidFill>
              </a:rPr>
              <a:t>Shri</a:t>
            </a:r>
            <a:r>
              <a:rPr lang="en-US" sz="2400" dirty="0">
                <a:solidFill>
                  <a:srgbClr val="0066CC"/>
                </a:solidFill>
              </a:rPr>
              <a:t>/</a:t>
            </a:r>
            <a:r>
              <a:rPr lang="en-US" sz="2400" dirty="0" err="1">
                <a:solidFill>
                  <a:srgbClr val="0066CC"/>
                </a:solidFill>
              </a:rPr>
              <a:t>Smt</a:t>
            </a:r>
            <a:endParaRPr lang="en-US" sz="2400" dirty="0">
              <a:solidFill>
                <a:srgbClr val="0066CC"/>
              </a:solidFill>
            </a:endParaRPr>
          </a:p>
          <a:p>
            <a:pPr lvl="0"/>
            <a:endParaRPr lang="en-US" sz="2400" dirty="0" smtClean="0">
              <a:solidFill>
                <a:srgbClr val="0066CC"/>
              </a:solidFill>
            </a:endParaRPr>
          </a:p>
          <a:p>
            <a:pPr lvl="0"/>
            <a:r>
              <a:rPr lang="en-US" sz="2400" dirty="0" smtClean="0">
                <a:solidFill>
                  <a:srgbClr val="0066CC"/>
                </a:solidFill>
              </a:rPr>
              <a:t>Fisheries </a:t>
            </a:r>
            <a:r>
              <a:rPr lang="en-US" sz="2400" dirty="0">
                <a:solidFill>
                  <a:srgbClr val="0066CC"/>
                </a:solidFill>
              </a:rPr>
              <a:t>: Department of Fisheries :</a:t>
            </a:r>
            <a:r>
              <a:rPr lang="en-US" sz="2400" dirty="0" err="1">
                <a:solidFill>
                  <a:srgbClr val="0066CC"/>
                </a:solidFill>
              </a:rPr>
              <a:t>Shri</a:t>
            </a:r>
            <a:r>
              <a:rPr lang="en-US" sz="2400" dirty="0">
                <a:solidFill>
                  <a:srgbClr val="0066CC"/>
                </a:solidFill>
              </a:rPr>
              <a:t>/</a:t>
            </a:r>
            <a:r>
              <a:rPr lang="en-US" sz="2400" dirty="0" err="1">
                <a:solidFill>
                  <a:srgbClr val="0066CC"/>
                </a:solidFill>
              </a:rPr>
              <a:t>Smt</a:t>
            </a:r>
            <a:endParaRPr lang="en-US" sz="2400" dirty="0">
              <a:solidFill>
                <a:srgbClr val="0066CC"/>
              </a:solidFill>
            </a:endParaRPr>
          </a:p>
          <a:p>
            <a:pPr lvl="0"/>
            <a:endParaRPr lang="en-US" sz="2400" dirty="0" smtClean="0">
              <a:solidFill>
                <a:srgbClr val="0066CC"/>
              </a:solidFill>
            </a:endParaRPr>
          </a:p>
          <a:p>
            <a:pPr lvl="0"/>
            <a:r>
              <a:rPr lang="en-US" sz="2400" dirty="0" smtClean="0">
                <a:solidFill>
                  <a:srgbClr val="0066CC"/>
                </a:solidFill>
              </a:rPr>
              <a:t>Social </a:t>
            </a:r>
            <a:r>
              <a:rPr lang="en-US" sz="2400" dirty="0">
                <a:solidFill>
                  <a:srgbClr val="0066CC"/>
                </a:solidFill>
              </a:rPr>
              <a:t>Forestry : Department of Social Forestry: </a:t>
            </a:r>
            <a:r>
              <a:rPr lang="en-US" sz="2400" dirty="0" err="1">
                <a:solidFill>
                  <a:srgbClr val="0066CC"/>
                </a:solidFill>
              </a:rPr>
              <a:t>Shri</a:t>
            </a:r>
            <a:r>
              <a:rPr lang="en-US" sz="2400" dirty="0">
                <a:solidFill>
                  <a:srgbClr val="0066CC"/>
                </a:solidFill>
              </a:rPr>
              <a:t>/</a:t>
            </a:r>
            <a:r>
              <a:rPr lang="en-US" sz="2400" dirty="0" err="1">
                <a:solidFill>
                  <a:srgbClr val="0066CC"/>
                </a:solidFill>
              </a:rPr>
              <a:t>Smt</a:t>
            </a:r>
            <a:endParaRPr lang="en-US" sz="2400" dirty="0">
              <a:solidFill>
                <a:srgbClr val="0066CC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0"/>
            <a:ext cx="8763000" cy="1066800"/>
          </a:xfrm>
        </p:spPr>
        <p:txBody>
          <a:bodyPr>
            <a:noAutofit/>
          </a:bodyPr>
          <a:lstStyle/>
          <a:p>
            <a:r>
              <a:rPr lang="en-US" sz="2400" b="1" dirty="0" smtClean="0"/>
              <a:t>Frontlines Departmental Presentation of Schemes (CFY) and projected AAP for (2019-20)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43000"/>
            <a:ext cx="8763000" cy="5715000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US" sz="2000" dirty="0">
                <a:solidFill>
                  <a:srgbClr val="993300"/>
                </a:solidFill>
              </a:rPr>
              <a:t>Small Scale Industry : Department of Small Scale industry : </a:t>
            </a:r>
            <a:r>
              <a:rPr lang="en-US" sz="2000" dirty="0" err="1" smtClean="0">
                <a:solidFill>
                  <a:srgbClr val="993300"/>
                </a:solidFill>
              </a:rPr>
              <a:t>Shri</a:t>
            </a:r>
            <a:r>
              <a:rPr lang="en-US" sz="2000" dirty="0" smtClean="0">
                <a:solidFill>
                  <a:srgbClr val="993300"/>
                </a:solidFill>
              </a:rPr>
              <a:t>/</a:t>
            </a:r>
            <a:r>
              <a:rPr lang="en-US" sz="2000" dirty="0" err="1" smtClean="0">
                <a:solidFill>
                  <a:srgbClr val="993300"/>
                </a:solidFill>
              </a:rPr>
              <a:t>Smt</a:t>
            </a:r>
            <a:endParaRPr lang="en-US" sz="2000" dirty="0" smtClean="0">
              <a:solidFill>
                <a:srgbClr val="993300"/>
              </a:solidFill>
            </a:endParaRPr>
          </a:p>
          <a:p>
            <a:pPr lvl="0"/>
            <a:endParaRPr lang="en-US" sz="2000" dirty="0">
              <a:solidFill>
                <a:srgbClr val="993300"/>
              </a:solidFill>
            </a:endParaRPr>
          </a:p>
          <a:p>
            <a:pPr lvl="0"/>
            <a:r>
              <a:rPr lang="en-US" sz="2400" dirty="0" err="1">
                <a:solidFill>
                  <a:srgbClr val="993300"/>
                </a:solidFill>
              </a:rPr>
              <a:t>Khadi</a:t>
            </a:r>
            <a:r>
              <a:rPr lang="en-US" sz="2400" dirty="0">
                <a:solidFill>
                  <a:srgbClr val="993300"/>
                </a:solidFill>
              </a:rPr>
              <a:t> ,Village and Cottage Industry: Department of KVCI: </a:t>
            </a:r>
            <a:r>
              <a:rPr lang="en-US" sz="2400" dirty="0" err="1">
                <a:solidFill>
                  <a:srgbClr val="993300"/>
                </a:solidFill>
              </a:rPr>
              <a:t>Shri</a:t>
            </a:r>
            <a:r>
              <a:rPr lang="en-US" sz="2400" dirty="0">
                <a:solidFill>
                  <a:srgbClr val="993300"/>
                </a:solidFill>
              </a:rPr>
              <a:t>/</a:t>
            </a:r>
            <a:r>
              <a:rPr lang="en-US" sz="2400" dirty="0" err="1">
                <a:solidFill>
                  <a:srgbClr val="993300"/>
                </a:solidFill>
              </a:rPr>
              <a:t>Smt</a:t>
            </a:r>
            <a:r>
              <a:rPr lang="en-US" sz="2400" dirty="0" smtClean="0">
                <a:solidFill>
                  <a:srgbClr val="993300"/>
                </a:solidFill>
              </a:rPr>
              <a:t>:</a:t>
            </a:r>
          </a:p>
          <a:p>
            <a:pPr lvl="0">
              <a:buNone/>
            </a:pPr>
            <a:r>
              <a:rPr lang="en-US" sz="2400" dirty="0" smtClean="0">
                <a:solidFill>
                  <a:srgbClr val="993300"/>
                </a:solidFill>
              </a:rPr>
              <a:t>  </a:t>
            </a:r>
            <a:endParaRPr lang="en-US" sz="2400" dirty="0">
              <a:solidFill>
                <a:srgbClr val="993300"/>
              </a:solidFill>
            </a:endParaRPr>
          </a:p>
          <a:p>
            <a:pPr lvl="0"/>
            <a:r>
              <a:rPr lang="en-US" sz="2400" dirty="0">
                <a:solidFill>
                  <a:srgbClr val="993300"/>
                </a:solidFill>
              </a:rPr>
              <a:t>Rural Housing : Department of RD: </a:t>
            </a:r>
            <a:r>
              <a:rPr lang="en-US" sz="2400" dirty="0" err="1" smtClean="0">
                <a:solidFill>
                  <a:srgbClr val="993300"/>
                </a:solidFill>
              </a:rPr>
              <a:t>Shri</a:t>
            </a:r>
            <a:r>
              <a:rPr lang="en-US" sz="2400" dirty="0" smtClean="0">
                <a:solidFill>
                  <a:srgbClr val="993300"/>
                </a:solidFill>
              </a:rPr>
              <a:t>/</a:t>
            </a:r>
            <a:r>
              <a:rPr lang="en-US" sz="2400" dirty="0" err="1" smtClean="0">
                <a:solidFill>
                  <a:srgbClr val="993300"/>
                </a:solidFill>
              </a:rPr>
              <a:t>Smt</a:t>
            </a:r>
            <a:endParaRPr lang="en-US" sz="2400" dirty="0" smtClean="0">
              <a:solidFill>
                <a:srgbClr val="993300"/>
              </a:solidFill>
            </a:endParaRPr>
          </a:p>
          <a:p>
            <a:pPr lvl="0"/>
            <a:endParaRPr lang="en-US" sz="2400" dirty="0">
              <a:solidFill>
                <a:srgbClr val="993300"/>
              </a:solidFill>
            </a:endParaRPr>
          </a:p>
          <a:p>
            <a:pPr lvl="0"/>
            <a:r>
              <a:rPr lang="en-US" sz="2400" dirty="0">
                <a:solidFill>
                  <a:srgbClr val="993300"/>
                </a:solidFill>
              </a:rPr>
              <a:t>Labour Budget : Department of RD:  </a:t>
            </a:r>
            <a:r>
              <a:rPr lang="en-US" sz="2400" dirty="0" err="1" smtClean="0">
                <a:solidFill>
                  <a:srgbClr val="993300"/>
                </a:solidFill>
              </a:rPr>
              <a:t>Shri</a:t>
            </a:r>
            <a:r>
              <a:rPr lang="en-US" sz="2400" dirty="0" smtClean="0">
                <a:solidFill>
                  <a:srgbClr val="993300"/>
                </a:solidFill>
              </a:rPr>
              <a:t>/</a:t>
            </a:r>
            <a:r>
              <a:rPr lang="en-US" sz="2400" dirty="0" err="1" smtClean="0">
                <a:solidFill>
                  <a:srgbClr val="993300"/>
                </a:solidFill>
              </a:rPr>
              <a:t>Smt</a:t>
            </a:r>
            <a:endParaRPr lang="en-US" sz="2400" dirty="0" smtClean="0">
              <a:solidFill>
                <a:srgbClr val="993300"/>
              </a:solidFill>
            </a:endParaRPr>
          </a:p>
          <a:p>
            <a:pPr lvl="0">
              <a:buNone/>
            </a:pPr>
            <a:r>
              <a:rPr lang="en-US" sz="2400" dirty="0" smtClean="0">
                <a:solidFill>
                  <a:srgbClr val="993300"/>
                </a:solidFill>
              </a:rPr>
              <a:t> </a:t>
            </a:r>
            <a:endParaRPr lang="en-US" sz="2400" dirty="0">
              <a:solidFill>
                <a:srgbClr val="993300"/>
              </a:solidFill>
            </a:endParaRPr>
          </a:p>
          <a:p>
            <a:pPr lvl="0"/>
            <a:r>
              <a:rPr lang="en-US" sz="2400" dirty="0">
                <a:solidFill>
                  <a:srgbClr val="993300"/>
                </a:solidFill>
              </a:rPr>
              <a:t>Drinking Water : Department of PHED: </a:t>
            </a:r>
            <a:r>
              <a:rPr lang="en-US" sz="2400" dirty="0" err="1" smtClean="0">
                <a:solidFill>
                  <a:srgbClr val="993300"/>
                </a:solidFill>
              </a:rPr>
              <a:t>Shri</a:t>
            </a:r>
            <a:r>
              <a:rPr lang="en-US" sz="2400" dirty="0" smtClean="0">
                <a:solidFill>
                  <a:srgbClr val="993300"/>
                </a:solidFill>
              </a:rPr>
              <a:t>/</a:t>
            </a:r>
            <a:r>
              <a:rPr lang="en-US" sz="2400" dirty="0" err="1" smtClean="0">
                <a:solidFill>
                  <a:srgbClr val="993300"/>
                </a:solidFill>
              </a:rPr>
              <a:t>Smt</a:t>
            </a:r>
            <a:endParaRPr lang="en-US" sz="2400" dirty="0" smtClean="0">
              <a:solidFill>
                <a:srgbClr val="993300"/>
              </a:solidFill>
            </a:endParaRPr>
          </a:p>
          <a:p>
            <a:pPr lvl="0">
              <a:buNone/>
            </a:pPr>
            <a:endParaRPr lang="en-US" sz="2400" dirty="0">
              <a:solidFill>
                <a:srgbClr val="993300"/>
              </a:solidFill>
            </a:endParaRPr>
          </a:p>
          <a:p>
            <a:pPr lvl="0"/>
            <a:r>
              <a:rPr lang="en-US" sz="2400" dirty="0">
                <a:solidFill>
                  <a:srgbClr val="993300"/>
                </a:solidFill>
              </a:rPr>
              <a:t>Fuel &amp; Fodder: Department of Civil Supply&amp; </a:t>
            </a:r>
            <a:r>
              <a:rPr lang="en-US" sz="2400" dirty="0" err="1">
                <a:solidFill>
                  <a:srgbClr val="993300"/>
                </a:solidFill>
              </a:rPr>
              <a:t>Deptt</a:t>
            </a:r>
            <a:r>
              <a:rPr lang="en-US" sz="2400" dirty="0">
                <a:solidFill>
                  <a:srgbClr val="993300"/>
                </a:solidFill>
              </a:rPr>
              <a:t>. of AH&amp;VS: </a:t>
            </a:r>
            <a:r>
              <a:rPr lang="en-US" sz="2400" dirty="0" err="1" smtClean="0">
                <a:solidFill>
                  <a:srgbClr val="993300"/>
                </a:solidFill>
              </a:rPr>
              <a:t>Shri</a:t>
            </a:r>
            <a:r>
              <a:rPr lang="en-US" sz="2400" dirty="0" smtClean="0">
                <a:solidFill>
                  <a:srgbClr val="993300"/>
                </a:solidFill>
              </a:rPr>
              <a:t>/</a:t>
            </a:r>
            <a:r>
              <a:rPr lang="en-US" sz="2400" dirty="0" err="1" smtClean="0">
                <a:solidFill>
                  <a:srgbClr val="993300"/>
                </a:solidFill>
              </a:rPr>
              <a:t>Smt</a:t>
            </a:r>
            <a:endParaRPr lang="en-US" sz="2400" dirty="0" smtClean="0">
              <a:solidFill>
                <a:srgbClr val="993300"/>
              </a:solidFill>
            </a:endParaRPr>
          </a:p>
          <a:p>
            <a:pPr lvl="0"/>
            <a:endParaRPr lang="en-US" sz="2400" dirty="0">
              <a:solidFill>
                <a:srgbClr val="993300"/>
              </a:solidFill>
            </a:endParaRPr>
          </a:p>
          <a:p>
            <a:pPr lvl="0"/>
            <a:r>
              <a:rPr lang="en-US" sz="2400" dirty="0">
                <a:solidFill>
                  <a:srgbClr val="993300"/>
                </a:solidFill>
              </a:rPr>
              <a:t>Roads : Department of PWD &amp; RWD : </a:t>
            </a:r>
            <a:r>
              <a:rPr lang="en-US" sz="2400" dirty="0" err="1" smtClean="0">
                <a:solidFill>
                  <a:srgbClr val="993300"/>
                </a:solidFill>
              </a:rPr>
              <a:t>Shri</a:t>
            </a:r>
            <a:r>
              <a:rPr lang="en-US" sz="2400" dirty="0" smtClean="0">
                <a:solidFill>
                  <a:srgbClr val="993300"/>
                </a:solidFill>
              </a:rPr>
              <a:t>/</a:t>
            </a:r>
            <a:r>
              <a:rPr lang="en-US" sz="2400" dirty="0" err="1" smtClean="0">
                <a:solidFill>
                  <a:srgbClr val="993300"/>
                </a:solidFill>
              </a:rPr>
              <a:t>Smt</a:t>
            </a:r>
            <a:endParaRPr lang="en-US" sz="2400" dirty="0" smtClean="0">
              <a:solidFill>
                <a:srgbClr val="993300"/>
              </a:solidFill>
            </a:endParaRPr>
          </a:p>
          <a:p>
            <a:pPr lvl="0">
              <a:buNone/>
            </a:pPr>
            <a:endParaRPr lang="en-US" sz="2400" dirty="0">
              <a:solidFill>
                <a:srgbClr val="993300"/>
              </a:solidFill>
            </a:endParaRPr>
          </a:p>
          <a:p>
            <a:pPr lvl="0"/>
            <a:r>
              <a:rPr lang="en-US" sz="2400" dirty="0">
                <a:solidFill>
                  <a:srgbClr val="993300"/>
                </a:solidFill>
              </a:rPr>
              <a:t>Rural Electrification: Department of Power: </a:t>
            </a:r>
            <a:r>
              <a:rPr lang="en-US" sz="2400" dirty="0" err="1">
                <a:solidFill>
                  <a:srgbClr val="993300"/>
                </a:solidFill>
              </a:rPr>
              <a:t>Shri</a:t>
            </a:r>
            <a:r>
              <a:rPr lang="en-US" sz="2400" dirty="0">
                <a:solidFill>
                  <a:srgbClr val="993300"/>
                </a:solidFill>
              </a:rPr>
              <a:t>/</a:t>
            </a:r>
            <a:r>
              <a:rPr lang="en-US" sz="2400" dirty="0" err="1">
                <a:solidFill>
                  <a:srgbClr val="993300"/>
                </a:solidFill>
              </a:rPr>
              <a:t>Smt</a:t>
            </a:r>
            <a:endParaRPr lang="en-US" sz="3600" dirty="0">
              <a:solidFill>
                <a:srgbClr val="993300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57200"/>
          </a:xfrm>
        </p:spPr>
        <p:txBody>
          <a:bodyPr>
            <a:noAutofit/>
          </a:bodyPr>
          <a:lstStyle/>
          <a:p>
            <a:r>
              <a:rPr lang="en-US" sz="1600" b="1" dirty="0" smtClean="0">
                <a:solidFill>
                  <a:srgbClr val="D60093"/>
                </a:solidFill>
              </a:rPr>
              <a:t>Frontlines Departmental Presentation of Schemes (CFY) and projected AAP for (2019-20)</a:t>
            </a:r>
            <a:endParaRPr lang="en-US" sz="1600" dirty="0">
              <a:solidFill>
                <a:srgbClr val="D6009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457200"/>
            <a:ext cx="8763000" cy="6400800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en-US" sz="8000" dirty="0">
                <a:solidFill>
                  <a:srgbClr val="0066CC"/>
                </a:solidFill>
              </a:rPr>
              <a:t>Non-Conventional Energy: Department of APEDA(Solar light etc): </a:t>
            </a:r>
            <a:r>
              <a:rPr lang="en-US" sz="8000" dirty="0" err="1">
                <a:solidFill>
                  <a:srgbClr val="0066CC"/>
                </a:solidFill>
              </a:rPr>
              <a:t>Shri</a:t>
            </a:r>
            <a:r>
              <a:rPr lang="en-US" sz="8000" dirty="0">
                <a:solidFill>
                  <a:srgbClr val="0066CC"/>
                </a:solidFill>
              </a:rPr>
              <a:t>/</a:t>
            </a:r>
            <a:r>
              <a:rPr lang="en-US" sz="8000" dirty="0" err="1">
                <a:solidFill>
                  <a:srgbClr val="0066CC"/>
                </a:solidFill>
              </a:rPr>
              <a:t>Smt</a:t>
            </a:r>
            <a:endParaRPr lang="en-US" sz="8000" dirty="0">
              <a:solidFill>
                <a:srgbClr val="0066CC"/>
              </a:solidFill>
            </a:endParaRPr>
          </a:p>
          <a:p>
            <a:pPr lvl="0"/>
            <a:endParaRPr lang="en-US" sz="8000" dirty="0" smtClean="0">
              <a:solidFill>
                <a:srgbClr val="0066CC"/>
              </a:solidFill>
            </a:endParaRPr>
          </a:p>
          <a:p>
            <a:pPr lvl="0"/>
            <a:r>
              <a:rPr lang="en-US" sz="8000" dirty="0" smtClean="0">
                <a:solidFill>
                  <a:srgbClr val="0066CC"/>
                </a:solidFill>
              </a:rPr>
              <a:t>Education </a:t>
            </a:r>
            <a:r>
              <a:rPr lang="en-US" sz="8000" dirty="0">
                <a:solidFill>
                  <a:srgbClr val="0066CC"/>
                </a:solidFill>
              </a:rPr>
              <a:t>: Department of School(Elementary/Secondary) Education: </a:t>
            </a:r>
            <a:r>
              <a:rPr lang="en-US" sz="8000" dirty="0" err="1">
                <a:solidFill>
                  <a:srgbClr val="0066CC"/>
                </a:solidFill>
              </a:rPr>
              <a:t>Shri</a:t>
            </a:r>
            <a:r>
              <a:rPr lang="en-US" sz="8000" dirty="0">
                <a:solidFill>
                  <a:srgbClr val="0066CC"/>
                </a:solidFill>
              </a:rPr>
              <a:t>/</a:t>
            </a:r>
            <a:r>
              <a:rPr lang="en-US" sz="8000" dirty="0" err="1">
                <a:solidFill>
                  <a:srgbClr val="0066CC"/>
                </a:solidFill>
              </a:rPr>
              <a:t>Smt</a:t>
            </a:r>
            <a:r>
              <a:rPr lang="en-US" sz="8000" dirty="0">
                <a:solidFill>
                  <a:srgbClr val="0066CC"/>
                </a:solidFill>
              </a:rPr>
              <a:t> </a:t>
            </a:r>
          </a:p>
          <a:p>
            <a:pPr lvl="0"/>
            <a:endParaRPr lang="en-US" sz="8000" dirty="0" smtClean="0">
              <a:solidFill>
                <a:srgbClr val="0066CC"/>
              </a:solidFill>
            </a:endParaRPr>
          </a:p>
          <a:p>
            <a:pPr lvl="0"/>
            <a:r>
              <a:rPr lang="en-US" sz="8000" dirty="0" smtClean="0">
                <a:solidFill>
                  <a:srgbClr val="0066CC"/>
                </a:solidFill>
              </a:rPr>
              <a:t>Vocational </a:t>
            </a:r>
            <a:r>
              <a:rPr lang="en-US" sz="8000" dirty="0">
                <a:solidFill>
                  <a:srgbClr val="0066CC"/>
                </a:solidFill>
              </a:rPr>
              <a:t>Education: Department of Skill Development: </a:t>
            </a:r>
            <a:r>
              <a:rPr lang="en-US" sz="8000" dirty="0" err="1">
                <a:solidFill>
                  <a:srgbClr val="0066CC"/>
                </a:solidFill>
              </a:rPr>
              <a:t>Shri</a:t>
            </a:r>
            <a:r>
              <a:rPr lang="en-US" sz="8000" dirty="0">
                <a:solidFill>
                  <a:srgbClr val="0066CC"/>
                </a:solidFill>
              </a:rPr>
              <a:t>/</a:t>
            </a:r>
            <a:r>
              <a:rPr lang="en-US" sz="8000" dirty="0" err="1">
                <a:solidFill>
                  <a:srgbClr val="0066CC"/>
                </a:solidFill>
              </a:rPr>
              <a:t>Smt</a:t>
            </a:r>
            <a:endParaRPr lang="en-US" sz="8000" dirty="0">
              <a:solidFill>
                <a:srgbClr val="0066CC"/>
              </a:solidFill>
            </a:endParaRPr>
          </a:p>
          <a:p>
            <a:pPr lvl="0"/>
            <a:endParaRPr lang="en-US" sz="8000" dirty="0" smtClean="0">
              <a:solidFill>
                <a:srgbClr val="0066CC"/>
              </a:solidFill>
            </a:endParaRPr>
          </a:p>
          <a:p>
            <a:pPr lvl="0"/>
            <a:r>
              <a:rPr lang="en-US" sz="8000" dirty="0" smtClean="0">
                <a:solidFill>
                  <a:srgbClr val="0066CC"/>
                </a:solidFill>
              </a:rPr>
              <a:t>Adult </a:t>
            </a:r>
            <a:r>
              <a:rPr lang="en-US" sz="8000" dirty="0">
                <a:solidFill>
                  <a:srgbClr val="0066CC"/>
                </a:solidFill>
              </a:rPr>
              <a:t>&amp; Non formal Education : Department of Education:  </a:t>
            </a:r>
            <a:r>
              <a:rPr lang="en-US" sz="8000" dirty="0" err="1">
                <a:solidFill>
                  <a:srgbClr val="0066CC"/>
                </a:solidFill>
              </a:rPr>
              <a:t>Shri</a:t>
            </a:r>
            <a:r>
              <a:rPr lang="en-US" sz="8000" dirty="0">
                <a:solidFill>
                  <a:srgbClr val="0066CC"/>
                </a:solidFill>
              </a:rPr>
              <a:t>/</a:t>
            </a:r>
            <a:r>
              <a:rPr lang="en-US" sz="8000" dirty="0" err="1">
                <a:solidFill>
                  <a:srgbClr val="0066CC"/>
                </a:solidFill>
              </a:rPr>
              <a:t>Smt</a:t>
            </a:r>
            <a:r>
              <a:rPr lang="en-US" sz="8000" dirty="0">
                <a:solidFill>
                  <a:srgbClr val="0066CC"/>
                </a:solidFill>
              </a:rPr>
              <a:t> </a:t>
            </a:r>
          </a:p>
          <a:p>
            <a:pPr lvl="0"/>
            <a:endParaRPr lang="en-US" sz="8000" dirty="0" smtClean="0">
              <a:solidFill>
                <a:srgbClr val="0066CC"/>
              </a:solidFill>
            </a:endParaRPr>
          </a:p>
          <a:p>
            <a:pPr lvl="0"/>
            <a:r>
              <a:rPr lang="en-US" sz="8000" dirty="0" smtClean="0">
                <a:solidFill>
                  <a:srgbClr val="0066CC"/>
                </a:solidFill>
              </a:rPr>
              <a:t>Libraries</a:t>
            </a:r>
            <a:r>
              <a:rPr lang="en-US" sz="8000" dirty="0">
                <a:solidFill>
                  <a:srgbClr val="0066CC"/>
                </a:solidFill>
              </a:rPr>
              <a:t>: Department of Library : </a:t>
            </a:r>
            <a:r>
              <a:rPr lang="en-US" sz="8000" dirty="0" err="1">
                <a:solidFill>
                  <a:srgbClr val="0066CC"/>
                </a:solidFill>
              </a:rPr>
              <a:t>Shri</a:t>
            </a:r>
            <a:r>
              <a:rPr lang="en-US" sz="8000" dirty="0">
                <a:solidFill>
                  <a:srgbClr val="0066CC"/>
                </a:solidFill>
              </a:rPr>
              <a:t>/</a:t>
            </a:r>
            <a:r>
              <a:rPr lang="en-US" sz="8000" dirty="0" err="1">
                <a:solidFill>
                  <a:srgbClr val="0066CC"/>
                </a:solidFill>
              </a:rPr>
              <a:t>Smt</a:t>
            </a:r>
            <a:endParaRPr lang="en-US" sz="8000" dirty="0">
              <a:solidFill>
                <a:srgbClr val="0066CC"/>
              </a:solidFill>
            </a:endParaRPr>
          </a:p>
          <a:p>
            <a:pPr lvl="0"/>
            <a:endParaRPr lang="en-US" sz="8000" dirty="0" smtClean="0">
              <a:solidFill>
                <a:srgbClr val="0066CC"/>
              </a:solidFill>
            </a:endParaRPr>
          </a:p>
          <a:p>
            <a:pPr lvl="0"/>
            <a:r>
              <a:rPr lang="en-US" sz="8000" dirty="0" smtClean="0">
                <a:solidFill>
                  <a:srgbClr val="0066CC"/>
                </a:solidFill>
              </a:rPr>
              <a:t>Cultural </a:t>
            </a:r>
            <a:r>
              <a:rPr lang="en-US" sz="8000" dirty="0">
                <a:solidFill>
                  <a:srgbClr val="0066CC"/>
                </a:solidFill>
              </a:rPr>
              <a:t>Activities: Department of Art &amp; Culture: </a:t>
            </a:r>
            <a:r>
              <a:rPr lang="en-US" sz="8000" dirty="0" err="1">
                <a:solidFill>
                  <a:srgbClr val="0066CC"/>
                </a:solidFill>
              </a:rPr>
              <a:t>Shri</a:t>
            </a:r>
            <a:r>
              <a:rPr lang="en-US" sz="8000" dirty="0">
                <a:solidFill>
                  <a:srgbClr val="0066CC"/>
                </a:solidFill>
              </a:rPr>
              <a:t>/</a:t>
            </a:r>
            <a:r>
              <a:rPr lang="en-US" sz="8000" dirty="0" err="1">
                <a:solidFill>
                  <a:srgbClr val="0066CC"/>
                </a:solidFill>
              </a:rPr>
              <a:t>Smt</a:t>
            </a:r>
            <a:endParaRPr lang="en-US" sz="8000" dirty="0">
              <a:solidFill>
                <a:srgbClr val="0066CC"/>
              </a:solidFill>
            </a:endParaRPr>
          </a:p>
          <a:p>
            <a:pPr lvl="0"/>
            <a:endParaRPr lang="en-US" sz="8000" dirty="0" smtClean="0">
              <a:solidFill>
                <a:srgbClr val="0066CC"/>
              </a:solidFill>
            </a:endParaRPr>
          </a:p>
          <a:p>
            <a:pPr lvl="0"/>
            <a:r>
              <a:rPr lang="en-US" sz="8000" dirty="0" smtClean="0">
                <a:solidFill>
                  <a:srgbClr val="0066CC"/>
                </a:solidFill>
              </a:rPr>
              <a:t>Market </a:t>
            </a:r>
            <a:r>
              <a:rPr lang="en-US" sz="8000" dirty="0">
                <a:solidFill>
                  <a:srgbClr val="0066CC"/>
                </a:solidFill>
              </a:rPr>
              <a:t>&amp; Fairs : Department of Civil Supplies: </a:t>
            </a:r>
            <a:r>
              <a:rPr lang="en-US" sz="8000" dirty="0" err="1">
                <a:solidFill>
                  <a:srgbClr val="0066CC"/>
                </a:solidFill>
              </a:rPr>
              <a:t>Shri</a:t>
            </a:r>
            <a:r>
              <a:rPr lang="en-US" sz="8000" dirty="0">
                <a:solidFill>
                  <a:srgbClr val="0066CC"/>
                </a:solidFill>
              </a:rPr>
              <a:t>/</a:t>
            </a:r>
            <a:r>
              <a:rPr lang="en-US" sz="8000" dirty="0" err="1">
                <a:solidFill>
                  <a:srgbClr val="0066CC"/>
                </a:solidFill>
              </a:rPr>
              <a:t>Smt</a:t>
            </a:r>
            <a:r>
              <a:rPr lang="en-US" sz="8000" dirty="0">
                <a:solidFill>
                  <a:srgbClr val="0066CC"/>
                </a:solidFill>
              </a:rPr>
              <a:t> </a:t>
            </a:r>
          </a:p>
          <a:p>
            <a:pPr lvl="0"/>
            <a:endParaRPr lang="en-US" sz="8000" dirty="0" smtClean="0">
              <a:solidFill>
                <a:srgbClr val="0066CC"/>
              </a:solidFill>
            </a:endParaRPr>
          </a:p>
          <a:p>
            <a:pPr lvl="0"/>
            <a:r>
              <a:rPr lang="en-US" sz="8000" dirty="0" smtClean="0">
                <a:solidFill>
                  <a:srgbClr val="0066CC"/>
                </a:solidFill>
              </a:rPr>
              <a:t>Health </a:t>
            </a:r>
            <a:r>
              <a:rPr lang="en-US" sz="8000" dirty="0">
                <a:solidFill>
                  <a:srgbClr val="0066CC"/>
                </a:solidFill>
              </a:rPr>
              <a:t>: Department of Health: </a:t>
            </a:r>
            <a:r>
              <a:rPr lang="en-US" sz="8000" dirty="0" err="1">
                <a:solidFill>
                  <a:srgbClr val="0066CC"/>
                </a:solidFill>
              </a:rPr>
              <a:t>Shri</a:t>
            </a:r>
            <a:r>
              <a:rPr lang="en-US" sz="8000" dirty="0">
                <a:solidFill>
                  <a:srgbClr val="0066CC"/>
                </a:solidFill>
              </a:rPr>
              <a:t>/</a:t>
            </a:r>
            <a:r>
              <a:rPr lang="en-US" sz="8000" dirty="0" err="1">
                <a:solidFill>
                  <a:srgbClr val="0066CC"/>
                </a:solidFill>
              </a:rPr>
              <a:t>Smt</a:t>
            </a:r>
            <a:r>
              <a:rPr lang="en-US" sz="8000" dirty="0">
                <a:solidFill>
                  <a:srgbClr val="0066CC"/>
                </a:solidFill>
              </a:rPr>
              <a:t> </a:t>
            </a:r>
          </a:p>
          <a:p>
            <a:pPr lvl="0"/>
            <a:endParaRPr lang="en-US" sz="8000" dirty="0" smtClean="0">
              <a:solidFill>
                <a:srgbClr val="0066CC"/>
              </a:solidFill>
            </a:endParaRPr>
          </a:p>
          <a:p>
            <a:pPr lvl="0"/>
            <a:r>
              <a:rPr lang="en-US" sz="8000" dirty="0" smtClean="0">
                <a:solidFill>
                  <a:srgbClr val="0066CC"/>
                </a:solidFill>
              </a:rPr>
              <a:t>Sanitation </a:t>
            </a:r>
            <a:r>
              <a:rPr lang="en-US" sz="8000" dirty="0">
                <a:solidFill>
                  <a:srgbClr val="0066CC"/>
                </a:solidFill>
              </a:rPr>
              <a:t>: Department of PHED: </a:t>
            </a:r>
            <a:r>
              <a:rPr lang="en-US" sz="8000" dirty="0" err="1">
                <a:solidFill>
                  <a:srgbClr val="0066CC"/>
                </a:solidFill>
              </a:rPr>
              <a:t>Shri</a:t>
            </a:r>
            <a:r>
              <a:rPr lang="en-US" sz="8000" dirty="0">
                <a:solidFill>
                  <a:srgbClr val="0066CC"/>
                </a:solidFill>
              </a:rPr>
              <a:t>/</a:t>
            </a:r>
            <a:r>
              <a:rPr lang="en-US" sz="8000" dirty="0" err="1">
                <a:solidFill>
                  <a:srgbClr val="0066CC"/>
                </a:solidFill>
              </a:rPr>
              <a:t>Smt</a:t>
            </a:r>
            <a:endParaRPr lang="en-US" sz="8000" dirty="0">
              <a:solidFill>
                <a:srgbClr val="0066CC"/>
              </a:solidFill>
            </a:endParaRPr>
          </a:p>
          <a:p>
            <a:pPr lvl="0"/>
            <a:endParaRPr lang="en-US" sz="8000" dirty="0" smtClean="0">
              <a:solidFill>
                <a:srgbClr val="0066CC"/>
              </a:solidFill>
            </a:endParaRPr>
          </a:p>
          <a:p>
            <a:pPr lvl="0"/>
            <a:r>
              <a:rPr lang="en-US" sz="8000" dirty="0" smtClean="0">
                <a:solidFill>
                  <a:srgbClr val="0066CC"/>
                </a:solidFill>
              </a:rPr>
              <a:t>Family </a:t>
            </a:r>
            <a:r>
              <a:rPr lang="en-US" sz="8000" dirty="0">
                <a:solidFill>
                  <a:srgbClr val="0066CC"/>
                </a:solidFill>
              </a:rPr>
              <a:t>Welfare : Department of Health: </a:t>
            </a:r>
            <a:r>
              <a:rPr lang="en-US" sz="8000" dirty="0" err="1">
                <a:solidFill>
                  <a:srgbClr val="0066CC"/>
                </a:solidFill>
              </a:rPr>
              <a:t>Shri</a:t>
            </a:r>
            <a:r>
              <a:rPr lang="en-US" sz="8000" dirty="0">
                <a:solidFill>
                  <a:srgbClr val="0066CC"/>
                </a:solidFill>
              </a:rPr>
              <a:t>/</a:t>
            </a:r>
            <a:r>
              <a:rPr lang="en-US" sz="8000" dirty="0" err="1">
                <a:solidFill>
                  <a:srgbClr val="0066CC"/>
                </a:solidFill>
              </a:rPr>
              <a:t>Smt</a:t>
            </a:r>
            <a:endParaRPr lang="en-US" sz="8000" dirty="0">
              <a:solidFill>
                <a:srgbClr val="0066CC"/>
              </a:solidFill>
            </a:endParaRPr>
          </a:p>
          <a:p>
            <a:pPr lvl="0"/>
            <a:endParaRPr lang="en-US" sz="8000" dirty="0" smtClean="0">
              <a:solidFill>
                <a:srgbClr val="0066CC"/>
              </a:solidFill>
            </a:endParaRPr>
          </a:p>
          <a:p>
            <a:pPr lvl="0"/>
            <a:r>
              <a:rPr lang="en-US" sz="8000" dirty="0" smtClean="0">
                <a:solidFill>
                  <a:srgbClr val="0066CC"/>
                </a:solidFill>
              </a:rPr>
              <a:t>Women </a:t>
            </a:r>
            <a:r>
              <a:rPr lang="en-US" sz="8000" dirty="0">
                <a:solidFill>
                  <a:srgbClr val="0066CC"/>
                </a:solidFill>
              </a:rPr>
              <a:t>&amp; Child Development : Department of Social Welfare : </a:t>
            </a:r>
            <a:r>
              <a:rPr lang="en-US" sz="8000" dirty="0" err="1">
                <a:solidFill>
                  <a:srgbClr val="0066CC"/>
                </a:solidFill>
              </a:rPr>
              <a:t>Shri</a:t>
            </a:r>
            <a:r>
              <a:rPr lang="en-US" sz="8000" dirty="0">
                <a:solidFill>
                  <a:srgbClr val="0066CC"/>
                </a:solidFill>
              </a:rPr>
              <a:t>/</a:t>
            </a:r>
            <a:r>
              <a:rPr lang="en-US" sz="8000" dirty="0" err="1">
                <a:solidFill>
                  <a:srgbClr val="0066CC"/>
                </a:solidFill>
              </a:rPr>
              <a:t>Smt</a:t>
            </a:r>
            <a:endParaRPr lang="en-US" sz="8000" dirty="0">
              <a:solidFill>
                <a:srgbClr val="0066CC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0"/>
            <a:ext cx="8991600" cy="381000"/>
          </a:xfrm>
        </p:spPr>
        <p:txBody>
          <a:bodyPr>
            <a:noAutofit/>
          </a:bodyPr>
          <a:lstStyle/>
          <a:p>
            <a:r>
              <a:rPr lang="en-US" sz="1600" b="1" dirty="0" smtClean="0">
                <a:solidFill>
                  <a:srgbClr val="33CC33"/>
                </a:solidFill>
              </a:rPr>
              <a:t>Frontlines Departmental Presentation of Schemes (CFY) and projected AAP for (2019-20)</a:t>
            </a:r>
            <a:endParaRPr lang="en-US" sz="1600" dirty="0">
              <a:solidFill>
                <a:srgbClr val="33CC3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3400"/>
            <a:ext cx="9144000" cy="6324600"/>
          </a:xfrm>
        </p:spPr>
        <p:txBody>
          <a:bodyPr>
            <a:normAutofit/>
          </a:bodyPr>
          <a:lstStyle/>
          <a:p>
            <a:pPr lvl="0"/>
            <a:r>
              <a:rPr lang="en-US" sz="2400" dirty="0">
                <a:solidFill>
                  <a:srgbClr val="0033CC"/>
                </a:solidFill>
              </a:rPr>
              <a:t>Welfare of Weaker Section : Department of Tribal Welfare: </a:t>
            </a:r>
            <a:r>
              <a:rPr lang="en-US" sz="2400" dirty="0" err="1">
                <a:solidFill>
                  <a:srgbClr val="0033CC"/>
                </a:solidFill>
              </a:rPr>
              <a:t>Shri</a:t>
            </a:r>
            <a:r>
              <a:rPr lang="en-US" sz="2400" dirty="0">
                <a:solidFill>
                  <a:srgbClr val="0033CC"/>
                </a:solidFill>
              </a:rPr>
              <a:t>/</a:t>
            </a:r>
            <a:r>
              <a:rPr lang="en-US" sz="2400" dirty="0" err="1">
                <a:solidFill>
                  <a:srgbClr val="0033CC"/>
                </a:solidFill>
              </a:rPr>
              <a:t>Smt</a:t>
            </a:r>
            <a:endParaRPr lang="en-US" sz="2400" dirty="0">
              <a:solidFill>
                <a:srgbClr val="0033CC"/>
              </a:solidFill>
            </a:endParaRPr>
          </a:p>
          <a:p>
            <a:pPr lvl="0"/>
            <a:r>
              <a:rPr lang="en-US" sz="2400" dirty="0">
                <a:solidFill>
                  <a:srgbClr val="0033CC"/>
                </a:solidFill>
              </a:rPr>
              <a:t>Public Distribution System : Department of Civil Supplies: </a:t>
            </a:r>
            <a:r>
              <a:rPr lang="en-US" sz="2400" dirty="0" err="1">
                <a:solidFill>
                  <a:srgbClr val="0033CC"/>
                </a:solidFill>
              </a:rPr>
              <a:t>Shri</a:t>
            </a:r>
            <a:r>
              <a:rPr lang="en-US" sz="2400" dirty="0">
                <a:solidFill>
                  <a:srgbClr val="0033CC"/>
                </a:solidFill>
              </a:rPr>
              <a:t>/</a:t>
            </a:r>
            <a:r>
              <a:rPr lang="en-US" sz="2400" dirty="0" err="1">
                <a:solidFill>
                  <a:srgbClr val="0033CC"/>
                </a:solidFill>
              </a:rPr>
              <a:t>Smt</a:t>
            </a:r>
            <a:r>
              <a:rPr lang="en-US" sz="2400" dirty="0">
                <a:solidFill>
                  <a:srgbClr val="0033CC"/>
                </a:solidFill>
              </a:rPr>
              <a:t>  </a:t>
            </a:r>
          </a:p>
          <a:p>
            <a:pPr lvl="0"/>
            <a:r>
              <a:rPr lang="en-US" sz="2400" dirty="0">
                <a:solidFill>
                  <a:srgbClr val="0033CC"/>
                </a:solidFill>
              </a:rPr>
              <a:t>Maintenance of Community Assets : Each  concerned Departments</a:t>
            </a:r>
          </a:p>
          <a:p>
            <a:pPr lvl="0"/>
            <a:r>
              <a:rPr lang="en-US" sz="2400" dirty="0">
                <a:solidFill>
                  <a:srgbClr val="0033CC"/>
                </a:solidFill>
              </a:rPr>
              <a:t>Plans  under 14</a:t>
            </a:r>
            <a:r>
              <a:rPr lang="en-US" sz="2400" baseline="30000" dirty="0">
                <a:solidFill>
                  <a:srgbClr val="0033CC"/>
                </a:solidFill>
              </a:rPr>
              <a:t>th</a:t>
            </a:r>
            <a:r>
              <a:rPr lang="en-US" sz="2400" dirty="0">
                <a:solidFill>
                  <a:srgbClr val="0033CC"/>
                </a:solidFill>
              </a:rPr>
              <a:t> FC  2018-19 &amp; Projection for 2019-20: Panchayati Raj Department(covering  </a:t>
            </a:r>
            <a:r>
              <a:rPr lang="en-US" sz="2400" dirty="0" smtClean="0">
                <a:solidFill>
                  <a:srgbClr val="0033CC"/>
                </a:solidFill>
              </a:rPr>
              <a:t>basic needs): </a:t>
            </a:r>
            <a:endParaRPr lang="en-US" sz="2400" dirty="0">
              <a:solidFill>
                <a:srgbClr val="0033CC"/>
              </a:solidFill>
            </a:endParaRPr>
          </a:p>
          <a:p>
            <a:pPr lvl="0"/>
            <a:r>
              <a:rPr lang="en-US" sz="2400" dirty="0">
                <a:solidFill>
                  <a:srgbClr val="0033CC"/>
                </a:solidFill>
              </a:rPr>
              <a:t>Own  Source Revue </a:t>
            </a:r>
            <a:r>
              <a:rPr lang="en-US" sz="2400" dirty="0" smtClean="0">
                <a:solidFill>
                  <a:srgbClr val="0033CC"/>
                </a:solidFill>
              </a:rPr>
              <a:t>Revenue:</a:t>
            </a:r>
            <a:endParaRPr lang="en-US" sz="2400" dirty="0">
              <a:solidFill>
                <a:srgbClr val="0033CC"/>
              </a:solidFill>
            </a:endParaRPr>
          </a:p>
          <a:p>
            <a:pPr lvl="0"/>
            <a:r>
              <a:rPr lang="en-US" sz="2400" dirty="0">
                <a:solidFill>
                  <a:srgbClr val="0033CC"/>
                </a:solidFill>
              </a:rPr>
              <a:t>Corporate Social Responsibility (CSR</a:t>
            </a:r>
            <a:r>
              <a:rPr lang="en-US" sz="2400" dirty="0" smtClean="0">
                <a:solidFill>
                  <a:srgbClr val="0033CC"/>
                </a:solidFill>
              </a:rPr>
              <a:t>):</a:t>
            </a:r>
            <a:endParaRPr lang="en-US" sz="2400" dirty="0">
              <a:solidFill>
                <a:srgbClr val="0033CC"/>
              </a:solidFill>
            </a:endParaRPr>
          </a:p>
          <a:p>
            <a:pPr lvl="0"/>
            <a:r>
              <a:rPr lang="en-US" sz="2400" dirty="0" smtClean="0">
                <a:solidFill>
                  <a:srgbClr val="0033CC"/>
                </a:solidFill>
              </a:rPr>
              <a:t>MLALADs: </a:t>
            </a:r>
            <a:endParaRPr lang="en-US" sz="2400" dirty="0">
              <a:solidFill>
                <a:srgbClr val="0033CC"/>
              </a:solidFill>
            </a:endParaRPr>
          </a:p>
          <a:p>
            <a:pPr lvl="0"/>
            <a:r>
              <a:rPr lang="en-US" sz="2400" dirty="0" smtClean="0">
                <a:solidFill>
                  <a:srgbClr val="0033CC"/>
                </a:solidFill>
              </a:rPr>
              <a:t>MPALADs:</a:t>
            </a:r>
            <a:endParaRPr lang="en-US" sz="2400" dirty="0">
              <a:solidFill>
                <a:srgbClr val="0033CC"/>
              </a:solidFill>
            </a:endParaRPr>
          </a:p>
          <a:p>
            <a:pPr lvl="0"/>
            <a:r>
              <a:rPr lang="en-US" sz="2400" dirty="0">
                <a:solidFill>
                  <a:srgbClr val="0033CC"/>
                </a:solidFill>
              </a:rPr>
              <a:t>State Schemes like </a:t>
            </a:r>
            <a:r>
              <a:rPr lang="en-US" sz="2400" dirty="0" err="1">
                <a:solidFill>
                  <a:srgbClr val="0033CC"/>
                </a:solidFill>
              </a:rPr>
              <a:t>Adarsh</a:t>
            </a:r>
            <a:r>
              <a:rPr lang="en-US" sz="2400" dirty="0">
                <a:solidFill>
                  <a:srgbClr val="0033CC"/>
                </a:solidFill>
              </a:rPr>
              <a:t> Gram </a:t>
            </a:r>
            <a:r>
              <a:rPr lang="en-US" sz="2400" dirty="0" err="1">
                <a:solidFill>
                  <a:srgbClr val="0033CC"/>
                </a:solidFill>
              </a:rPr>
              <a:t>Yojana</a:t>
            </a:r>
            <a:r>
              <a:rPr lang="en-US" sz="2400" dirty="0">
                <a:solidFill>
                  <a:srgbClr val="0033CC"/>
                </a:solidFill>
              </a:rPr>
              <a:t>/CM </a:t>
            </a:r>
            <a:r>
              <a:rPr lang="en-US" sz="2400" dirty="0" err="1">
                <a:solidFill>
                  <a:srgbClr val="0033CC"/>
                </a:solidFill>
              </a:rPr>
              <a:t>Krishi</a:t>
            </a:r>
            <a:r>
              <a:rPr lang="en-US" sz="2400" dirty="0">
                <a:solidFill>
                  <a:srgbClr val="0033CC"/>
                </a:solidFill>
              </a:rPr>
              <a:t> Mechanization/CM Health </a:t>
            </a:r>
            <a:r>
              <a:rPr lang="en-US" sz="2400" dirty="0" err="1">
                <a:solidFill>
                  <a:srgbClr val="0033CC"/>
                </a:solidFill>
              </a:rPr>
              <a:t>Bima</a:t>
            </a:r>
            <a:r>
              <a:rPr lang="en-US" sz="2400" dirty="0">
                <a:solidFill>
                  <a:srgbClr val="0033CC"/>
                </a:solidFill>
              </a:rPr>
              <a:t> </a:t>
            </a:r>
            <a:r>
              <a:rPr lang="en-US" sz="2400" dirty="0" err="1">
                <a:solidFill>
                  <a:srgbClr val="0033CC"/>
                </a:solidFill>
              </a:rPr>
              <a:t>Yojana</a:t>
            </a:r>
            <a:r>
              <a:rPr lang="en-US" sz="2400" dirty="0">
                <a:solidFill>
                  <a:srgbClr val="0033CC"/>
                </a:solidFill>
              </a:rPr>
              <a:t> and many more </a:t>
            </a:r>
            <a:r>
              <a:rPr lang="en-US" sz="2400" dirty="0" smtClean="0">
                <a:solidFill>
                  <a:srgbClr val="0033CC"/>
                </a:solidFill>
              </a:rPr>
              <a:t>: </a:t>
            </a:r>
            <a:endParaRPr lang="en-US" sz="2400" dirty="0">
              <a:solidFill>
                <a:srgbClr val="0033CC"/>
              </a:solidFill>
            </a:endParaRPr>
          </a:p>
          <a:p>
            <a:r>
              <a:rPr lang="en-US" sz="2400" dirty="0">
                <a:solidFill>
                  <a:srgbClr val="0033CC"/>
                </a:solidFill>
              </a:rPr>
              <a:t>Services Provided by various agencies(</a:t>
            </a:r>
            <a:r>
              <a:rPr lang="en-US" sz="2400" dirty="0" err="1">
                <a:solidFill>
                  <a:srgbClr val="0033CC"/>
                </a:solidFill>
              </a:rPr>
              <a:t>Sarkar</a:t>
            </a:r>
            <a:r>
              <a:rPr lang="en-US" sz="2400" dirty="0">
                <a:solidFill>
                  <a:srgbClr val="0033CC"/>
                </a:solidFill>
              </a:rPr>
              <a:t> </a:t>
            </a:r>
            <a:r>
              <a:rPr lang="en-US" sz="2400" dirty="0" err="1">
                <a:solidFill>
                  <a:srgbClr val="0033CC"/>
                </a:solidFill>
              </a:rPr>
              <a:t>Aap</a:t>
            </a:r>
            <a:r>
              <a:rPr lang="en-US" sz="2400" dirty="0">
                <a:solidFill>
                  <a:srgbClr val="0033CC"/>
                </a:solidFill>
              </a:rPr>
              <a:t> </a:t>
            </a:r>
            <a:r>
              <a:rPr lang="en-US" sz="2400" dirty="0" err="1">
                <a:solidFill>
                  <a:srgbClr val="0033CC"/>
                </a:solidFill>
              </a:rPr>
              <a:t>Kaa</a:t>
            </a:r>
            <a:r>
              <a:rPr lang="en-US" sz="2400" dirty="0">
                <a:solidFill>
                  <a:srgbClr val="0033CC"/>
                </a:solidFill>
              </a:rPr>
              <a:t> </a:t>
            </a:r>
            <a:r>
              <a:rPr lang="en-US" sz="2400" dirty="0" err="1" smtClean="0">
                <a:solidFill>
                  <a:srgbClr val="0033CC"/>
                </a:solidFill>
              </a:rPr>
              <a:t>Dwar</a:t>
            </a:r>
            <a:r>
              <a:rPr lang="en-US" sz="2400" dirty="0" smtClean="0">
                <a:solidFill>
                  <a:srgbClr val="0033CC"/>
                </a:solidFill>
              </a:rPr>
              <a:t> </a:t>
            </a:r>
            <a:r>
              <a:rPr lang="en-US" sz="2400" dirty="0">
                <a:solidFill>
                  <a:srgbClr val="0033CC"/>
                </a:solidFill>
              </a:rPr>
              <a:t>Mein</a:t>
            </a:r>
            <a:r>
              <a:rPr lang="en-US" sz="2400" dirty="0" smtClean="0">
                <a:solidFill>
                  <a:srgbClr val="0033CC"/>
                </a:solidFill>
              </a:rPr>
              <a:t>):</a:t>
            </a:r>
            <a:endParaRPr lang="en-US" sz="2400" dirty="0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8200"/>
          </a:xfrm>
        </p:spPr>
        <p:txBody>
          <a:bodyPr>
            <a:noAutofit/>
          </a:bodyPr>
          <a:lstStyle/>
          <a:p>
            <a:r>
              <a:rPr lang="en-US" sz="1800" b="1" dirty="0" smtClean="0">
                <a:solidFill>
                  <a:srgbClr val="00B050"/>
                </a:solidFill>
              </a:rPr>
              <a:t>Frontlines Departmental Presentation of Schemes (CFY) and projected AAP for (2019-20)</a:t>
            </a:r>
            <a:endParaRPr lang="en-US" sz="18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763000" cy="6019800"/>
          </a:xfrm>
        </p:spPr>
        <p:txBody>
          <a:bodyPr>
            <a:normAutofit/>
          </a:bodyPr>
          <a:lstStyle/>
          <a:p>
            <a:pPr lvl="0"/>
            <a:r>
              <a:rPr lang="en-US" dirty="0">
                <a:solidFill>
                  <a:srgbClr val="0033CC"/>
                </a:solidFill>
              </a:rPr>
              <a:t>Social Defence Issues like /Gambling/Child Marriages/ Polygamy/Polyandry/</a:t>
            </a:r>
            <a:r>
              <a:rPr lang="en-US" dirty="0" err="1">
                <a:solidFill>
                  <a:srgbClr val="0033CC"/>
                </a:solidFill>
              </a:rPr>
              <a:t>Kanni</a:t>
            </a:r>
            <a:r>
              <a:rPr lang="en-US" dirty="0">
                <a:solidFill>
                  <a:srgbClr val="0033CC"/>
                </a:solidFill>
              </a:rPr>
              <a:t>/Opium addiction and means for eradication</a:t>
            </a:r>
          </a:p>
          <a:p>
            <a:pPr lvl="0"/>
            <a:r>
              <a:rPr lang="en-US" dirty="0">
                <a:solidFill>
                  <a:srgbClr val="0033CC"/>
                </a:solidFill>
              </a:rPr>
              <a:t>Village Disaster Management Plan</a:t>
            </a:r>
          </a:p>
          <a:p>
            <a:pPr lvl="0"/>
            <a:r>
              <a:rPr lang="en-US" dirty="0">
                <a:solidFill>
                  <a:srgbClr val="0033CC"/>
                </a:solidFill>
              </a:rPr>
              <a:t>No Cost and Lower Cost Plan </a:t>
            </a:r>
          </a:p>
          <a:p>
            <a:pPr lvl="0"/>
            <a:r>
              <a:rPr lang="en-US" dirty="0" err="1" smtClean="0">
                <a:solidFill>
                  <a:srgbClr val="0033CC"/>
                </a:solidFill>
              </a:rPr>
              <a:t>Shramdan</a:t>
            </a:r>
            <a:r>
              <a:rPr lang="en-US" dirty="0" smtClean="0">
                <a:solidFill>
                  <a:srgbClr val="0033CC"/>
                </a:solidFill>
              </a:rPr>
              <a:t>/Labour </a:t>
            </a:r>
            <a:r>
              <a:rPr lang="en-US" dirty="0">
                <a:solidFill>
                  <a:srgbClr val="0033CC"/>
                </a:solidFill>
              </a:rPr>
              <a:t>contribution and community ownership/Community Mobilization  </a:t>
            </a:r>
          </a:p>
          <a:p>
            <a:pPr lvl="0"/>
            <a:r>
              <a:rPr lang="en-US" dirty="0">
                <a:solidFill>
                  <a:srgbClr val="0033CC"/>
                </a:solidFill>
              </a:rPr>
              <a:t>Any others Issues  </a:t>
            </a:r>
            <a:r>
              <a:rPr lang="en-US" dirty="0" smtClean="0">
                <a:solidFill>
                  <a:srgbClr val="0033CC"/>
                </a:solidFill>
              </a:rPr>
              <a:t>etc </a:t>
            </a:r>
            <a:endParaRPr lang="en-US" dirty="0">
              <a:solidFill>
                <a:srgbClr val="0033CC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600</Words>
  <Application>Microsoft Office PowerPoint</Application>
  <PresentationFormat>On-screen Show (4:3)</PresentationFormat>
  <Paragraphs>108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        </vt:lpstr>
      <vt:lpstr> Annexure - VI Model Schedule for conduct of Special Gram Sabha for  Comprehensive Gram Panchayat Development Plan Sabki Yojana Sabki Vikas </vt:lpstr>
      <vt:lpstr>GS Agenda:   </vt:lpstr>
      <vt:lpstr>C. GS Business </vt:lpstr>
      <vt:lpstr> Development Gap and analysis from Mission Antyodaya Survey/Parameter by MS/ his or her representatives:     </vt:lpstr>
      <vt:lpstr>  Presentation of Schemes/Programmes by frontline workers/ Resource Person from line Departments under 29-Subjects and followed by Plans of respective Departments for (2019-20)- As per Annexure –VII </vt:lpstr>
      <vt:lpstr> Annexure – VII Frontlines Departmental Presentation of Schemes (CFY) and projected AAP for (2019-20) </vt:lpstr>
      <vt:lpstr>Frontlines Departmental Presentation of Schemes (CFY) and projected AAP for (2019-20)</vt:lpstr>
      <vt:lpstr>Frontlines Departmental Presentation of Schemes (CFY) and projected AAP for (2019-20)</vt:lpstr>
      <vt:lpstr>Frontlines Departmental Presentation of Schemes (CFY) and projected AAP for (2019-20)</vt:lpstr>
      <vt:lpstr>Frontlines Departmental Presentation of Schemes (CFY) and projected AAP for (2019-20)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Annexure - VI Model Schedule for conduct of Special Gram Sabha for  Comprehensive Gram Panchayat Development Plan Sabki Yojana Sabki Vikas</dc:title>
  <dc:creator>Corporate Edition</dc:creator>
  <cp:lastModifiedBy>Corporate Edition</cp:lastModifiedBy>
  <cp:revision>10</cp:revision>
  <dcterms:created xsi:type="dcterms:W3CDTF">2018-09-30T03:53:52Z</dcterms:created>
  <dcterms:modified xsi:type="dcterms:W3CDTF">2018-10-02T03:36:58Z</dcterms:modified>
</cp:coreProperties>
</file>