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8"/>
  </p:notesMasterIdLst>
  <p:handoutMasterIdLst>
    <p:handoutMasterId r:id="rId9"/>
  </p:handoutMasterIdLst>
  <p:sldIdLst>
    <p:sldId id="337" r:id="rId2"/>
    <p:sldId id="339" r:id="rId3"/>
    <p:sldId id="335" r:id="rId4"/>
    <p:sldId id="338" r:id="rId5"/>
    <p:sldId id="317" r:id="rId6"/>
    <p:sldId id="328" r:id="rId7"/>
  </p:sldIdLst>
  <p:sldSz cx="9144000" cy="5143500" type="screen16x9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786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2775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CA9D6-D636-4E29-B1EC-ADF7B413A930}" type="datetimeFigureOut">
              <a:rPr lang="en-US" smtClean="0"/>
              <a:pPr/>
              <a:t>9/11/2018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2775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73DE3-6ED0-46CE-81BF-C5ACAFEC22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733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2775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0BA660-5523-4632-A3D5-767381B759A0}" type="datetimeFigureOut">
              <a:rPr lang="en-IN" smtClean="0"/>
              <a:pPr/>
              <a:t>11-09-2018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179" y="4560302"/>
            <a:ext cx="5852843" cy="43207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2775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C9C80F-9FD5-4F60-A4F9-39549DF8E79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08797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90000"/>
                <a:satMod val="150000"/>
              </a:schemeClr>
              <a:schemeClr val="bg2">
                <a:tint val="88000"/>
                <a:satMod val="150000"/>
              </a:schemeClr>
            </a:duotone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Tuesday, September 11, 2018</a:t>
            </a:r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dirty="0" err="1" smtClean="0"/>
              <a:t>Sabki</a:t>
            </a:r>
            <a:r>
              <a:rPr lang="en-US" dirty="0" smtClean="0"/>
              <a:t> </a:t>
            </a:r>
            <a:r>
              <a:rPr lang="en-US" dirty="0" err="1" smtClean="0"/>
              <a:t>Yojana</a:t>
            </a:r>
            <a:r>
              <a:rPr lang="en-US" dirty="0" smtClean="0"/>
              <a:t>, </a:t>
            </a:r>
            <a:r>
              <a:rPr lang="en-US" dirty="0" err="1" smtClean="0"/>
              <a:t>Sabka</a:t>
            </a:r>
            <a:r>
              <a:rPr lang="en-US" dirty="0" smtClean="0"/>
              <a:t> </a:t>
            </a:r>
            <a:r>
              <a:rPr lang="en-US" dirty="0" err="1" smtClean="0"/>
              <a:t>Vikas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7960580" y="-5358"/>
            <a:ext cx="1066800" cy="913100"/>
          </a:xfrm>
          <a:prstGeom prst="rect">
            <a:avLst/>
          </a:prstGeom>
          <a:effectLst>
            <a:reflection blurRad="12700" stA="50000" endPos="25000" dir="5400000" sy="-100000" algn="bl" rotWithShape="0"/>
          </a:effectLst>
          <a:scene3d>
            <a:camera prst="orthographicFront"/>
            <a:lightRig rig="threePt" dir="t"/>
          </a:scene3d>
          <a:sp3d>
            <a:bevelT h="31750"/>
          </a:sp3d>
        </p:spPr>
      </p:pic>
      <p:pic>
        <p:nvPicPr>
          <p:cNvPr id="14" name="Picture 16" descr="https://encrypted-tbn3.gstatic.com/images?q=tbn:ANd9GcSrxonuQ9K08hsjCtf7FgJqaILq1NluAsAahC75L69bo6ZDTPs_4MccyPk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760" y="-12074"/>
            <a:ext cx="1214446" cy="910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60317" y="423229"/>
            <a:ext cx="59293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Panchayati Raj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Dept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Bihar</a:t>
            </a:r>
            <a:endParaRPr lang="en-US" sz="32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282" y="1339444"/>
            <a:ext cx="87773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</a:t>
            </a:r>
            <a:r>
              <a:rPr lang="en-US" sz="40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Sabki</a:t>
            </a:r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Yojana</a:t>
            </a:r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Sabka</a:t>
            </a:r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Vikas</a:t>
            </a:r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</a:p>
          <a:p>
            <a:pPr algn="ctr"/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-- Status of Preparations</a:t>
            </a:r>
            <a:endParaRPr lang="en-US" sz="36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en-US" sz="1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uti Dev 010" pitchFamily="2" charset="0"/>
            </a:endParaRPr>
          </a:p>
          <a:p>
            <a:pPr algn="ctr"/>
            <a:r>
              <a:rPr 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uti Dev 010" pitchFamily="2" charset="0"/>
              </a:rPr>
              <a:t> </a:t>
            </a:r>
            <a:endParaRPr lang="en-US" sz="4800" b="1" dirty="0">
              <a:solidFill>
                <a:srgbClr val="0070C0"/>
              </a:solidFill>
              <a:latin typeface="Kruti Dev 01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4093185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Kuldip Narayan, </a:t>
            </a:r>
          </a:p>
          <a:p>
            <a:r>
              <a:rPr lang="en-US" sz="2400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Director Panchayati Raj, Bihar.</a:t>
            </a:r>
            <a:endParaRPr lang="en-IN" sz="2400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1676" y="0"/>
            <a:ext cx="6629400" cy="699542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Activities to be ensured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47750"/>
            <a:ext cx="8458200" cy="3733800"/>
          </a:xfrm>
        </p:spPr>
        <p:txBody>
          <a:bodyPr>
            <a:noAutofit/>
          </a:bodyPr>
          <a:lstStyle/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Gram Sabha on 2</a:t>
            </a:r>
            <a:r>
              <a:rPr lang="en-US" sz="2000" baseline="30000" dirty="0" smtClean="0">
                <a:cs typeface="Times New Roman" pitchFamily="18" charset="0"/>
              </a:rPr>
              <a:t>nd</a:t>
            </a:r>
            <a:r>
              <a:rPr lang="en-US" sz="2000" dirty="0" smtClean="0">
                <a:cs typeface="Times New Roman" pitchFamily="18" charset="0"/>
              </a:rPr>
              <a:t> October and two more Gram Sabha between 2</a:t>
            </a:r>
            <a:r>
              <a:rPr lang="en-US" sz="2000" baseline="30000" dirty="0" smtClean="0">
                <a:cs typeface="Times New Roman" pitchFamily="18" charset="0"/>
              </a:rPr>
              <a:t>nd</a:t>
            </a:r>
            <a:r>
              <a:rPr lang="en-US" sz="2000" dirty="0" smtClean="0">
                <a:cs typeface="Times New Roman" pitchFamily="18" charset="0"/>
              </a:rPr>
              <a:t> October – 31</a:t>
            </a:r>
            <a:r>
              <a:rPr lang="en-US" sz="2000" baseline="30000" dirty="0" smtClean="0">
                <a:cs typeface="Times New Roman" pitchFamily="18" charset="0"/>
              </a:rPr>
              <a:t>st</a:t>
            </a:r>
            <a:r>
              <a:rPr lang="en-US" sz="2000" dirty="0" smtClean="0">
                <a:cs typeface="Times New Roman" pitchFamily="18" charset="0"/>
              </a:rPr>
              <a:t> December.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Mandatory Participation of Key  Departmental Functionaries</a:t>
            </a:r>
          </a:p>
          <a:p>
            <a:pPr marL="1178540" lvl="1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1800" dirty="0" smtClean="0">
                <a:cs typeface="Times New Roman" pitchFamily="18" charset="0"/>
              </a:rPr>
              <a:t>All 29 subjects</a:t>
            </a:r>
          </a:p>
          <a:p>
            <a:pPr marL="1178540" lvl="1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1800" dirty="0" smtClean="0">
                <a:cs typeface="Times New Roman" pitchFamily="18" charset="0"/>
              </a:rPr>
              <a:t>Special focus on Agriculture, Infrastructure, Social development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Community Mobilization and Smooth Conduct of Gram Sabha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Basic Social and Economic Assessment – Mission </a:t>
            </a:r>
            <a:r>
              <a:rPr lang="en-US" sz="2000" dirty="0" err="1" smtClean="0">
                <a:cs typeface="Times New Roman" pitchFamily="18" charset="0"/>
              </a:rPr>
              <a:t>Antyodaya</a:t>
            </a:r>
            <a:r>
              <a:rPr lang="en-US" sz="2000" dirty="0" smtClean="0">
                <a:cs typeface="Times New Roman" pitchFamily="18" charset="0"/>
              </a:rPr>
              <a:t> Rankings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 Use of Mission </a:t>
            </a:r>
            <a:r>
              <a:rPr lang="en-US" sz="2000" dirty="0" err="1" smtClean="0">
                <a:cs typeface="Times New Roman" pitchFamily="18" charset="0"/>
              </a:rPr>
              <a:t>Antyodaya</a:t>
            </a:r>
            <a:r>
              <a:rPr lang="en-US" sz="2000" dirty="0" smtClean="0">
                <a:cs typeface="Times New Roman" pitchFamily="18" charset="0"/>
              </a:rPr>
              <a:t> App (MA App) and </a:t>
            </a:r>
            <a:r>
              <a:rPr lang="en-US" sz="2000" dirty="0" err="1" smtClean="0">
                <a:cs typeface="Times New Roman" pitchFamily="18" charset="0"/>
              </a:rPr>
              <a:t>MoPR</a:t>
            </a:r>
            <a:r>
              <a:rPr lang="en-US" sz="2000" dirty="0" smtClean="0">
                <a:cs typeface="Times New Roman" pitchFamily="18" charset="0"/>
              </a:rPr>
              <a:t> portal for reporting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Sabki</a:t>
            </a:r>
            <a:r>
              <a:rPr lang="en-US" dirty="0" smtClean="0"/>
              <a:t> </a:t>
            </a:r>
            <a:r>
              <a:rPr lang="en-US" dirty="0" err="1" smtClean="0"/>
              <a:t>Yojana</a:t>
            </a:r>
            <a:r>
              <a:rPr lang="en-US" dirty="0" smtClean="0"/>
              <a:t>, </a:t>
            </a:r>
            <a:r>
              <a:rPr lang="en-US" dirty="0" err="1" smtClean="0"/>
              <a:t>Sabka</a:t>
            </a:r>
            <a:r>
              <a:rPr lang="en-US" dirty="0" smtClean="0"/>
              <a:t> </a:t>
            </a:r>
            <a:r>
              <a:rPr lang="en-US" dirty="0" err="1" smtClean="0"/>
              <a:t>Vikas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8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9559" y="0"/>
            <a:ext cx="6629400" cy="699542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Participatory GPDP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032" y="1047750"/>
            <a:ext cx="7946968" cy="3733800"/>
          </a:xfrm>
        </p:spPr>
        <p:txBody>
          <a:bodyPr>
            <a:noAutofit/>
          </a:bodyPr>
          <a:lstStyle/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Training of State Level Master Trainers at NIRD on 6-7 Sep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Training of District Master Trainers at State HQ on 13- Sep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Block Level Task Force of BDO, BPRO, BAO and PO-MNREGA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Appointment of Facilitators from </a:t>
            </a:r>
            <a:r>
              <a:rPr lang="en-US" sz="2000" dirty="0" err="1" smtClean="0">
                <a:cs typeface="Times New Roman" pitchFamily="18" charset="0"/>
              </a:rPr>
              <a:t>Jeevika</a:t>
            </a:r>
            <a:r>
              <a:rPr lang="en-US" sz="2000" dirty="0" smtClean="0">
                <a:cs typeface="Times New Roman" pitchFamily="18" charset="0"/>
              </a:rPr>
              <a:t>, MNREGA – PRS,  Agriculture. 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Finalization of  Gram Sabha Calendar and Activities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Training of Facilitators between Sep 17 – 30 at District/Block Level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Three Gram Sabha in each Panchayat – 2</a:t>
            </a:r>
            <a:r>
              <a:rPr lang="en-US" sz="2000" baseline="30000" dirty="0" smtClean="0">
                <a:cs typeface="Times New Roman" pitchFamily="18" charset="0"/>
              </a:rPr>
              <a:t>nd</a:t>
            </a:r>
            <a:r>
              <a:rPr lang="en-US" sz="2000" dirty="0" smtClean="0">
                <a:cs typeface="Times New Roman" pitchFamily="18" charset="0"/>
              </a:rPr>
              <a:t> October, Baseline and Discussion, Finalization of Plan.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endParaRPr lang="en-US" sz="2000" dirty="0" smtClean="0">
              <a:cs typeface="Times New Roman" pitchFamily="18" charset="0"/>
            </a:endParaRP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endParaRPr lang="en-US" sz="2000" dirty="0" smtClean="0">
              <a:cs typeface="Times New Roman" pitchFamily="18" charset="0"/>
            </a:endParaRP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endParaRPr lang="en-US" sz="2000" dirty="0" smtClean="0">
              <a:cs typeface="Times New Roman" pitchFamily="18" charset="0"/>
            </a:endParaRP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Sabki</a:t>
            </a:r>
            <a:r>
              <a:rPr lang="en-US" dirty="0" smtClean="0"/>
              <a:t> </a:t>
            </a:r>
            <a:r>
              <a:rPr lang="en-US" dirty="0" err="1" smtClean="0"/>
              <a:t>Yojana</a:t>
            </a:r>
            <a:r>
              <a:rPr lang="en-US" dirty="0" smtClean="0"/>
              <a:t>, </a:t>
            </a:r>
            <a:r>
              <a:rPr lang="en-US" dirty="0" err="1" smtClean="0"/>
              <a:t>Sabka</a:t>
            </a:r>
            <a:r>
              <a:rPr lang="en-US" dirty="0" smtClean="0"/>
              <a:t> </a:t>
            </a:r>
            <a:r>
              <a:rPr lang="en-US" dirty="0" err="1" smtClean="0"/>
              <a:t>Vikas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4303" y="0"/>
            <a:ext cx="6629400" cy="699542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Activities Done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3950"/>
            <a:ext cx="7848600" cy="3657600"/>
          </a:xfrm>
        </p:spPr>
        <p:txBody>
          <a:bodyPr>
            <a:noAutofit/>
          </a:bodyPr>
          <a:lstStyle/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cs typeface="Times New Roman" pitchFamily="18" charset="0"/>
              </a:rPr>
              <a:t>Training of State Level Master Trainers at NIRD on 6-7 </a:t>
            </a:r>
            <a:r>
              <a:rPr lang="en-US" sz="2000" dirty="0" smtClean="0">
                <a:cs typeface="Times New Roman" pitchFamily="18" charset="0"/>
              </a:rPr>
              <a:t>Sep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>
                <a:cs typeface="Times New Roman" pitchFamily="18" charset="0"/>
              </a:rPr>
              <a:t>Block Level Task Force of BDO, BPRO, BAO and </a:t>
            </a:r>
            <a:r>
              <a:rPr lang="en-US" sz="2000" dirty="0" smtClean="0">
                <a:cs typeface="Times New Roman" pitchFamily="18" charset="0"/>
              </a:rPr>
              <a:t>PO-MNREGA formed.</a:t>
            </a:r>
            <a:endParaRPr lang="en-US" sz="2000" dirty="0">
              <a:cs typeface="Times New Roman" pitchFamily="18" charset="0"/>
            </a:endParaRP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State Level Co-ordination among Panchayati Raj </a:t>
            </a:r>
            <a:r>
              <a:rPr lang="en-US" sz="2000" dirty="0" err="1" smtClean="0">
                <a:cs typeface="Times New Roman" pitchFamily="18" charset="0"/>
              </a:rPr>
              <a:t>Dept</a:t>
            </a:r>
            <a:r>
              <a:rPr lang="en-US" sz="2000" dirty="0" smtClean="0">
                <a:cs typeface="Times New Roman" pitchFamily="18" charset="0"/>
              </a:rPr>
              <a:t> (PRD), Rural Development </a:t>
            </a:r>
            <a:r>
              <a:rPr lang="en-US" sz="2000" dirty="0" err="1" smtClean="0">
                <a:cs typeface="Times New Roman" pitchFamily="18" charset="0"/>
              </a:rPr>
              <a:t>Dept</a:t>
            </a:r>
            <a:r>
              <a:rPr lang="en-US" sz="2000" dirty="0" smtClean="0">
                <a:cs typeface="Times New Roman" pitchFamily="18" charset="0"/>
              </a:rPr>
              <a:t> (RDD) and </a:t>
            </a:r>
            <a:r>
              <a:rPr lang="en-US" sz="2000" dirty="0" err="1" smtClean="0">
                <a:cs typeface="Times New Roman" pitchFamily="18" charset="0"/>
              </a:rPr>
              <a:t>Jeevika</a:t>
            </a:r>
            <a:r>
              <a:rPr lang="en-US" sz="2000" dirty="0" smtClean="0">
                <a:cs typeface="Times New Roman" pitchFamily="18" charset="0"/>
              </a:rPr>
              <a:t>.</a:t>
            </a:r>
            <a:endParaRPr lang="en-US" sz="2000" dirty="0">
              <a:cs typeface="Times New Roman" pitchFamily="18" charset="0"/>
            </a:endParaRP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Identification of Facilitators to be finished by 13</a:t>
            </a:r>
            <a:r>
              <a:rPr lang="en-US" sz="2000" baseline="30000" dirty="0" smtClean="0">
                <a:cs typeface="Times New Roman" pitchFamily="18" charset="0"/>
              </a:rPr>
              <a:t>th</a:t>
            </a:r>
            <a:r>
              <a:rPr lang="en-US" sz="2000" dirty="0" smtClean="0">
                <a:cs typeface="Times New Roman" pitchFamily="18" charset="0"/>
              </a:rPr>
              <a:t> September </a:t>
            </a:r>
          </a:p>
          <a:p>
            <a:pPr marL="812780" indent="-638159" algn="just">
              <a:buClr>
                <a:srgbClr val="FF3399"/>
              </a:buClr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Times New Roman" pitchFamily="18" charset="0"/>
              </a:rPr>
              <a:t>Consolidated Instructions Draft ready. </a:t>
            </a:r>
            <a:r>
              <a:rPr lang="en-US" sz="2000" smtClean="0">
                <a:cs typeface="Times New Roman" pitchFamily="18" charset="0"/>
              </a:rPr>
              <a:t>It will </a:t>
            </a:r>
            <a:r>
              <a:rPr lang="en-US" sz="2000" dirty="0" smtClean="0">
                <a:cs typeface="Times New Roman" pitchFamily="18" charset="0"/>
              </a:rPr>
              <a:t>be released on 14</a:t>
            </a:r>
            <a:r>
              <a:rPr lang="en-US" sz="2000" baseline="30000" dirty="0" smtClean="0">
                <a:cs typeface="Times New Roman" pitchFamily="18" charset="0"/>
              </a:rPr>
              <a:t>th</a:t>
            </a:r>
            <a:r>
              <a:rPr lang="en-US" sz="2000" dirty="0" smtClean="0">
                <a:cs typeface="Times New Roman" pitchFamily="18" charset="0"/>
              </a:rPr>
              <a:t> Sep State level workshop </a:t>
            </a:r>
            <a:endParaRPr lang="en-US" sz="2000" dirty="0" smtClean="0"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Sabki</a:t>
            </a:r>
            <a:r>
              <a:rPr lang="en-US" dirty="0" smtClean="0"/>
              <a:t> </a:t>
            </a:r>
            <a:r>
              <a:rPr lang="en-US" dirty="0" err="1" smtClean="0"/>
              <a:t>Yojana</a:t>
            </a:r>
            <a:r>
              <a:rPr lang="en-US" dirty="0" smtClean="0"/>
              <a:t>, </a:t>
            </a:r>
            <a:r>
              <a:rPr lang="en-US" dirty="0" err="1" smtClean="0"/>
              <a:t>Sabka</a:t>
            </a:r>
            <a:r>
              <a:rPr lang="en-US" dirty="0" smtClean="0"/>
              <a:t> </a:t>
            </a:r>
            <a:r>
              <a:rPr lang="en-US" dirty="0" err="1" smtClean="0"/>
              <a:t>Vikas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21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6855" y="0"/>
            <a:ext cx="6553200" cy="819150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r>
              <a:rPr lang="en-IN" sz="2800" b="1" dirty="0" smtClean="0"/>
              <a:t>People Participation and ownership </a:t>
            </a:r>
            <a:br>
              <a:rPr lang="en-IN" sz="2800" b="1" dirty="0" smtClean="0"/>
            </a:br>
            <a:r>
              <a:rPr lang="en-IN" sz="2800" b="1" dirty="0" smtClean="0"/>
              <a:t>Crux of the Activity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4171950"/>
            <a:ext cx="822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Thing we should always remember : </a:t>
            </a:r>
            <a:r>
              <a:rPr lang="en-IN" dirty="0" smtClean="0"/>
              <a:t>People Participation and ownership</a:t>
            </a:r>
          </a:p>
        </p:txBody>
      </p:sp>
      <p:pic>
        <p:nvPicPr>
          <p:cNvPr id="27650" name="Picture 2" descr="G:\panchayat\Workshop -11012017-PPT\IMG_20160316_124149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680" y="985596"/>
            <a:ext cx="7552839" cy="3186354"/>
          </a:xfrm>
          <a:prstGeom prst="rect">
            <a:avLst/>
          </a:prstGeom>
          <a:noFill/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September 11, 2018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Sabki</a:t>
            </a:r>
            <a:r>
              <a:rPr lang="en-US" dirty="0" smtClean="0"/>
              <a:t> </a:t>
            </a:r>
            <a:r>
              <a:rPr lang="en-US" dirty="0" err="1" smtClean="0"/>
              <a:t>Yojana</a:t>
            </a:r>
            <a:r>
              <a:rPr lang="en-US" dirty="0" smtClean="0"/>
              <a:t>, </a:t>
            </a:r>
            <a:r>
              <a:rPr lang="en-US" dirty="0" err="1" smtClean="0"/>
              <a:t>Sabka</a:t>
            </a:r>
            <a:r>
              <a:rPr lang="en-US" dirty="0" smtClean="0"/>
              <a:t> </a:t>
            </a:r>
            <a:r>
              <a:rPr lang="en-US" dirty="0" err="1" smtClean="0"/>
              <a:t>Vikas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 rot="20952447">
            <a:off x="1979713" y="2110084"/>
            <a:ext cx="49412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Thank You !!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659982"/>
            <a:ext cx="2133600" cy="381125"/>
          </a:xfrm>
        </p:spPr>
        <p:txBody>
          <a:bodyPr/>
          <a:lstStyle/>
          <a:p>
            <a:r>
              <a:rPr lang="en-US" smtClean="0"/>
              <a:t>Tuesday, September 11, 2018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Sabki Yojana, Sabka Vikas.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22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1846</TotalTime>
  <Words>334</Words>
  <Application>Microsoft Office PowerPoint</Application>
  <PresentationFormat>On-screen Show (16:9)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Bookman Old Style</vt:lpstr>
      <vt:lpstr>Calibri</vt:lpstr>
      <vt:lpstr>Constantia</vt:lpstr>
      <vt:lpstr>Kruti Dev 010</vt:lpstr>
      <vt:lpstr>Times New Roman</vt:lpstr>
      <vt:lpstr>Wingdings</vt:lpstr>
      <vt:lpstr>Wingdings 2</vt:lpstr>
      <vt:lpstr>Flow</vt:lpstr>
      <vt:lpstr>PowerPoint Presentation</vt:lpstr>
      <vt:lpstr>Activities to be ensured</vt:lpstr>
      <vt:lpstr>Participatory GPDP</vt:lpstr>
      <vt:lpstr>Activities Done</vt:lpstr>
      <vt:lpstr>People Participation and ownership  Crux of the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Anoop</dc:creator>
  <cp:lastModifiedBy>PD</cp:lastModifiedBy>
  <cp:revision>223</cp:revision>
  <dcterms:created xsi:type="dcterms:W3CDTF">2006-08-16T00:00:00Z</dcterms:created>
  <dcterms:modified xsi:type="dcterms:W3CDTF">2018-09-11T01:31:35Z</dcterms:modified>
</cp:coreProperties>
</file>