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notesMasterIdLst>
    <p:notesMasterId r:id="rId31"/>
  </p:notesMasterIdLst>
  <p:handoutMasterIdLst>
    <p:handoutMasterId r:id="rId32"/>
  </p:handoutMasterIdLst>
  <p:sldIdLst>
    <p:sldId id="266" r:id="rId2"/>
    <p:sldId id="510" r:id="rId3"/>
    <p:sldId id="509" r:id="rId4"/>
    <p:sldId id="511" r:id="rId5"/>
    <p:sldId id="519" r:id="rId6"/>
    <p:sldId id="512" r:id="rId7"/>
    <p:sldId id="514" r:id="rId8"/>
    <p:sldId id="484" r:id="rId9"/>
    <p:sldId id="487" r:id="rId10"/>
    <p:sldId id="516" r:id="rId11"/>
    <p:sldId id="520" r:id="rId12"/>
    <p:sldId id="521" r:id="rId13"/>
    <p:sldId id="489" r:id="rId14"/>
    <p:sldId id="522" r:id="rId15"/>
    <p:sldId id="524" r:id="rId16"/>
    <p:sldId id="525" r:id="rId17"/>
    <p:sldId id="518" r:id="rId18"/>
    <p:sldId id="513" r:id="rId19"/>
    <p:sldId id="529" r:id="rId20"/>
    <p:sldId id="530" r:id="rId21"/>
    <p:sldId id="526" r:id="rId22"/>
    <p:sldId id="527" r:id="rId23"/>
    <p:sldId id="528" r:id="rId24"/>
    <p:sldId id="501" r:id="rId25"/>
    <p:sldId id="502" r:id="rId26"/>
    <p:sldId id="504" r:id="rId27"/>
    <p:sldId id="523" r:id="rId28"/>
    <p:sldId id="505" r:id="rId29"/>
    <p:sldId id="443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RGI" initials="O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1" autoAdjust="0"/>
    <p:restoredTop sz="95394" autoAdjust="0"/>
  </p:normalViewPr>
  <p:slideViewPr>
    <p:cSldViewPr>
      <p:cViewPr>
        <p:scale>
          <a:sx n="100" d="100"/>
          <a:sy n="100" d="100"/>
        </p:scale>
        <p:origin x="874" y="-2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92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72E2E2-A41A-4CB6-848D-2EB6C873E8FD}" type="datetimeFigureOut">
              <a:rPr lang="en-US" smtClean="0"/>
              <a:pPr/>
              <a:t>9/10/2018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E272F-CD68-46B7-B311-807A886E668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5719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41F708E6-325D-4FBF-B668-3D4C2D25DF98}" type="datetimeFigureOut">
              <a:rPr lang="en-US"/>
              <a:pPr/>
              <a:t>9/10/2018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C1EE240-BF4C-4CDC-BA14-328084AC1E3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8243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0EB3F9F-DB99-4799-A093-CD936D5D36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A3D8BA-DE65-40E7-AB91-BE40100E2F0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FEE97A-E305-4C9C-A3F2-7CADA0CF70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636C4C-21AD-4EB2-97F2-7B4F6F7072C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941FD4-E963-4103-B92E-B5EA9F4BA5F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68FB9B-B425-4CAC-B2B9-38CAF26F2B2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0610F-E9E2-42D9-AA79-1142C4A647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196C4-6A00-4A59-8AB2-790E53E3520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28B4382-AC63-4F89-A619-A21C93BB020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963CE6-C125-48AB-AA03-F8F416905D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E09297-7623-4798-B1D1-3E04866994D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B9D5D55-6AC6-491C-9635-C3BCAC9A9AF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missionantyodaya.nic.in/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838200" y="1157485"/>
            <a:ext cx="7086600" cy="69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4800" b="1" dirty="0" smtClean="0">
                <a:solidFill>
                  <a:srgbClr val="FFC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cs typeface="Calibri" panose="020F0502020204030204" pitchFamily="34" charset="0"/>
              </a:rPr>
              <a:t>Mission Antyodaya</a:t>
            </a:r>
          </a:p>
        </p:txBody>
      </p:sp>
      <p:pic>
        <p:nvPicPr>
          <p:cNvPr id="3076" name="Picture 5" descr="nic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6096000"/>
            <a:ext cx="243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 algn="ctr"/>
            <a:fld id="{A900610F-E9E2-42D9-AA79-1142C4A6473E}" type="slidenum">
              <a:rPr lang="en-US" smtClean="0"/>
              <a:pPr algn="ctr"/>
              <a:t>1</a:t>
            </a:fld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9600" y="4648200"/>
            <a:ext cx="7772400" cy="1524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9200" y="3964936"/>
            <a:ext cx="655320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2400" b="1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An Android App for Village Infrastructure Baseline Data Collection Under Mission </a:t>
            </a:r>
            <a:r>
              <a:rPr lang="en-US" sz="2400" b="1" dirty="0" err="1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Antyodaya</a:t>
            </a:r>
            <a:endParaRPr lang="en-US" sz="2400" b="1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/>
          <a:stretch>
            <a:fillRect/>
          </a:stretch>
        </p:blipFill>
        <p:spPr>
          <a:xfrm>
            <a:off x="3581400" y="2057400"/>
            <a:ext cx="1657350" cy="1433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50915" y="304800"/>
            <a:ext cx="35876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IN" sz="2800" dirty="0" smtClean="0">
                <a:solidFill>
                  <a:srgbClr val="0070C0"/>
                </a:solidFill>
                <a:latin typeface="Calibri" pitchFamily="34" charset="0"/>
                <a:cs typeface="Times New Roman" pitchFamily="18" charset="0"/>
              </a:rPr>
              <a:t>Objectives</a:t>
            </a:r>
            <a:endParaRPr lang="en-IN" sz="2800" dirty="0">
              <a:solidFill>
                <a:srgbClr val="0070C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1447800"/>
            <a:ext cx="8001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To Survey and Collect The Village Infrastructure Data for all the Villages in the GP.</a:t>
            </a:r>
          </a:p>
          <a:p>
            <a:pPr algn="just">
              <a:buFont typeface="Arial" pitchFamily="34" charset="0"/>
              <a:buChar char="•"/>
            </a:pPr>
            <a:endParaRPr lang="en-US" sz="2400" dirty="0" smtClean="0">
              <a:latin typeface="Calibri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The Data is Aggregate Level data</a:t>
            </a:r>
          </a:p>
          <a:p>
            <a:pPr algn="just">
              <a:buFont typeface="Arial" pitchFamily="34" charset="0"/>
              <a:buChar char="•"/>
            </a:pPr>
            <a:endParaRPr lang="en-US" sz="2400" dirty="0" smtClean="0">
              <a:latin typeface="Calibri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The Data Collected Will be used for creating a Baseline for Mission Antyodaya </a:t>
            </a:r>
            <a:r>
              <a:rPr lang="en-US" sz="2400" dirty="0" err="1" smtClean="0">
                <a:latin typeface="Calibri" pitchFamily="34" charset="0"/>
              </a:rPr>
              <a:t>Programme</a:t>
            </a:r>
            <a:endParaRPr lang="en-US" sz="2400" dirty="0" smtClean="0">
              <a:latin typeface="Calibri" pitchFamily="34" charset="0"/>
            </a:endParaRPr>
          </a:p>
          <a:p>
            <a:pPr algn="just"/>
            <a:endParaRPr lang="en-US" sz="2400" dirty="0" smtClean="0">
              <a:latin typeface="Calibri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B050"/>
                </a:solidFill>
                <a:latin typeface="Calibri" pitchFamily="34" charset="0"/>
              </a:rPr>
              <a:t>In Phase -II, All remaining GPs (approx. 2 lakh) have been selected by the states.</a:t>
            </a:r>
          </a:p>
          <a:p>
            <a:endParaRPr lang="en-US" sz="2400" dirty="0" smtClean="0">
              <a:solidFill>
                <a:srgbClr val="00B05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8273" y="457200"/>
            <a:ext cx="26182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N" sz="2800" dirty="0" smtClean="0">
                <a:solidFill>
                  <a:srgbClr val="0070C0"/>
                </a:solidFill>
                <a:latin typeface="Calibri" pitchFamily="34" charset="0"/>
                <a:cs typeface="Times New Roman" pitchFamily="18" charset="0"/>
              </a:rPr>
              <a:t>Tools To Be Used</a:t>
            </a:r>
            <a:endParaRPr lang="en-IN" sz="2800" dirty="0">
              <a:solidFill>
                <a:srgbClr val="0070C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1143000"/>
            <a:ext cx="762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Smart phone or Tablet</a:t>
            </a:r>
          </a:p>
          <a:p>
            <a:endParaRPr lang="en-US" sz="24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Mobile App ‘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Mission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Antyodaya</a:t>
            </a:r>
            <a:r>
              <a:rPr lang="en-US" sz="2400" dirty="0" smtClean="0">
                <a:latin typeface="Calibri" pitchFamily="34" charset="0"/>
              </a:rPr>
              <a:t>’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Mission Antyodaya Portal - 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http://missionantyodaya.nic.in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3235931"/>
            <a:ext cx="784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B050"/>
                </a:solidFill>
              </a:rPr>
              <a:t>Census 2011 </a:t>
            </a:r>
            <a:r>
              <a:rPr lang="en-US" dirty="0" smtClean="0">
                <a:solidFill>
                  <a:srgbClr val="00B050"/>
                </a:solidFill>
              </a:rPr>
              <a:t>Village Level Data will be Used as Reference/Guidance to the Data Collection Officials. ( To the extent  Feasible).</a:t>
            </a:r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8273" y="457200"/>
            <a:ext cx="23326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N" sz="2800" dirty="0" smtClean="0">
                <a:solidFill>
                  <a:srgbClr val="0070C0"/>
                </a:solidFill>
                <a:latin typeface="Calibri" pitchFamily="34" charset="0"/>
                <a:cs typeface="Times New Roman" pitchFamily="18" charset="0"/>
              </a:rPr>
              <a:t>Types Of Users</a:t>
            </a:r>
            <a:endParaRPr lang="en-IN" sz="2800" dirty="0">
              <a:solidFill>
                <a:srgbClr val="0070C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273" y="1219200"/>
            <a:ext cx="8686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b="1" dirty="0" smtClean="0">
                <a:latin typeface="Calibri" pitchFamily="34" charset="0"/>
              </a:rPr>
              <a:t>Gram </a:t>
            </a:r>
            <a:r>
              <a:rPr lang="en-US" sz="2400" b="1" dirty="0" err="1" smtClean="0">
                <a:latin typeface="Calibri" pitchFamily="34" charset="0"/>
              </a:rPr>
              <a:t>Panchayat</a:t>
            </a:r>
            <a:r>
              <a:rPr lang="en-US" sz="2400" b="1" dirty="0" smtClean="0">
                <a:latin typeface="Calibri" pitchFamily="34" charset="0"/>
              </a:rPr>
              <a:t> Officer (CRP etc.)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Main functionary involved in the field survey</a:t>
            </a:r>
          </a:p>
          <a:p>
            <a:pPr lvl="1" algn="just"/>
            <a:endParaRPr lang="en-US" sz="2400" dirty="0" smtClean="0">
              <a:latin typeface="Calibri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b="1" dirty="0" smtClean="0">
                <a:latin typeface="Calibri" pitchFamily="34" charset="0"/>
              </a:rPr>
              <a:t>Block/District/State Level Officer 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Ensure that all the GP offered by the state have been enabled for survey.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Ensure That All the Villages under the GP are available and correctly mapped to GP/Block.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Authorization of Field Officers for enabling their Login.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Monitoring Of Work Progress.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MIS</a:t>
            </a:r>
          </a:p>
          <a:p>
            <a:pPr lvl="1"/>
            <a:endParaRPr lang="en-US" sz="24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8273" y="152400"/>
            <a:ext cx="455612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IN" sz="2800" dirty="0" smtClean="0">
                <a:solidFill>
                  <a:srgbClr val="0070C0"/>
                </a:solidFill>
                <a:latin typeface="Calibri" pitchFamily="34" charset="0"/>
                <a:cs typeface="Times New Roman" pitchFamily="18" charset="0"/>
              </a:rPr>
              <a:t>Master Management System</a:t>
            </a:r>
            <a:endParaRPr lang="en-IN" sz="2800" dirty="0">
              <a:solidFill>
                <a:srgbClr val="0070C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272" y="671691"/>
            <a:ext cx="884475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 smtClean="0">
                <a:latin typeface="Calibri" pitchFamily="34" charset="0"/>
              </a:rPr>
              <a:t>A separate Master Management module is available to update the Block/GP/Village mapping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 smtClean="0">
                <a:latin typeface="Calibri" pitchFamily="34" charset="0"/>
              </a:rPr>
              <a:t>Three type of users can access this portal i.e. District/Development </a:t>
            </a:r>
            <a:r>
              <a:rPr lang="en-US" sz="1900" dirty="0">
                <a:latin typeface="Calibri" pitchFamily="34" charset="0"/>
              </a:rPr>
              <a:t>Block/Gram Panchayat </a:t>
            </a:r>
            <a:r>
              <a:rPr lang="en-US" sz="1900" dirty="0" smtClean="0">
                <a:latin typeface="Calibri" pitchFamily="34" charset="0"/>
              </a:rPr>
              <a:t>User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 smtClean="0">
                <a:latin typeface="Calibri" pitchFamily="34" charset="0"/>
              </a:rPr>
              <a:t>Following features are available;</a:t>
            </a:r>
          </a:p>
          <a:p>
            <a:pPr marL="811213" indent="-452438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600" dirty="0" smtClean="0">
                <a:latin typeface="Calibri" pitchFamily="34" charset="0"/>
              </a:rPr>
              <a:t>Marking </a:t>
            </a:r>
            <a:r>
              <a:rPr lang="en-IN" sz="1600" dirty="0">
                <a:latin typeface="Calibri" pitchFamily="34" charset="0"/>
              </a:rPr>
              <a:t>of Gram Panchayat for data </a:t>
            </a:r>
            <a:r>
              <a:rPr lang="en-IN" sz="1600" dirty="0" smtClean="0">
                <a:latin typeface="Calibri" pitchFamily="34" charset="0"/>
              </a:rPr>
              <a:t>collection by District User</a:t>
            </a:r>
          </a:p>
          <a:p>
            <a:pPr marL="811213" indent="-452438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600" dirty="0" smtClean="0">
                <a:latin typeface="Calibri" pitchFamily="34" charset="0"/>
              </a:rPr>
              <a:t>To ensure that Gram </a:t>
            </a:r>
            <a:r>
              <a:rPr lang="en-IN" sz="1600" dirty="0">
                <a:latin typeface="Calibri" pitchFamily="34" charset="0"/>
              </a:rPr>
              <a:t>Panchayat is mapped to the correct Development </a:t>
            </a:r>
            <a:r>
              <a:rPr lang="en-IN" sz="1600" dirty="0" smtClean="0">
                <a:latin typeface="Calibri" pitchFamily="34" charset="0"/>
              </a:rPr>
              <a:t>Block.</a:t>
            </a:r>
          </a:p>
          <a:p>
            <a:pPr marL="811213" indent="-452438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600" dirty="0" smtClean="0">
                <a:latin typeface="Calibri" pitchFamily="34" charset="0"/>
              </a:rPr>
              <a:t>To verify by Block User that all GPs and Villages are mapped to right jurisdiction</a:t>
            </a:r>
          </a:p>
          <a:p>
            <a:pPr marL="811213" indent="-452438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600" dirty="0" smtClean="0">
                <a:latin typeface="Calibri" pitchFamily="34" charset="0"/>
              </a:rPr>
              <a:t>All </a:t>
            </a:r>
            <a:r>
              <a:rPr lang="en-IN" sz="1600" dirty="0">
                <a:latin typeface="Calibri" pitchFamily="34" charset="0"/>
              </a:rPr>
              <a:t>the Villages of Gram Panchayat are available in the village dropdown list and there is no additional village mapped</a:t>
            </a:r>
            <a:r>
              <a:rPr lang="en-IN" sz="1600" dirty="0" smtClean="0">
                <a:latin typeface="Calibri" pitchFamily="34" charset="0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900" dirty="0" smtClean="0">
                <a:latin typeface="Calibri" pitchFamily="34" charset="0"/>
              </a:rPr>
              <a:t>Mission Antyodaya User credentials will work on this portal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900" dirty="0" smtClean="0">
                <a:latin typeface="Calibri" pitchFamily="34" charset="0"/>
              </a:rPr>
              <a:t>If </a:t>
            </a:r>
            <a:r>
              <a:rPr lang="en-IN" sz="1900" dirty="0">
                <a:latin typeface="Calibri" pitchFamily="34" charset="0"/>
              </a:rPr>
              <a:t>any changes are done in the LGD </a:t>
            </a:r>
            <a:r>
              <a:rPr lang="en-IN" sz="1900" dirty="0" smtClean="0">
                <a:latin typeface="Calibri" pitchFamily="34" charset="0"/>
              </a:rPr>
              <a:t>Master Directory</a:t>
            </a:r>
            <a:r>
              <a:rPr lang="en-IN" sz="1900" dirty="0">
                <a:latin typeface="Calibri" pitchFamily="34" charset="0"/>
              </a:rPr>
              <a:t>, then the </a:t>
            </a:r>
            <a:r>
              <a:rPr lang="en-IN" sz="1900" dirty="0" smtClean="0">
                <a:latin typeface="Calibri" pitchFamily="34" charset="0"/>
              </a:rPr>
              <a:t>Mission Antyodaya user </a:t>
            </a:r>
            <a:r>
              <a:rPr lang="en-IN" sz="1900" dirty="0">
                <a:latin typeface="Calibri" pitchFamily="34" charset="0"/>
              </a:rPr>
              <a:t>has to update the </a:t>
            </a:r>
            <a:r>
              <a:rPr lang="en-IN" sz="1900" dirty="0" smtClean="0">
                <a:latin typeface="Calibri" pitchFamily="34" charset="0"/>
              </a:rPr>
              <a:t>location master </a:t>
            </a:r>
            <a:r>
              <a:rPr lang="en-IN" sz="1900" dirty="0">
                <a:latin typeface="Calibri" pitchFamily="34" charset="0"/>
              </a:rPr>
              <a:t>from this portal also</a:t>
            </a:r>
          </a:p>
          <a:p>
            <a:pPr lvl="1" algn="just">
              <a:buFont typeface="Arial" pitchFamily="34" charset="0"/>
              <a:buChar char="•"/>
            </a:pPr>
            <a:endParaRPr lang="en-US" sz="2400" dirty="0" smtClean="0">
              <a:latin typeface="Calibri" pitchFamily="34" charset="0"/>
            </a:endParaRPr>
          </a:p>
          <a:p>
            <a:pPr lvl="1"/>
            <a:endParaRPr lang="en-US" sz="2400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86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sz="2400" dirty="0" smtClean="0">
                <a:latin typeface="Calibri" pitchFamily="34" charset="0"/>
              </a:rPr>
              <a:t>Download the Mobile App and Install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Self Registration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Authorization by Controlling Authority</a:t>
            </a:r>
          </a:p>
          <a:p>
            <a:pPr lvl="1" algn="just"/>
            <a:r>
              <a:rPr lang="en-US" sz="2400" dirty="0" smtClean="0">
                <a:latin typeface="Calibri" pitchFamily="34" charset="0"/>
              </a:rPr>
              <a:t>State Nodal Officer authorizes the District Level Officer</a:t>
            </a:r>
          </a:p>
          <a:p>
            <a:pPr lvl="1" algn="just"/>
            <a:r>
              <a:rPr lang="en-US" sz="2400" dirty="0" smtClean="0">
                <a:latin typeface="Calibri" pitchFamily="34" charset="0"/>
              </a:rPr>
              <a:t>District Level Officer will authorize the block level officer and GP Level Officer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First Time Login using OTP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Ready for Data Collection and Uploading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 algn="l"/>
            <a:r>
              <a:rPr lang="en-US" sz="2800" b="0" dirty="0" smtClean="0">
                <a:solidFill>
                  <a:srgbClr val="0070C0"/>
                </a:solidFill>
                <a:latin typeface="Calibri" pitchFamily="34" charset="0"/>
              </a:rPr>
              <a:t>Log in Process</a:t>
            </a:r>
            <a:endParaRPr lang="en-US" sz="2800" b="0" dirty="0">
              <a:solidFill>
                <a:srgbClr val="0070C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169091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sz="2600" dirty="0" smtClean="0">
                <a:latin typeface="Calibri" pitchFamily="34" charset="0"/>
              </a:rPr>
              <a:t>Android Smart phones/Tablets with minimum </a:t>
            </a:r>
            <a:r>
              <a:rPr lang="en-US" sz="2600" dirty="0" smtClean="0">
                <a:solidFill>
                  <a:srgbClr val="FF0000"/>
                </a:solidFill>
                <a:latin typeface="Calibri" pitchFamily="34" charset="0"/>
              </a:rPr>
              <a:t>1 GB </a:t>
            </a:r>
            <a:r>
              <a:rPr lang="en-US" sz="2600" dirty="0" smtClean="0">
                <a:latin typeface="Calibri" pitchFamily="34" charset="0"/>
              </a:rPr>
              <a:t>free storage</a:t>
            </a:r>
          </a:p>
          <a:p>
            <a:pPr algn="just"/>
            <a:r>
              <a:rPr lang="en-US" sz="2600" dirty="0" smtClean="0">
                <a:solidFill>
                  <a:srgbClr val="00B050"/>
                </a:solidFill>
                <a:latin typeface="Calibri" pitchFamily="34" charset="0"/>
              </a:rPr>
              <a:t>First Time </a:t>
            </a:r>
            <a:r>
              <a:rPr lang="en-US" sz="2600" dirty="0" smtClean="0">
                <a:latin typeface="Calibri" pitchFamily="34" charset="0"/>
              </a:rPr>
              <a:t>login and Any Subsequent password Change are </a:t>
            </a:r>
            <a:r>
              <a:rPr lang="en-US" sz="2600" dirty="0" smtClean="0">
                <a:solidFill>
                  <a:srgbClr val="00B050"/>
                </a:solidFill>
                <a:latin typeface="Calibri" pitchFamily="34" charset="0"/>
              </a:rPr>
              <a:t>OTP based</a:t>
            </a:r>
            <a:r>
              <a:rPr lang="en-US" sz="2600" dirty="0" smtClean="0">
                <a:latin typeface="Calibri" pitchFamily="34" charset="0"/>
              </a:rPr>
              <a:t> and requires </a:t>
            </a:r>
          </a:p>
          <a:p>
            <a:pPr lvl="1" algn="just"/>
            <a:r>
              <a:rPr lang="en-US" sz="2600" dirty="0" smtClean="0">
                <a:latin typeface="Calibri" pitchFamily="34" charset="0"/>
              </a:rPr>
              <a:t>Mobile Data/Wi-Fi  Connection for Communicating to the Server</a:t>
            </a:r>
          </a:p>
          <a:p>
            <a:pPr lvl="1" algn="just"/>
            <a:r>
              <a:rPr lang="en-US" sz="2600" dirty="0" smtClean="0">
                <a:latin typeface="Calibri" pitchFamily="34" charset="0"/>
              </a:rPr>
              <a:t>Mobile Network Connectivity to Receive SMS of OTP.</a:t>
            </a:r>
          </a:p>
          <a:p>
            <a:pPr algn="just"/>
            <a:r>
              <a:rPr lang="en-US" sz="2600" dirty="0" smtClean="0">
                <a:latin typeface="Calibri" pitchFamily="34" charset="0"/>
              </a:rPr>
              <a:t>Subsequent Data Entry Operations can work even when data  connectivity is not available.</a:t>
            </a:r>
          </a:p>
          <a:p>
            <a:pPr algn="just"/>
            <a:r>
              <a:rPr lang="en-US" sz="2600" dirty="0" smtClean="0">
                <a:solidFill>
                  <a:srgbClr val="FF0000"/>
                </a:solidFill>
                <a:latin typeface="Calibri" pitchFamily="34" charset="0"/>
              </a:rPr>
              <a:t>The App Stops Working if GPS is Disabled.</a:t>
            </a:r>
          </a:p>
          <a:p>
            <a:pPr algn="just"/>
            <a:r>
              <a:rPr lang="en-US" sz="2600" dirty="0" smtClean="0">
                <a:latin typeface="Calibri" pitchFamily="34" charset="0"/>
              </a:rPr>
              <a:t>Intermediate Data Can be saved to local storage.</a:t>
            </a:r>
          </a:p>
          <a:p>
            <a:pPr algn="just"/>
            <a:r>
              <a:rPr lang="en-US" sz="2600" dirty="0" smtClean="0">
                <a:latin typeface="Calibri" pitchFamily="34" charset="0"/>
              </a:rPr>
              <a:t>Data can be synched with the central server directly from the mobile or copied to a broadband connected laptop/desktop and uploaded. </a:t>
            </a:r>
          </a:p>
          <a:p>
            <a:pPr algn="just"/>
            <a:r>
              <a:rPr lang="en-US" sz="2600" dirty="0" smtClean="0">
                <a:latin typeface="Calibri" pitchFamily="34" charset="0"/>
              </a:rPr>
              <a:t>The Mobile App Installed on a Phone is locked to a Single User, and can be used by Other User only after completion of assigned GP.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 algn="l"/>
            <a:r>
              <a:rPr lang="en-US" sz="2800" b="0" dirty="0" smtClean="0">
                <a:solidFill>
                  <a:srgbClr val="0070C0"/>
                </a:solidFill>
                <a:effectLst/>
                <a:latin typeface="Calibri" pitchFamily="34" charset="0"/>
              </a:rPr>
              <a:t>Mobile App Requirements</a:t>
            </a:r>
            <a:endParaRPr lang="en-US" sz="2800" b="0" dirty="0">
              <a:solidFill>
                <a:srgbClr val="0070C0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280" y="152400"/>
            <a:ext cx="8908552" cy="609600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Data Updating Process                                                 1/7</a:t>
            </a:r>
            <a:endParaRPr lang="en-US" sz="2400" dirty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3F9F-DB99-4799-A093-CD936D5D369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52401" y="3733800"/>
            <a:ext cx="137160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latin typeface="Calibri" pitchFamily="34" charset="0"/>
              </a:rPr>
              <a:t>Creation Of Login</a:t>
            </a:r>
            <a:endParaRPr lang="en-US" sz="2000" b="1" dirty="0">
              <a:latin typeface="Calibri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52400" y="1219200"/>
            <a:ext cx="13716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latin typeface="Calibri" pitchFamily="34" charset="0"/>
              </a:rPr>
              <a:t>Download</a:t>
            </a:r>
          </a:p>
          <a:p>
            <a:pPr algn="ctr"/>
            <a:r>
              <a:rPr lang="en-US" sz="2000" b="1" dirty="0" smtClean="0">
                <a:latin typeface="Calibri" pitchFamily="34" charset="0"/>
              </a:rPr>
              <a:t>Mobile App</a:t>
            </a:r>
            <a:endParaRPr lang="en-US" sz="2000" b="1" dirty="0">
              <a:latin typeface="Calibri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676400" y="3238500"/>
            <a:ext cx="7260432" cy="19050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GP  Officer Registers using Mobile for login creation.</a:t>
            </a:r>
          </a:p>
          <a:p>
            <a:pPr marL="225425" lvl="0" indent="-225425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corresponding  District officer approves/ activates the  login.</a:t>
            </a:r>
          </a:p>
          <a:p>
            <a:pPr marL="225425" lvl="0" indent="-225425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After activation the GP officer can login and Access the </a:t>
            </a:r>
            <a:r>
              <a:rPr lang="en-US" sz="2000" dirty="0" err="1" smtClean="0">
                <a:latin typeface="Calibri" pitchFamily="34" charset="0"/>
              </a:rPr>
              <a:t>the</a:t>
            </a:r>
            <a:r>
              <a:rPr lang="en-US" sz="2000" dirty="0" smtClean="0">
                <a:latin typeface="Calibri" pitchFamily="34" charset="0"/>
              </a:rPr>
              <a:t> main dashboard of the App.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676400" y="876300"/>
            <a:ext cx="7260432" cy="21336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Mobile App will be available on the Mission </a:t>
            </a:r>
            <a:r>
              <a:rPr lang="en-US" sz="2000" dirty="0" err="1" smtClean="0">
                <a:latin typeface="Calibri" pitchFamily="34" charset="0"/>
              </a:rPr>
              <a:t>Antyodaya</a:t>
            </a:r>
            <a:r>
              <a:rPr lang="en-US" sz="2000" dirty="0" smtClean="0">
                <a:latin typeface="Calibri" pitchFamily="34" charset="0"/>
              </a:rPr>
              <a:t> Portal and Google </a:t>
            </a:r>
            <a:r>
              <a:rPr lang="en-US" sz="2000" dirty="0" err="1" smtClean="0">
                <a:latin typeface="Calibri" pitchFamily="34" charset="0"/>
              </a:rPr>
              <a:t>Playstore</a:t>
            </a:r>
            <a:endParaRPr lang="en-US" sz="2000" dirty="0" smtClean="0">
              <a:latin typeface="Calibri" pitchFamily="34" charset="0"/>
            </a:endParaRP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Name of the App is ‘</a:t>
            </a:r>
            <a:r>
              <a:rPr lang="en-US" sz="2000" b="1" dirty="0" smtClean="0">
                <a:solidFill>
                  <a:srgbClr val="00B050"/>
                </a:solidFill>
                <a:latin typeface="Calibri" pitchFamily="34" charset="0"/>
              </a:rPr>
              <a:t>Mission </a:t>
            </a:r>
            <a:r>
              <a:rPr lang="en-US" sz="2000" b="1" dirty="0" err="1" smtClean="0">
                <a:solidFill>
                  <a:srgbClr val="00B050"/>
                </a:solidFill>
                <a:latin typeface="Calibri" pitchFamily="34" charset="0"/>
              </a:rPr>
              <a:t>Antyodaya</a:t>
            </a:r>
            <a:r>
              <a:rPr lang="en-US" sz="2000" dirty="0" smtClean="0">
                <a:latin typeface="Calibri" pitchFamily="34" charset="0"/>
              </a:rPr>
              <a:t>’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Download the App directly into the Mobile OR Copy </a:t>
            </a:r>
            <a:r>
              <a:rPr lang="en-US" sz="2000" dirty="0">
                <a:latin typeface="Calibri" pitchFamily="34" charset="0"/>
              </a:rPr>
              <a:t>t</a:t>
            </a:r>
            <a:r>
              <a:rPr lang="en-US" sz="2000" dirty="0" smtClean="0">
                <a:latin typeface="Calibri" pitchFamily="34" charset="0"/>
              </a:rPr>
              <a:t>he signed APK file from other device using any file transfer.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3F9F-DB99-4799-A093-CD936D5D369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066800" y="741181"/>
            <a:ext cx="6934199" cy="4482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latin typeface="Calibri" pitchFamily="34" charset="0"/>
              </a:rPr>
              <a:t>Download Base Data</a:t>
            </a:r>
            <a:endParaRPr lang="en-US" sz="2000" b="1" dirty="0">
              <a:latin typeface="Calibri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66800" y="1295400"/>
            <a:ext cx="3886200" cy="38100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‘Get Base Data’ Feature of the Mobile App is used to Fetch the Village Wise Census 2011 </a:t>
            </a:r>
            <a:r>
              <a:rPr lang="en-US" sz="2000" dirty="0">
                <a:latin typeface="Calibri" pitchFamily="34" charset="0"/>
              </a:rPr>
              <a:t>d</a:t>
            </a:r>
            <a:r>
              <a:rPr lang="en-US" sz="2000" dirty="0" smtClean="0">
                <a:latin typeface="Calibri" pitchFamily="34" charset="0"/>
              </a:rPr>
              <a:t>ata of the GP from the central Server,</a:t>
            </a:r>
          </a:p>
          <a:p>
            <a:pPr marL="225425" lvl="0" indent="-225425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Data for all the Villages in the GP  is downloaded as a single packet.</a:t>
            </a:r>
          </a:p>
          <a:p>
            <a:pPr marL="225425" lvl="0" indent="-225425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Now, all Villages under the GP are accessible to user.</a:t>
            </a: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75" y="1295400"/>
            <a:ext cx="2867025" cy="36979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8280" y="152399"/>
            <a:ext cx="8984752" cy="482797"/>
          </a:xfrm>
          <a:prstGeom prst="rect">
            <a:avLst/>
          </a:prstGeom>
        </p:spPr>
        <p:txBody>
          <a:bodyPr vert="horz"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l" fontAlgn="auto">
              <a:spcAft>
                <a:spcPts val="0"/>
              </a:spcAft>
            </a:pPr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Data Updating Process                                                           2/7</a:t>
            </a:r>
            <a:endParaRPr lang="en-US" sz="2400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3D8BA-DE65-40E7-AB91-BE40100E2F0B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76200" y="1350391"/>
            <a:ext cx="3276600" cy="451700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>
              <a:buFont typeface="Arial" pitchFamily="34" charset="0"/>
              <a:buChar char="•"/>
            </a:pPr>
            <a:endParaRPr lang="en-US" dirty="0" smtClean="0"/>
          </a:p>
          <a:p>
            <a:pPr marL="225425" lvl="0" indent="-225425">
              <a:buFont typeface="Arial" pitchFamily="34" charset="0"/>
              <a:buChar char="•"/>
            </a:pPr>
            <a:endParaRPr lang="en-US" sz="2000" dirty="0" smtClean="0">
              <a:latin typeface="Calibri" pitchFamily="34" charset="0"/>
            </a:endParaRP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Village-wise data will be updated and user to select village from the dropdown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No internet or data  connectivity is needed during the data entry. 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The data is saved in local storage of the mobile.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The questionnaire  form  can be filled in multiple sessions. 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The intermediate data can be saved as draft and editing resumed later.</a:t>
            </a:r>
          </a:p>
          <a:p>
            <a:pPr marL="225425" lvl="0" indent="-225425">
              <a:buFont typeface="Arial" pitchFamily="34" charset="0"/>
              <a:buChar char="•"/>
            </a:pPr>
            <a:endParaRPr lang="en-US" sz="2000" dirty="0" smtClean="0"/>
          </a:p>
          <a:p>
            <a:pPr marL="225425" lvl="0" indent="-225425"/>
            <a:endParaRPr lang="en-US" dirty="0" smtClean="0"/>
          </a:p>
          <a:p>
            <a:pPr marL="225425" lvl="0" indent="-225425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152400" y="769855"/>
            <a:ext cx="8686800" cy="4493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latin typeface="Calibri" pitchFamily="34" charset="0"/>
              </a:rPr>
              <a:t>Survey Data Entry/Submit Data</a:t>
            </a:r>
            <a:endParaRPr lang="en-US" sz="2000" b="1" dirty="0">
              <a:latin typeface="Calibri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0" y="1350392"/>
            <a:ext cx="2057400" cy="4517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5715000" y="1350391"/>
            <a:ext cx="3124200" cy="459320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SUBMIT is used to finalize and lock the data for uploading.</a:t>
            </a:r>
          </a:p>
          <a:p>
            <a:pPr marL="225425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Once the data is finalized for a village the data can not be edited further.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B050"/>
                </a:solidFill>
                <a:latin typeface="Calibri" pitchFamily="34" charset="0"/>
              </a:rPr>
              <a:t>The data can be saved as draft and submit later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B050"/>
                </a:solidFill>
                <a:latin typeface="Calibri" pitchFamily="34" charset="0"/>
              </a:rPr>
              <a:t>It is advised that the data should be pre-viewed before finalization.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8280" y="152399"/>
            <a:ext cx="8984752" cy="482797"/>
          </a:xfrm>
          <a:prstGeom prst="rect">
            <a:avLst/>
          </a:prstGeom>
        </p:spPr>
        <p:txBody>
          <a:bodyPr vert="horz"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l" fontAlgn="auto">
              <a:spcAft>
                <a:spcPts val="0"/>
              </a:spcAft>
            </a:pPr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Data Updating Process                                                           3/7</a:t>
            </a:r>
            <a:endParaRPr lang="en-US" sz="2400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3D8BA-DE65-40E7-AB91-BE40100E2F0B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457200" y="1447800"/>
            <a:ext cx="3505200" cy="451701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Preview can be seen using ‘Show GP Data’ feature.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It Provides Summary Status of completion and data uploading for the Villages in The GP 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For the villages where the work is started, the detailed data collected so far can be pre-viewed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" y="685800"/>
            <a:ext cx="7391400" cy="559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latin typeface="Calibri" pitchFamily="34" charset="0"/>
              </a:rPr>
              <a:t>Show GP Data</a:t>
            </a:r>
            <a:endParaRPr lang="en-US" sz="2000" b="1" dirty="0">
              <a:latin typeface="Calibri" pitchFamily="34" charset="0"/>
            </a:endParaRPr>
          </a:p>
        </p:txBody>
      </p:sp>
      <p:pic>
        <p:nvPicPr>
          <p:cNvPr id="8" name="Picture 7" descr="C:\Users\Harnav.Katoch\Desktop\Training Material\Screenshot\Screenshot_20180823-17263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447800"/>
            <a:ext cx="3657600" cy="441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8280" y="152399"/>
            <a:ext cx="8984752" cy="482797"/>
          </a:xfrm>
          <a:prstGeom prst="rect">
            <a:avLst/>
          </a:prstGeom>
        </p:spPr>
        <p:txBody>
          <a:bodyPr vert="horz"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l" fontAlgn="auto">
              <a:spcAft>
                <a:spcPts val="0"/>
              </a:spcAft>
            </a:pPr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Data Updating Process                                                           4/7</a:t>
            </a:r>
            <a:endParaRPr lang="en-US" sz="2400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86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3D8BA-DE65-40E7-AB91-BE40100E2F0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1481329"/>
            <a:ext cx="3581400" cy="4005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normAutofit fontScale="92500" lnSpcReduction="10000"/>
          </a:bodyPr>
          <a:lstStyle/>
          <a:p>
            <a:pPr marL="225425" lvl="0" indent="-225425">
              <a:buFont typeface="Arial" pitchFamily="34" charset="0"/>
              <a:buChar char="•"/>
            </a:pPr>
            <a:endParaRPr lang="en-US" dirty="0" smtClean="0"/>
          </a:p>
          <a:p>
            <a:pPr marL="225425" lvl="0" indent="-225425">
              <a:buFont typeface="Arial" pitchFamily="34" charset="0"/>
              <a:buChar char="•"/>
            </a:pPr>
            <a:endParaRPr lang="en-US" sz="2000" dirty="0" smtClean="0"/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data can be uploaded directly from the mobile if data connectivity is available.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Data can be uploaded only when at least one village under the GP is finalized.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Data of only finalized/completed villages can be uploaded</a:t>
            </a:r>
          </a:p>
          <a:p>
            <a:pPr marL="225425" lvl="0" indent="-225425"/>
            <a:endParaRPr lang="en-US" dirty="0" smtClean="0"/>
          </a:p>
          <a:p>
            <a:pPr marL="225425" lvl="0" indent="-225425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457200" y="685800"/>
            <a:ext cx="83058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latin typeface="Calibri" pitchFamily="34" charset="0"/>
              </a:rPr>
              <a:t>Upload</a:t>
            </a:r>
            <a:r>
              <a:rPr lang="en-US" sz="2000" dirty="0" smtClean="0">
                <a:latin typeface="Calibri" pitchFamily="34" charset="0"/>
              </a:rPr>
              <a:t> </a:t>
            </a:r>
            <a:r>
              <a:rPr lang="en-US" sz="2000" b="1" dirty="0" smtClean="0">
                <a:latin typeface="Calibri" pitchFamily="34" charset="0"/>
              </a:rPr>
              <a:t>Online</a:t>
            </a:r>
            <a:endParaRPr lang="en-US" sz="2000" b="1" dirty="0">
              <a:latin typeface="Calibri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8280" y="152399"/>
            <a:ext cx="8984752" cy="482797"/>
          </a:xfrm>
          <a:prstGeom prst="rect">
            <a:avLst/>
          </a:prstGeom>
        </p:spPr>
        <p:txBody>
          <a:bodyPr vert="horz"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l" fontAlgn="auto">
              <a:spcAft>
                <a:spcPts val="0"/>
              </a:spcAft>
            </a:pPr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Data Updating Process                                                           5/7</a:t>
            </a:r>
            <a:endParaRPr lang="en-US" sz="2400" dirty="0">
              <a:solidFill>
                <a:srgbClr val="0070C0"/>
              </a:solidFill>
              <a:cs typeface="Times New Roman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481329"/>
            <a:ext cx="3505200" cy="4005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469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3F9F-DB99-4799-A093-CD936D5D369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28600" y="633167"/>
            <a:ext cx="8418672" cy="509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Export Data (Optional)</a:t>
            </a:r>
            <a:endParaRPr lang="en-US" sz="2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8600" y="1295400"/>
            <a:ext cx="4191000" cy="3581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>
              <a:buFont typeface="Arial" pitchFamily="34" charset="0"/>
              <a:buChar char="•"/>
            </a:pPr>
            <a:endParaRPr lang="en-US" dirty="0" smtClean="0"/>
          </a:p>
          <a:p>
            <a:pPr marL="225425" lvl="0" indent="-225425">
              <a:buFont typeface="Arial" pitchFamily="34" charset="0"/>
              <a:buChar char="•"/>
            </a:pPr>
            <a:endParaRPr lang="en-US" dirty="0" smtClean="0"/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feature to be used only when data connectivity is not available for uploading,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complete GP data after completion of work can be exported to a single data file.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The data file can then be uploaded on the portal using the same login credentials.</a:t>
            </a:r>
          </a:p>
          <a:p>
            <a:pPr marL="225425" lvl="0" indent="-225425"/>
            <a:endParaRPr lang="en-US" dirty="0" smtClean="0"/>
          </a:p>
          <a:p>
            <a:pPr marL="225425" lvl="0" indent="-225425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048" y="76200"/>
            <a:ext cx="8984752" cy="482797"/>
          </a:xfrm>
          <a:prstGeom prst="rect">
            <a:avLst/>
          </a:prstGeom>
        </p:spPr>
        <p:txBody>
          <a:bodyPr vert="horz"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l" fontAlgn="auto">
              <a:spcAft>
                <a:spcPts val="0"/>
              </a:spcAft>
            </a:pPr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Data Updating Process                                                           </a:t>
            </a:r>
            <a:r>
              <a:rPr lang="en-US" sz="2400" dirty="0">
                <a:solidFill>
                  <a:srgbClr val="0070C0"/>
                </a:solidFill>
                <a:cs typeface="Times New Roman" pitchFamily="18" charset="0"/>
              </a:rPr>
              <a:t>6</a:t>
            </a:r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/7</a:t>
            </a:r>
            <a:endParaRPr lang="en-US" sz="2400" dirty="0">
              <a:solidFill>
                <a:srgbClr val="0070C0"/>
              </a:solidFill>
              <a:cs typeface="Times New Roman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2"/>
          <a:stretch>
            <a:fillRect/>
          </a:stretch>
        </p:blipFill>
        <p:spPr>
          <a:xfrm>
            <a:off x="4575424" y="1295400"/>
            <a:ext cx="4071848" cy="3581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3F9F-DB99-4799-A093-CD936D5D369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152400" y="635196"/>
            <a:ext cx="2895600" cy="4316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Reset Data (Optional)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28833" y="1219200"/>
            <a:ext cx="2919167" cy="1676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 algn="just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This feature is available to reset the previous data.</a:t>
            </a:r>
          </a:p>
          <a:p>
            <a:pPr marL="225425" lvl="0" indent="-225425" algn="just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All previous will be lost if user perform this operation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048" y="50603"/>
            <a:ext cx="8984752" cy="482797"/>
          </a:xfrm>
          <a:prstGeom prst="rect">
            <a:avLst/>
          </a:prstGeom>
        </p:spPr>
        <p:txBody>
          <a:bodyPr vert="horz"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l" fontAlgn="auto">
              <a:spcAft>
                <a:spcPts val="0"/>
              </a:spcAft>
            </a:pPr>
            <a:r>
              <a:rPr lang="en-US" sz="2400" dirty="0" smtClean="0">
                <a:solidFill>
                  <a:srgbClr val="0070C0"/>
                </a:solidFill>
                <a:cs typeface="Times New Roman" pitchFamily="18" charset="0"/>
              </a:rPr>
              <a:t>Data Updating Process                                                           7/7</a:t>
            </a:r>
            <a:endParaRPr lang="en-US" sz="2400" dirty="0">
              <a:solidFill>
                <a:srgbClr val="0070C0"/>
              </a:solidFill>
              <a:cs typeface="Times New Roman" pitchFamily="18" charset="0"/>
            </a:endParaRPr>
          </a:p>
        </p:txBody>
      </p:sp>
      <p:pic>
        <p:nvPicPr>
          <p:cNvPr id="8" name="Picture 7" descr="C:\Users\Harnav.Katoch\Desktop\Training Material\Screenshot\Screenshot_20180823-184144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33" y="3048000"/>
            <a:ext cx="2919167" cy="1905000"/>
          </a:xfrm>
          <a:prstGeom prst="rect">
            <a:avLst/>
          </a:prstGeom>
          <a:noFill/>
          <a:ln w="3175">
            <a:solidFill>
              <a:schemeClr val="accent1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3127624" y="635196"/>
            <a:ext cx="2895600" cy="4316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Change GP (Optional)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13" name="Picture 12" descr="C:\Users\Harnav.Katoch\Desktop\8e1cfdb7-6dc0-436c-a128-1b8fd29eda7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438400"/>
            <a:ext cx="2822824" cy="2514600"/>
          </a:xfrm>
          <a:prstGeom prst="rect">
            <a:avLst/>
          </a:prstGeom>
          <a:ln w="5715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ounded Rectangle 13"/>
          <p:cNvSpPr/>
          <p:nvPr/>
        </p:nvSpPr>
        <p:spPr>
          <a:xfrm>
            <a:off x="6149477" y="634868"/>
            <a:ext cx="2895600" cy="4316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alibri" pitchFamily="34" charset="0"/>
              </a:rPr>
              <a:t>Generate PDF (Optional)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438400"/>
            <a:ext cx="2819400" cy="2514600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Rounded Rectangle 14"/>
          <p:cNvSpPr/>
          <p:nvPr/>
        </p:nvSpPr>
        <p:spPr>
          <a:xfrm>
            <a:off x="3178545" y="1219200"/>
            <a:ext cx="2919167" cy="10668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 algn="just">
              <a:buFont typeface="Arial" pitchFamily="34" charset="0"/>
              <a:buChar char="•"/>
            </a:pPr>
            <a:r>
              <a:rPr lang="en-IN" dirty="0">
                <a:latin typeface="Calibri" pitchFamily="34" charset="0"/>
              </a:rPr>
              <a:t>Gram Panchayat can only be changed if all the villages are updated by the user</a:t>
            </a:r>
            <a:endParaRPr lang="en-US" dirty="0" smtClean="0">
              <a:latin typeface="Calibri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6474" y="1198738"/>
            <a:ext cx="2828604" cy="10668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0" indent="-225425" algn="just">
              <a:buFont typeface="Arial" pitchFamily="34" charset="0"/>
              <a:buChar char="•"/>
            </a:pPr>
            <a:r>
              <a:rPr lang="en-IN" dirty="0">
                <a:latin typeface="Calibri" pitchFamily="34" charset="0"/>
              </a:rPr>
              <a:t>This option will be available only after completion of all the villages.</a:t>
            </a:r>
            <a:endParaRPr lang="en-US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22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676400" y="1143000"/>
            <a:ext cx="5486400" cy="3581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4400" dirty="0" smtClean="0"/>
              <a:t>Web Portal</a:t>
            </a:r>
            <a:endParaRPr lang="en-IN" sz="4400" dirty="0"/>
          </a:p>
        </p:txBody>
      </p:sp>
    </p:spTree>
    <p:extLst>
      <p:ext uri="{BB962C8B-B14F-4D97-AF65-F5344CB8AC3E}">
        <p14:creationId xmlns:p14="http://schemas.microsoft.com/office/powerpoint/2010/main" val="184446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152400" y="76200"/>
            <a:ext cx="7620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 – Salient Features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57113" y="831056"/>
            <a:ext cx="8229600" cy="4579144"/>
          </a:xfrm>
          <a:prstGeom prst="rect">
            <a:avLst/>
          </a:prstGeom>
        </p:spPr>
        <p:txBody>
          <a:bodyPr/>
          <a:lstStyle/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baseline="0" dirty="0" smtClean="0">
                <a:latin typeface="Calibri" pitchFamily="34" charset="0"/>
                <a:cs typeface="+mn-cs"/>
                <a:hlinkClick r:id="rId2"/>
              </a:rPr>
              <a:t>https://missionantyodaya.nic.in</a:t>
            </a:r>
            <a:r>
              <a:rPr lang="en-IN" sz="2200" baseline="0" dirty="0" smtClean="0">
                <a:latin typeface="Calibri" pitchFamily="34" charset="0"/>
                <a:cs typeface="+mn-cs"/>
              </a:rPr>
              <a:t> 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baseline="0" dirty="0" smtClean="0">
                <a:latin typeface="Calibri" pitchFamily="34" charset="0"/>
                <a:cs typeface="+mn-cs"/>
              </a:rPr>
              <a:t>User </a:t>
            </a:r>
            <a:r>
              <a:rPr lang="en-IN" sz="2200" dirty="0" smtClean="0">
                <a:latin typeface="Calibri" pitchFamily="34" charset="0"/>
                <a:cs typeface="+mn-cs"/>
              </a:rPr>
              <a:t>R</a:t>
            </a:r>
            <a:r>
              <a:rPr lang="en-IN" sz="2200" baseline="0" dirty="0" smtClean="0">
                <a:latin typeface="Calibri" pitchFamily="34" charset="0"/>
                <a:cs typeface="+mn-cs"/>
              </a:rPr>
              <a:t>egistration; </a:t>
            </a:r>
            <a:r>
              <a:rPr lang="en-IN" sz="2200" dirty="0">
                <a:latin typeface="Calibri" pitchFamily="34" charset="0"/>
              </a:rPr>
              <a:t>Role based authorization</a:t>
            </a:r>
            <a:r>
              <a:rPr lang="en-IN" sz="2200" dirty="0" smtClean="0">
                <a:latin typeface="Calibri" pitchFamily="34" charset="0"/>
              </a:rPr>
              <a:t>.</a:t>
            </a:r>
            <a:endParaRPr lang="en-IN" sz="2200" baseline="0" dirty="0" smtClean="0">
              <a:latin typeface="Calibri" pitchFamily="34" charset="0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IN" sz="2200" baseline="0" dirty="0" smtClean="0">
                <a:latin typeface="Calibri" pitchFamily="34" charset="0"/>
                <a:cs typeface="+mn-cs"/>
              </a:rPr>
              <a:t>User Approval/Rejection/Deactivation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>
                <a:latin typeface="Calibri" pitchFamily="34" charset="0"/>
                <a:cs typeface="+mn-cs"/>
              </a:rPr>
              <a:t>Download Survey Form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>
                <a:latin typeface="Calibri" pitchFamily="34" charset="0"/>
                <a:cs typeface="+mn-cs"/>
              </a:rPr>
              <a:t>Download PDF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>
                <a:latin typeface="Calibri" pitchFamily="34" charset="0"/>
                <a:cs typeface="+mn-cs"/>
              </a:rPr>
              <a:t>View Updated </a:t>
            </a:r>
            <a:r>
              <a:rPr lang="en-IN" sz="2200" dirty="0" smtClean="0">
                <a:latin typeface="Calibri" pitchFamily="34" charset="0"/>
                <a:cs typeface="+mn-cs"/>
              </a:rPr>
              <a:t>Data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 smtClean="0">
                <a:latin typeface="Calibri" pitchFamily="34" charset="0"/>
                <a:cs typeface="+mn-cs"/>
              </a:rPr>
              <a:t>Upload Exported Data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 smtClean="0">
                <a:latin typeface="Calibri" pitchFamily="34" charset="0"/>
                <a:cs typeface="+mn-cs"/>
              </a:rPr>
              <a:t>Data Verification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 smtClean="0">
                <a:latin typeface="Calibri" pitchFamily="34" charset="0"/>
                <a:cs typeface="+mn-cs"/>
              </a:rPr>
              <a:t>MIS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 smtClean="0">
                <a:latin typeface="Calibri" pitchFamily="34" charset="0"/>
                <a:cs typeface="+mn-cs"/>
              </a:rPr>
              <a:t>Progress Monitoring</a:t>
            </a:r>
          </a:p>
          <a:p>
            <a:pPr marL="514350" lvl="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IN" sz="2200" dirty="0" smtClean="0">
                <a:latin typeface="Calibri" pitchFamily="34" charset="0"/>
              </a:rPr>
              <a:t>Same credential for both Web Portal </a:t>
            </a:r>
            <a:r>
              <a:rPr lang="en-IN" sz="2200" dirty="0">
                <a:latin typeface="Calibri" pitchFamily="34" charset="0"/>
              </a:rPr>
              <a:t>and </a:t>
            </a:r>
            <a:r>
              <a:rPr lang="en-IN" sz="2200" dirty="0" smtClean="0">
                <a:latin typeface="Calibri" pitchFamily="34" charset="0"/>
              </a:rPr>
              <a:t>Mobile </a:t>
            </a:r>
            <a:r>
              <a:rPr lang="en-IN" sz="2200" dirty="0">
                <a:latin typeface="Calibri" pitchFamily="34" charset="0"/>
              </a:rPr>
              <a:t>A</a:t>
            </a:r>
            <a:r>
              <a:rPr lang="en-IN" sz="2200" dirty="0" smtClean="0">
                <a:latin typeface="Calibri" pitchFamily="34" charset="0"/>
              </a:rPr>
              <a:t>pp</a:t>
            </a:r>
            <a:r>
              <a:rPr lang="en-IN" sz="2200" dirty="0">
                <a:latin typeface="Calibri" pitchFamily="34" charset="0"/>
              </a:rPr>
              <a:t>.</a:t>
            </a: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IN" sz="2200" dirty="0" smtClean="0">
              <a:latin typeface="Calibri" pitchFamily="34" charset="0"/>
              <a:cs typeface="+mn-cs"/>
            </a:endParaRPr>
          </a:p>
          <a:p>
            <a:pPr marL="514350" indent="-5143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IN" sz="2200" dirty="0">
              <a:latin typeface="Calibri" pitchFamily="34" charset="0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IN" sz="2800" b="1" baseline="0" dirty="0" smtClean="0">
              <a:solidFill>
                <a:srgbClr val="00B0F0"/>
              </a:solidFill>
              <a:latin typeface="+mj-lt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I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02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5800"/>
            <a:ext cx="8534400" cy="5321491"/>
          </a:xfrm>
        </p:spPr>
        <p:txBody>
          <a:bodyPr>
            <a:normAutofit/>
          </a:bodyPr>
          <a:lstStyle/>
          <a:p>
            <a:pPr algn="just"/>
            <a:r>
              <a:rPr lang="en-US" sz="2400" dirty="0" smtClean="0">
                <a:solidFill>
                  <a:srgbClr val="00B050"/>
                </a:solidFill>
                <a:latin typeface="Calibri" pitchFamily="34" charset="0"/>
              </a:rPr>
              <a:t>All state/district nodal officers should create login on the portal.</a:t>
            </a:r>
          </a:p>
          <a:p>
            <a:pPr algn="just">
              <a:buNone/>
            </a:pPr>
            <a:endParaRPr lang="en-US" sz="2400" dirty="0" smtClean="0">
              <a:latin typeface="Calibri" pitchFamily="34" charset="0"/>
            </a:endParaRPr>
          </a:p>
          <a:p>
            <a:pPr algn="just">
              <a:buNone/>
            </a:pPr>
            <a:r>
              <a:rPr lang="en-US" sz="2400" dirty="0" smtClean="0">
                <a:latin typeface="Calibri" pitchFamily="34" charset="0"/>
              </a:rPr>
              <a:t>Once login is activated, state/district nodal officers 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Should verify that  all the GPs under their jurisdiction are listed on the portal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 For the GPs with blank/invalid LGD codes, the correct LGD codes should be provided.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For the GPs where block is not provided, the correct block (with LGD codes) should be provided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The GPs should also be verified for any omission/wrong mapping of the villages.</a:t>
            </a:r>
            <a:endParaRPr lang="en-US" sz="2400" dirty="0">
              <a:latin typeface="Calibr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3D8BA-DE65-40E7-AB91-BE40100E2F0B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52400" y="76200"/>
            <a:ext cx="7620000" cy="54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Preparatory Activities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18</a:t>
            </a:fld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644644"/>
              </p:ext>
            </p:extLst>
          </p:nvPr>
        </p:nvGraphicFramePr>
        <p:xfrm>
          <a:off x="228600" y="1161748"/>
          <a:ext cx="8610600" cy="4629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/>
                <a:gridCol w="3276600"/>
                <a:gridCol w="4343400"/>
              </a:tblGrid>
              <a:tr h="51465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itchFamily="34" charset="0"/>
                        </a:rPr>
                        <a:t>Role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itchFamily="34" charset="0"/>
                        </a:rPr>
                        <a:t>Functionality</a:t>
                      </a:r>
                      <a:r>
                        <a:rPr lang="en-US" sz="2000" baseline="0" dirty="0" smtClean="0">
                          <a:latin typeface="Calibri" pitchFamily="34" charset="0"/>
                        </a:rPr>
                        <a:t> on Mobile App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itchFamily="34" charset="0"/>
                        </a:rPr>
                        <a:t>Functionality On Portal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890278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>
                          <a:latin typeface="Calibri" pitchFamily="34" charset="0"/>
                        </a:rPr>
                        <a:t>GP Level Officer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>
                          <a:latin typeface="Calibri" pitchFamily="34" charset="0"/>
                        </a:rPr>
                        <a:t>Fetch census data, Survey Data entry, Data Uploading, Export Data, Generate PDF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/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Upload the Export File, View GP Data</a:t>
                      </a:r>
                      <a:endParaRPr kumimoji="0" lang="en-US" sz="2000" kern="1200" dirty="0">
                        <a:solidFill>
                          <a:schemeClr val="dk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291480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>
                          <a:latin typeface="Calibri" pitchFamily="34" charset="0"/>
                        </a:rPr>
                        <a:t>District</a:t>
                      </a:r>
                    </a:p>
                    <a:p>
                      <a:pPr algn="just"/>
                      <a:r>
                        <a:rPr lang="en-US" sz="2000" baseline="0" dirty="0" smtClean="0">
                          <a:latin typeface="Calibri" pitchFamily="34" charset="0"/>
                        </a:rPr>
                        <a:t>Level Officer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latin typeface="Calibri" pitchFamily="34" charset="0"/>
                        </a:rPr>
                        <a:t>For GP and Block Officer within District –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Approve/Reject</a:t>
                      </a:r>
                      <a:r>
                        <a:rPr lang="en-US" sz="1600" baseline="0" dirty="0" smtClean="0">
                          <a:latin typeface="Calibri" pitchFamily="34" charset="0"/>
                        </a:rPr>
                        <a:t> New Registrations</a:t>
                      </a:r>
                      <a:r>
                        <a:rPr lang="en-US" sz="1600" dirty="0" smtClean="0">
                          <a:latin typeface="Calibri" pitchFamily="34" charset="0"/>
                        </a:rPr>
                        <a:t>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Deactivate Existing Logins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latin typeface="Calibri" pitchFamily="34" charset="0"/>
                        </a:rPr>
                        <a:t>For GP and Block Officer within District –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Approve/Reject</a:t>
                      </a:r>
                      <a:r>
                        <a:rPr lang="en-US" sz="1600" baseline="0" dirty="0" smtClean="0">
                          <a:latin typeface="Calibri" pitchFamily="34" charset="0"/>
                        </a:rPr>
                        <a:t> New Registrations</a:t>
                      </a:r>
                      <a:r>
                        <a:rPr lang="en-US" sz="1600" dirty="0" smtClean="0">
                          <a:latin typeface="Calibri" pitchFamily="34" charset="0"/>
                        </a:rPr>
                        <a:t>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Deactivate Existing Logins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Monitor</a:t>
                      </a:r>
                      <a:r>
                        <a:rPr lang="en-US" sz="1600" baseline="0" dirty="0" smtClean="0">
                          <a:latin typeface="Calibri" pitchFamily="34" charset="0"/>
                        </a:rPr>
                        <a:t> Progress of Work in District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 pitchFamily="34" charset="0"/>
                        </a:rPr>
                        <a:t> View Uploaded data of All GPs in District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 Data Verification by Block user</a:t>
                      </a:r>
                    </a:p>
                  </a:txBody>
                  <a:tcPr/>
                </a:tc>
              </a:tr>
              <a:tr h="1419632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>
                          <a:latin typeface="Calibri" pitchFamily="34" charset="0"/>
                        </a:rPr>
                        <a:t>State</a:t>
                      </a:r>
                    </a:p>
                    <a:p>
                      <a:pPr algn="just"/>
                      <a:r>
                        <a:rPr lang="en-US" sz="2000" baseline="0" dirty="0" smtClean="0">
                          <a:latin typeface="Calibri" pitchFamily="34" charset="0"/>
                        </a:rPr>
                        <a:t>Level Officer</a:t>
                      </a:r>
                      <a:endParaRPr lang="en-US" sz="2000" dirty="0" smtClean="0">
                        <a:latin typeface="Calibri" pitchFamily="34" charset="0"/>
                      </a:endParaRPr>
                    </a:p>
                    <a:p>
                      <a:pPr algn="just"/>
                      <a:endParaRPr lang="en-US" sz="20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latin typeface="Calibri" pitchFamily="34" charset="0"/>
                        </a:rPr>
                        <a:t>For GP,</a:t>
                      </a:r>
                      <a:r>
                        <a:rPr lang="en-US" sz="1600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en-US" sz="1600" dirty="0" smtClean="0">
                          <a:latin typeface="Calibri" pitchFamily="34" charset="0"/>
                        </a:rPr>
                        <a:t>Block and district Officer within State –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Approve/Reject</a:t>
                      </a:r>
                      <a:r>
                        <a:rPr lang="en-US" sz="1600" baseline="0" dirty="0" smtClean="0">
                          <a:latin typeface="Calibri" pitchFamily="34" charset="0"/>
                        </a:rPr>
                        <a:t> New Registrations</a:t>
                      </a:r>
                      <a:r>
                        <a:rPr lang="en-US" sz="1600" dirty="0" smtClean="0">
                          <a:latin typeface="Calibri" pitchFamily="34" charset="0"/>
                        </a:rPr>
                        <a:t>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Deactivate Existing Logins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latin typeface="Calibri" pitchFamily="34" charset="0"/>
                        </a:rPr>
                        <a:t>For GP, Block and District Officer within State –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Approve/Reject</a:t>
                      </a:r>
                      <a:r>
                        <a:rPr lang="en-US" sz="1600" baseline="0" dirty="0" smtClean="0">
                          <a:latin typeface="Calibri" pitchFamily="34" charset="0"/>
                        </a:rPr>
                        <a:t> New Registrations</a:t>
                      </a:r>
                      <a:r>
                        <a:rPr lang="en-US" sz="1600" dirty="0" smtClean="0">
                          <a:latin typeface="Calibri" pitchFamily="34" charset="0"/>
                        </a:rPr>
                        <a:t>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Deactivate Existing Logins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600" dirty="0" smtClean="0">
                          <a:latin typeface="Calibri" pitchFamily="34" charset="0"/>
                        </a:rPr>
                        <a:t>Monitor</a:t>
                      </a:r>
                      <a:r>
                        <a:rPr lang="en-US" sz="1600" baseline="0" dirty="0" smtClean="0">
                          <a:latin typeface="Calibri" pitchFamily="34" charset="0"/>
                        </a:rPr>
                        <a:t> Progress of Work in State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600" baseline="0" dirty="0" smtClean="0">
                          <a:latin typeface="Calibri" pitchFamily="34" charset="0"/>
                        </a:rPr>
                        <a:t> View Uploaded data of Any District or GP in the State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6901" y="533400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  <a:latin typeface="Calibri" pitchFamily="34" charset="0"/>
              </a:rPr>
              <a:t>Registration/Sign-up can be done using the App or Portal.</a:t>
            </a:r>
            <a:endParaRPr lang="en-US" sz="2400" dirty="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52400" y="76200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Role-wise Functions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152400" y="76200"/>
            <a:ext cx="8763000" cy="404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Mission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 Antyodaya Mobile &amp; Web Application – Validation List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127172"/>
              </p:ext>
            </p:extLst>
          </p:nvPr>
        </p:nvGraphicFramePr>
        <p:xfrm>
          <a:off x="152400" y="457200"/>
          <a:ext cx="8763000" cy="6156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648200"/>
              </a:tblGrid>
              <a:tr h="321398">
                <a:tc>
                  <a:txBody>
                    <a:bodyPr/>
                    <a:lstStyle/>
                    <a:p>
                      <a:r>
                        <a:rPr lang="en-IN" dirty="0" smtClean="0"/>
                        <a:t>Parameter Name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dirty="0" smtClean="0"/>
                        <a:t>Validation</a:t>
                      </a:r>
                      <a:endParaRPr lang="en-IN" dirty="0"/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r>
                        <a:rPr lang="en-IN" sz="1000" dirty="0" err="1" smtClean="0"/>
                        <a:t>Pincode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Length should be 6 </a:t>
                      </a:r>
                      <a:endParaRPr lang="en-IN" sz="1000" dirty="0"/>
                    </a:p>
                  </a:txBody>
                  <a:tcPr/>
                </a:tc>
              </a:tr>
              <a:tr h="348181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Population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Population should be equal or greater than to addition of male and female; cannot be 0 </a:t>
                      </a:r>
                      <a:endParaRPr lang="en-IN" sz="1000" dirty="0"/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Household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House hold can not be greater than total population</a:t>
                      </a:r>
                      <a:r>
                        <a:rPr lang="en-IN" sz="1000" baseline="0" dirty="0" smtClean="0"/>
                        <a:t> &amp; </a:t>
                      </a:r>
                      <a:r>
                        <a:rPr lang="en-IN" sz="1000" dirty="0" smtClean="0"/>
                        <a:t>cannot be 0</a:t>
                      </a:r>
                      <a:endParaRPr lang="en-IN" sz="1000" dirty="0"/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No of Self Help Group (SHG)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Self help group can not be greater than total female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area of village (in ha)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000" dirty="0" smtClean="0"/>
                        <a:t>cannot be 0</a:t>
                      </a:r>
                      <a:endParaRPr lang="en-IN" sz="1000" dirty="0"/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Net sown Area (in ha)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cannot be &gt; than total area</a:t>
                      </a:r>
                      <a:endParaRPr lang="en-IN" sz="1000" dirty="0"/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Unirrigated Land Area (in ha)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Unirrigated area can not be greater than total area</a:t>
                      </a:r>
                      <a:endParaRPr lang="en-IN" sz="1000" dirty="0"/>
                    </a:p>
                  </a:txBody>
                  <a:tcPr/>
                </a:tc>
              </a:tr>
              <a:tr h="348181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Area irrigated (in ha)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Area irrigated can not be greater than total area;</a:t>
                      </a:r>
                    </a:p>
                    <a:p>
                      <a:r>
                        <a:rPr lang="en-IN" sz="1000" dirty="0" smtClean="0"/>
                        <a:t>(unirrigated + irrigated area cannot be greater than total area)</a:t>
                      </a:r>
                      <a:endParaRPr lang="en-IN" sz="1000" dirty="0"/>
                    </a:p>
                  </a:txBody>
                  <a:tcPr/>
                </a:tc>
              </a:tr>
              <a:tr h="348181"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% of households engaged exclusively in farm/non-farm activities</a:t>
                      </a:r>
                      <a:endParaRPr lang="en-IN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Total Farm and non Farm Activities should be less than or equal to 100</a:t>
                      </a:r>
                      <a:r>
                        <a:rPr lang="en-IN" sz="1000" baseline="0" dirty="0" smtClean="0"/>
                        <a:t> &amp; &lt;</a:t>
                      </a:r>
                      <a:r>
                        <a:rPr lang="en-IN" sz="1000" dirty="0" smtClean="0"/>
                        <a:t>= 100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Total no of household using clean energy (LPG/Bio gas)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households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of household with kuccha wall and kuccha roof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000" dirty="0" smtClean="0"/>
                        <a:t>&lt;= total households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of total children in the age group of 0-3 years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population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of children aged 0-3 years registered under </a:t>
                      </a:r>
                      <a:r>
                        <a:rPr kumimoji="0" lang="en-IN" sz="1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Aanganwadi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no of children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of children aged 0-3 years immunized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no of children</a:t>
                      </a:r>
                    </a:p>
                  </a:txBody>
                  <a:tcPr/>
                </a:tc>
              </a:tr>
              <a:tr h="348181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Number of children categorized as Non-Stunted as per ICDS record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no of children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No. of households mobilized into SHGs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households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No. of households mobilized into Producer Groups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households</a:t>
                      </a:r>
                    </a:p>
                  </a:txBody>
                  <a:tcPr/>
                </a:tc>
              </a:tr>
              <a:tr h="348181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No. of households supported by village based Agricultural Extension Workers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households</a:t>
                      </a:r>
                    </a:p>
                  </a:txBody>
                  <a:tcPr/>
                </a:tc>
              </a:tr>
              <a:tr h="348181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No. of households supported by village based Livestock Extension Workers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&lt;= total households</a:t>
                      </a:r>
                    </a:p>
                  </a:txBody>
                  <a:tcPr/>
                </a:tc>
              </a:tr>
              <a:tr h="214265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IN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No. of SHGs accessed bank loans</a:t>
                      </a:r>
                      <a:endParaRPr kumimoji="0" lang="en-IN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000" dirty="0" smtClean="0"/>
                        <a:t>Bank loans can not be greater than house hold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237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838200"/>
            <a:ext cx="8723472" cy="3048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886201"/>
            <a:ext cx="8723472" cy="1905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52400" y="76200"/>
            <a:ext cx="8763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 – Data Collection				       1/4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3840" y="3524011"/>
            <a:ext cx="265176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>
                <a:solidFill>
                  <a:sysClr val="windowText" lastClr="000000"/>
                </a:solidFill>
              </a:rPr>
              <a:t>Download PDF Screen</a:t>
            </a:r>
            <a:endParaRPr lang="en-IN" b="1" dirty="0">
              <a:solidFill>
                <a:sysClr val="windowText" lastClr="00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828800" y="1371600"/>
            <a:ext cx="1828800" cy="990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5385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152400" y="76200"/>
            <a:ext cx="8763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 – Data Collection				       2/4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685800"/>
            <a:ext cx="8860632" cy="518159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0616" y="5451871"/>
            <a:ext cx="426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>
                <a:solidFill>
                  <a:sysClr val="windowText" lastClr="000000"/>
                </a:solidFill>
              </a:rPr>
              <a:t>Village View/Edit/Preview Screen</a:t>
            </a:r>
            <a:endParaRPr lang="en-IN" b="1" dirty="0">
              <a:solidFill>
                <a:sysClr val="windowText" lastClr="000000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762000" y="1524000"/>
            <a:ext cx="1828800" cy="990600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2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152400" y="76200"/>
            <a:ext cx="8763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 – Data Collection				       3/4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4" descr="C:\Users\Ashish_Kumar\Desktop\SURVEY\S_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763000" cy="5029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40616" y="5451871"/>
            <a:ext cx="426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>
                <a:solidFill>
                  <a:sysClr val="windowText" lastClr="000000"/>
                </a:solidFill>
              </a:rPr>
              <a:t>Entering value in Text Box</a:t>
            </a:r>
            <a:endParaRPr lang="en-IN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44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152400" y="76200"/>
            <a:ext cx="8763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 – Data Collection				       4/4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762000"/>
            <a:ext cx="8610600" cy="4953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11477" y="5375672"/>
            <a:ext cx="426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>
                <a:solidFill>
                  <a:sysClr val="windowText" lastClr="000000"/>
                </a:solidFill>
              </a:rPr>
              <a:t>Saving as Draft or Submit</a:t>
            </a:r>
            <a:endParaRPr lang="en-IN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33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152400" y="76200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 - Home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800"/>
            <a:ext cx="9144000" cy="51054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152400" y="76200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 - Dashboard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8839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152400" y="76200"/>
            <a:ext cx="886063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 – Data Verification				1/2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52400" y="609600"/>
            <a:ext cx="8860632" cy="4572349"/>
            <a:chOff x="0" y="1143000"/>
            <a:chExt cx="9144000" cy="457234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143000"/>
              <a:ext cx="9144000" cy="354514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2400" y="4668173"/>
              <a:ext cx="8686800" cy="104717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152400" y="76200"/>
            <a:ext cx="886063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 – Data Verification				2/2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52400" y="1066800"/>
            <a:ext cx="8860632" cy="4648200"/>
            <a:chOff x="30480" y="533400"/>
            <a:chExt cx="9144000" cy="588397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480" y="533400"/>
              <a:ext cx="9144000" cy="366712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480" y="4162425"/>
              <a:ext cx="9144000" cy="22549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014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152400" y="76200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Web Portal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itchFamily="34" charset="0"/>
                <a:ea typeface="+mj-ea"/>
                <a:cs typeface="Times New Roman" pitchFamily="18" charset="0"/>
              </a:rPr>
              <a:t> – File Upload (Offline data of Mobile)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685800"/>
            <a:ext cx="8784432" cy="258127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0" y="2971800"/>
            <a:ext cx="51054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Thank</a:t>
            </a:r>
            <a:r>
              <a:rPr lang="en-U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You</a:t>
            </a:r>
            <a:endParaRPr lang="en-IN" sz="4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48" name="Picture 5" descr="nic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6096000"/>
            <a:ext cx="243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32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10399</TotalTime>
  <Words>1676</Words>
  <Application>Microsoft Office PowerPoint</Application>
  <PresentationFormat>On-screen Show (4:3)</PresentationFormat>
  <Paragraphs>251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Arial</vt:lpstr>
      <vt:lpstr>Calibri</vt:lpstr>
      <vt:lpstr>Courier New</vt:lpstr>
      <vt:lpstr>Lucida Sans Unicode</vt:lpstr>
      <vt:lpstr>Times New Roman</vt:lpstr>
      <vt:lpstr>Verdana</vt:lpstr>
      <vt:lpstr>Wingdings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Log in Process</vt:lpstr>
      <vt:lpstr>Mobile App Requirements</vt:lpstr>
      <vt:lpstr>Data Updating Process                                                 1/7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Cisco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Scenario I over Broadband …</dc:title>
  <dc:creator>Information Technology</dc:creator>
  <cp:lastModifiedBy>H J Katoch</cp:lastModifiedBy>
  <cp:revision>825</cp:revision>
  <dcterms:created xsi:type="dcterms:W3CDTF">2011-09-27T11:06:52Z</dcterms:created>
  <dcterms:modified xsi:type="dcterms:W3CDTF">2018-09-10T07:18:14Z</dcterms:modified>
</cp:coreProperties>
</file>