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61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61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AC90B-8F5B-439D-9629-4C37CF8EB780}" type="datetimeFigureOut">
              <a:rPr lang="en-IN" smtClean="0"/>
              <a:t>22-09-2018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F5CD9-AF03-4B5F-9B5A-44FF0E42093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14847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AC90B-8F5B-439D-9629-4C37CF8EB780}" type="datetimeFigureOut">
              <a:rPr lang="en-IN" smtClean="0"/>
              <a:t>22-09-2018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F5CD9-AF03-4B5F-9B5A-44FF0E42093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16551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AC90B-8F5B-439D-9629-4C37CF8EB780}" type="datetimeFigureOut">
              <a:rPr lang="en-IN" smtClean="0"/>
              <a:t>22-09-2018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F5CD9-AF03-4B5F-9B5A-44FF0E42093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0117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AC90B-8F5B-439D-9629-4C37CF8EB780}" type="datetimeFigureOut">
              <a:rPr lang="en-IN" smtClean="0"/>
              <a:t>22-09-2018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F5CD9-AF03-4B5F-9B5A-44FF0E42093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5063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AC90B-8F5B-439D-9629-4C37CF8EB780}" type="datetimeFigureOut">
              <a:rPr lang="en-IN" smtClean="0"/>
              <a:t>22-09-2018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F5CD9-AF03-4B5F-9B5A-44FF0E42093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84331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AC90B-8F5B-439D-9629-4C37CF8EB780}" type="datetimeFigureOut">
              <a:rPr lang="en-IN" smtClean="0"/>
              <a:t>22-09-2018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F5CD9-AF03-4B5F-9B5A-44FF0E42093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58628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AC90B-8F5B-439D-9629-4C37CF8EB780}" type="datetimeFigureOut">
              <a:rPr lang="en-IN" smtClean="0"/>
              <a:t>22-09-2018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F5CD9-AF03-4B5F-9B5A-44FF0E42093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5805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AC90B-8F5B-439D-9629-4C37CF8EB780}" type="datetimeFigureOut">
              <a:rPr lang="en-IN" smtClean="0"/>
              <a:t>22-09-2018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F5CD9-AF03-4B5F-9B5A-44FF0E42093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83934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AC90B-8F5B-439D-9629-4C37CF8EB780}" type="datetimeFigureOut">
              <a:rPr lang="en-IN" smtClean="0"/>
              <a:t>22-09-2018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F5CD9-AF03-4B5F-9B5A-44FF0E42093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07713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AC90B-8F5B-439D-9629-4C37CF8EB780}" type="datetimeFigureOut">
              <a:rPr lang="en-IN" smtClean="0"/>
              <a:t>22-09-2018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F5CD9-AF03-4B5F-9B5A-44FF0E42093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45368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AC90B-8F5B-439D-9629-4C37CF8EB780}" type="datetimeFigureOut">
              <a:rPr lang="en-IN" smtClean="0"/>
              <a:t>22-09-2018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F5CD9-AF03-4B5F-9B5A-44FF0E42093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21593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5AC90B-8F5B-439D-9629-4C37CF8EB780}" type="datetimeFigureOut">
              <a:rPr lang="en-IN" smtClean="0"/>
              <a:t>22-09-2018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F5CD9-AF03-4B5F-9B5A-44FF0E42093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79852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pdp.nic.in/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8566" y="326572"/>
            <a:ext cx="11194869" cy="6191793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lv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sto MT"/>
              </a:rPr>
              <a:t/>
            </a:r>
            <a:br>
              <a:rPr lang="en-US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sto MT"/>
              </a:rPr>
            </a:br>
            <a:r>
              <a:rPr lang="en-US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sto MT"/>
              </a:rPr>
              <a:t/>
            </a:r>
            <a:br>
              <a:rPr lang="en-US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sto MT"/>
              </a:rPr>
            </a:br>
            <a:r>
              <a:rPr lang="en-US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sto MT"/>
              </a:rPr>
              <a:t>DRAFT</a:t>
            </a:r>
            <a:br>
              <a:rPr lang="en-US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sto MT"/>
              </a:rPr>
            </a:br>
            <a:r>
              <a:rPr lang="en-US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sto MT"/>
              </a:rPr>
              <a:t>People’s </a:t>
            </a:r>
            <a:r>
              <a:rPr lang="en-US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sto MT"/>
              </a:rPr>
              <a:t>Plan Campaign</a:t>
            </a:r>
            <a:br>
              <a:rPr lang="en-US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sto MT"/>
              </a:rPr>
            </a:br>
            <a:r>
              <a:rPr lang="en-US" sz="4800" b="1" i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sto MT"/>
              </a:rPr>
              <a:t>Sabki</a:t>
            </a:r>
            <a:r>
              <a:rPr lang="en-US" sz="4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sto MT"/>
              </a:rPr>
              <a:t> </a:t>
            </a:r>
            <a:r>
              <a:rPr lang="en-US" sz="4800" b="1" i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sto MT"/>
              </a:rPr>
              <a:t>Yojana</a:t>
            </a:r>
            <a:r>
              <a:rPr lang="en-US" sz="4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sto MT"/>
              </a:rPr>
              <a:t> </a:t>
            </a:r>
            <a:r>
              <a:rPr lang="en-US" sz="4800" b="1" i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sto MT"/>
              </a:rPr>
              <a:t>Sabka</a:t>
            </a:r>
            <a:r>
              <a:rPr lang="en-US" sz="4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sto MT"/>
              </a:rPr>
              <a:t> </a:t>
            </a:r>
            <a:r>
              <a:rPr lang="en-US" sz="4800" b="1" i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sto MT"/>
              </a:rPr>
              <a:t>Vikas</a:t>
            </a:r>
            <a:r>
              <a:rPr lang="en-US" sz="8000" b="1" dirty="0">
                <a:solidFill>
                  <a:srgbClr val="009A44"/>
                </a:solidFill>
                <a:latin typeface="Calisto MT"/>
              </a:rPr>
              <a:t/>
            </a:r>
            <a:br>
              <a:rPr lang="en-US" sz="8000" b="1" dirty="0">
                <a:solidFill>
                  <a:srgbClr val="009A44"/>
                </a:solidFill>
                <a:latin typeface="Calisto MT"/>
              </a:rPr>
            </a:br>
            <a:r>
              <a:rPr lang="en-US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2800" b="1" baseline="3000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nd</a:t>
            </a:r>
            <a:r>
              <a:rPr lang="en-US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October – 31</a:t>
            </a:r>
            <a:r>
              <a:rPr lang="en-US" sz="2800" b="1" baseline="3000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US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December </a:t>
            </a:r>
            <a:r>
              <a:rPr lang="en-US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2018</a:t>
            </a:r>
            <a:r>
              <a:rPr lang="en-US" sz="2800" b="1" i="1" dirty="0" smtClean="0">
                <a:solidFill>
                  <a:schemeClr val="accent5"/>
                </a:solidFill>
                <a:latin typeface="Calisto MT"/>
              </a:rPr>
              <a:t/>
            </a:r>
            <a:br>
              <a:rPr lang="en-US" sz="2800" b="1" i="1" dirty="0" smtClean="0">
                <a:solidFill>
                  <a:schemeClr val="accent5"/>
                </a:solidFill>
                <a:latin typeface="Calisto MT"/>
              </a:rPr>
            </a:br>
            <a:r>
              <a:rPr lang="en-US" sz="2800" b="1" dirty="0" smtClean="0">
                <a:solidFill>
                  <a:schemeClr val="tx1"/>
                </a:solidFill>
                <a:latin typeface="Calisto MT"/>
              </a:rPr>
              <a:t>MIZORAM</a:t>
            </a:r>
            <a:r>
              <a:rPr lang="en-US" sz="2800" b="1" i="1" dirty="0">
                <a:solidFill>
                  <a:schemeClr val="accent5"/>
                </a:solidFill>
                <a:latin typeface="Calisto MT"/>
              </a:rPr>
              <a:t/>
            </a:r>
            <a:br>
              <a:rPr lang="en-US" sz="2800" b="1" i="1" dirty="0">
                <a:solidFill>
                  <a:schemeClr val="accent5"/>
                </a:solidFill>
                <a:latin typeface="Calisto MT"/>
              </a:rPr>
            </a:b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659423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156753" y="169817"/>
            <a:ext cx="11808823" cy="6387737"/>
          </a:xfrm>
          <a:solidFill>
            <a:schemeClr val="accent6">
              <a:lumMod val="5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en-IN" sz="4000" b="1" u="sng" dirty="0" smtClean="0"/>
              <a:t>ACTIONS TAKEN</a:t>
            </a:r>
          </a:p>
          <a:p>
            <a:endParaRPr lang="en-IN" b="1" dirty="0" smtClean="0"/>
          </a:p>
          <a:p>
            <a:pPr marL="457200" indent="-457200" algn="just">
              <a:buFont typeface="+mj-lt"/>
              <a:buAutoNum type="arabicPeriod"/>
            </a:pPr>
            <a:r>
              <a:rPr lang="en-IN" sz="3200" dirty="0" smtClean="0"/>
              <a:t>Training on GPDP for ERs  (VCs)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IN" sz="3200" dirty="0" smtClean="0"/>
              <a:t>Appointment of State Nodal Officer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IN" sz="2800" dirty="0" smtClean="0"/>
              <a:t>579 Facilitators</a:t>
            </a:r>
            <a:r>
              <a:rPr lang="en-IN" sz="3200" dirty="0" smtClean="0"/>
              <a:t> are Selected from SHGs. </a:t>
            </a:r>
            <a:r>
              <a:rPr lang="en-IN" sz="3200" dirty="0"/>
              <a:t>(in addition, BFT and </a:t>
            </a:r>
            <a:r>
              <a:rPr lang="en-IN" sz="3200" dirty="0" smtClean="0"/>
              <a:t>FI &amp; AFI of LAD Dept. </a:t>
            </a:r>
            <a:r>
              <a:rPr lang="en-IN" sz="3200" dirty="0"/>
              <a:t>could be </a:t>
            </a:r>
            <a:r>
              <a:rPr lang="en-IN" sz="3200" dirty="0" smtClean="0"/>
              <a:t>identified)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IN" sz="3200" dirty="0" smtClean="0"/>
              <a:t>Facilitation of preparation of GPDP/VDP for two villages of </a:t>
            </a:r>
            <a:r>
              <a:rPr lang="en-IN" sz="3200" dirty="0" err="1" smtClean="0"/>
              <a:t>Reiek</a:t>
            </a:r>
            <a:r>
              <a:rPr lang="en-IN" sz="3200" dirty="0" smtClean="0"/>
              <a:t> RD Block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IN" sz="3200" dirty="0" smtClean="0"/>
              <a:t>Draft Guidelines for GPDP/VDP is in the Planning Department for approval.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IN" sz="3200" dirty="0" smtClean="0"/>
              <a:t>The Mizoram Local Government (Panchayat) Act, 2018 is in a draft stage to be approved by Mizoram State Legislative Assembly.</a:t>
            </a:r>
            <a:endParaRPr lang="en-IN" sz="3200" dirty="0"/>
          </a:p>
        </p:txBody>
      </p:sp>
    </p:spTree>
    <p:extLst>
      <p:ext uri="{BB962C8B-B14F-4D97-AF65-F5344CB8AC3E}">
        <p14:creationId xmlns:p14="http://schemas.microsoft.com/office/powerpoint/2010/main" val="2425182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261257" y="195943"/>
            <a:ext cx="11678194" cy="6557554"/>
          </a:xfr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r>
              <a:rPr lang="en-IN" sz="3200" b="1" dirty="0" smtClean="0"/>
              <a:t>Action to be taken</a:t>
            </a:r>
            <a:endParaRPr lang="en-IN" b="1" dirty="0" smtClean="0"/>
          </a:p>
          <a:p>
            <a:pPr marL="457200" indent="-457200" algn="just">
              <a:buAutoNum type="arabicPeriod"/>
            </a:pPr>
            <a:r>
              <a:rPr lang="en-IN" sz="2800" dirty="0" smtClean="0"/>
              <a:t>State Level Meeting on People’s Plan Campaign to be held on 20</a:t>
            </a:r>
            <a:r>
              <a:rPr lang="en-IN" sz="2800" baseline="30000" dirty="0" smtClean="0"/>
              <a:t>th</a:t>
            </a:r>
            <a:r>
              <a:rPr lang="en-IN" sz="2800" dirty="0" smtClean="0"/>
              <a:t> September, 2018.</a:t>
            </a:r>
          </a:p>
          <a:p>
            <a:pPr marL="457200" indent="-457200" algn="just">
              <a:buAutoNum type="arabicPeriod"/>
            </a:pPr>
            <a:r>
              <a:rPr lang="en-IN" sz="2800" dirty="0" smtClean="0"/>
              <a:t>Approval and additional appointment of Facilitators</a:t>
            </a:r>
          </a:p>
          <a:p>
            <a:pPr marL="457200" indent="-457200" algn="just">
              <a:buAutoNum type="arabicPeriod"/>
            </a:pPr>
            <a:r>
              <a:rPr lang="en-IN" sz="2800" dirty="0" smtClean="0"/>
              <a:t>Training programmes for Facilitators : </a:t>
            </a:r>
          </a:p>
          <a:p>
            <a:pPr marL="457200" indent="-457200" algn="just">
              <a:buAutoNum type="arabicPeriod"/>
            </a:pPr>
            <a:r>
              <a:rPr lang="en-IN" sz="2800" dirty="0" smtClean="0"/>
              <a:t>Appointment of District Nodal officers</a:t>
            </a:r>
          </a:p>
          <a:p>
            <a:pPr marL="457200" indent="-457200" algn="just">
              <a:buAutoNum type="arabicPeriod"/>
            </a:pPr>
            <a:r>
              <a:rPr lang="en-IN" sz="2800" dirty="0" smtClean="0"/>
              <a:t>Collection of Mission </a:t>
            </a:r>
            <a:r>
              <a:rPr lang="en-IN" sz="2800" dirty="0" err="1"/>
              <a:t>A</a:t>
            </a:r>
            <a:r>
              <a:rPr lang="en-IN" sz="2800" dirty="0" err="1" smtClean="0"/>
              <a:t>ntyodaya</a:t>
            </a:r>
            <a:r>
              <a:rPr lang="en-IN" sz="2800" dirty="0" smtClean="0"/>
              <a:t> data.</a:t>
            </a:r>
          </a:p>
          <a:p>
            <a:pPr marL="457200" indent="-457200" algn="just">
              <a:buAutoNum type="arabicPeriod"/>
            </a:pPr>
            <a:r>
              <a:rPr lang="en-IN" sz="2800" dirty="0" smtClean="0"/>
              <a:t>Confirmation of collected Mission </a:t>
            </a:r>
            <a:r>
              <a:rPr lang="en-IN" sz="2800" dirty="0" err="1" smtClean="0"/>
              <a:t>Antyodaya</a:t>
            </a:r>
            <a:r>
              <a:rPr lang="en-IN" sz="2800" dirty="0" smtClean="0"/>
              <a:t> data by Gram </a:t>
            </a:r>
            <a:r>
              <a:rPr lang="en-IN" sz="2800" dirty="0"/>
              <a:t>S</a:t>
            </a:r>
            <a:r>
              <a:rPr lang="en-IN" sz="2800" dirty="0" smtClean="0"/>
              <a:t>abha</a:t>
            </a:r>
            <a:endParaRPr lang="en-IN" sz="2800" dirty="0"/>
          </a:p>
          <a:p>
            <a:pPr marL="457200" indent="-457200" algn="just">
              <a:buAutoNum type="arabicPeriod"/>
            </a:pPr>
            <a:r>
              <a:rPr lang="en-IN" sz="2800" dirty="0" smtClean="0"/>
              <a:t>Nomination of Frontline </a:t>
            </a:r>
            <a:r>
              <a:rPr lang="en-IN" sz="2800" dirty="0"/>
              <a:t>W</a:t>
            </a:r>
            <a:r>
              <a:rPr lang="en-IN" sz="2800" dirty="0" smtClean="0"/>
              <a:t>orkers of all department related to 29 subjects in XI schedule to be deputed for structured presentation in Gram Sabha.</a:t>
            </a:r>
          </a:p>
          <a:p>
            <a:pPr marL="457200" indent="-457200" algn="just">
              <a:buAutoNum type="arabicPeriod"/>
            </a:pPr>
            <a:r>
              <a:rPr lang="en-IN" sz="2800" dirty="0"/>
              <a:t>C</a:t>
            </a:r>
            <a:r>
              <a:rPr lang="en-IN" sz="2800" dirty="0" smtClean="0"/>
              <a:t>onducting Special Gram </a:t>
            </a:r>
            <a:r>
              <a:rPr lang="en-IN" sz="2800" dirty="0"/>
              <a:t>S</a:t>
            </a:r>
            <a:r>
              <a:rPr lang="en-IN" sz="2800" dirty="0" smtClean="0"/>
              <a:t>abha for GPDP : </a:t>
            </a:r>
          </a:p>
          <a:p>
            <a:pPr marL="457200" indent="-457200" algn="just">
              <a:buAutoNum type="arabicPeriod"/>
            </a:pPr>
            <a:r>
              <a:rPr lang="en-IN" sz="2800" dirty="0" smtClean="0"/>
              <a:t>Training on PRI-SHG Convergence.</a:t>
            </a:r>
          </a:p>
          <a:p>
            <a:pPr marL="457200" indent="-457200" algn="just">
              <a:buAutoNum type="arabicPeriod"/>
            </a:pPr>
            <a:r>
              <a:rPr lang="en-IN" sz="2800" dirty="0" smtClean="0"/>
              <a:t>Display of Public Information Board in every Gram Panchayat and uploading of geo-tagged photographs of it on the web portal (</a:t>
            </a:r>
            <a:r>
              <a:rPr lang="en-IN" sz="2800" dirty="0" smtClean="0">
                <a:solidFill>
                  <a:schemeClr val="tx1"/>
                </a:solidFill>
                <a:hlinkClick r:id="rId2"/>
              </a:rPr>
              <a:t>www.gpdp.nic.in</a:t>
            </a:r>
            <a:r>
              <a:rPr lang="en-IN" sz="2800" dirty="0" smtClean="0"/>
              <a:t>)</a:t>
            </a:r>
          </a:p>
          <a:p>
            <a:pPr algn="just"/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741663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567" y="1"/>
            <a:ext cx="11887199" cy="888273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en-US" b="1" dirty="0">
                <a:latin typeface="Aachen-Light" panose="000B0500000000000000" pitchFamily="34" charset="0"/>
              </a:rPr>
              <a:t>ACTION </a:t>
            </a:r>
            <a:r>
              <a:rPr lang="en-US" b="1" dirty="0" smtClean="0">
                <a:latin typeface="Aachen-Light" panose="000B0500000000000000" pitchFamily="34" charset="0"/>
              </a:rPr>
              <a:t>PLAN - I</a:t>
            </a:r>
            <a:endParaRPr lang="en-US" b="1" dirty="0">
              <a:latin typeface="Aachen-Light" panose="000B0500000000000000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1999092"/>
              </p:ext>
            </p:extLst>
          </p:nvPr>
        </p:nvGraphicFramePr>
        <p:xfrm>
          <a:off x="117568" y="1097279"/>
          <a:ext cx="11887199" cy="56431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745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22671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9772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46485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68015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68015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68015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110103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Sl. No</a:t>
                      </a:r>
                      <a:endParaRPr lang="en-US" sz="1800" b="0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Activity</a:t>
                      </a:r>
                    </a:p>
                  </a:txBody>
                  <a:tcPr marL="12700" marR="12700" marT="12700" marB="0"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</a:t>
                      </a:r>
                      <a:r>
                        <a:rPr lang="en-US" sz="1800" b="1" i="0" u="none" strike="noStrike" baseline="300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th</a:t>
                      </a:r>
                      <a:r>
                        <a:rPr lang="en-US" sz="18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Sep,</a:t>
                      </a:r>
                      <a:r>
                        <a:rPr lang="en-US" sz="18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2018</a:t>
                      </a:r>
                      <a:endParaRPr lang="en-US" sz="1800" b="1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dirty="0" smtClean="0"/>
                        <a:t>2</a:t>
                      </a:r>
                      <a:r>
                        <a:rPr lang="en-US" baseline="30000" dirty="0" smtClean="0"/>
                        <a:t>nd</a:t>
                      </a:r>
                      <a:r>
                        <a:rPr lang="en-US" dirty="0" smtClean="0"/>
                        <a:t> Week of October,</a:t>
                      </a:r>
                      <a:r>
                        <a:rPr lang="en-US" baseline="0" dirty="0" smtClean="0"/>
                        <a:t> 2018</a:t>
                      </a:r>
                      <a:endParaRPr lang="en-US" sz="1800" b="0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3</a:t>
                      </a:r>
                      <a:r>
                        <a:rPr lang="en-US" baseline="30000" dirty="0" smtClean="0"/>
                        <a:t>rd</a:t>
                      </a:r>
                      <a:r>
                        <a:rPr lang="en-US" dirty="0" smtClean="0"/>
                        <a:t> Week of October,</a:t>
                      </a:r>
                      <a:r>
                        <a:rPr lang="en-US" baseline="0" dirty="0" smtClean="0"/>
                        <a:t> 2018</a:t>
                      </a:r>
                      <a:endParaRPr lang="en-US" sz="1800" b="0" i="0" u="none" strike="noStrike" dirty="0" smtClean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800" b="0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dirty="0" smtClean="0"/>
                        <a:t>4</a:t>
                      </a:r>
                      <a:r>
                        <a:rPr lang="en-US" baseline="30000" dirty="0" smtClean="0"/>
                        <a:t>th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Week of October,</a:t>
                      </a:r>
                      <a:r>
                        <a:rPr lang="en-US" baseline="0" dirty="0" smtClean="0"/>
                        <a:t> 2018</a:t>
                      </a:r>
                      <a:endParaRPr lang="en-US" sz="1800" b="0" i="0" u="none" strike="noStrike" dirty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</a:t>
                      </a:r>
                      <a:r>
                        <a:rPr lang="en-US" sz="1800" b="1" i="0" u="none" strike="noStrike" baseline="300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st</a:t>
                      </a:r>
                      <a:r>
                        <a:rPr lang="en-US" sz="18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Week of November</a:t>
                      </a:r>
                      <a:endParaRPr lang="en-US" sz="1800" b="1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084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12700" marR="12700" marT="1270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State Level Meeting</a:t>
                      </a:r>
                      <a:endParaRPr lang="de-DE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08425">
                <a:tc>
                  <a:txBody>
                    <a:bodyPr/>
                    <a:lstStyle/>
                    <a:p>
                      <a:pPr algn="ctr" fontAlgn="ctr"/>
                      <a:r>
                        <a:rPr lang="is-I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12700" marR="12700" marT="1270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Approval of Facilitators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084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12700" marR="12700" marT="1270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Nomination of Frontline Workers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9084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12700" marR="12700" marT="1270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Training</a:t>
                      </a:r>
                      <a:r>
                        <a:rPr lang="en-US" sz="2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of Facilitators</a:t>
                      </a:r>
                      <a:endParaRPr lang="en-US" sz="20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9084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12700" marR="12700" marT="1270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Training on PRI-SHG Convergence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/>
                    </a:p>
                    <a:p>
                      <a:endParaRPr lang="en-US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1183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5943" y="182246"/>
            <a:ext cx="11639005" cy="771343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pPr algn="ctr"/>
            <a:r>
              <a:rPr lang="en-US" b="1" dirty="0">
                <a:latin typeface="Aachen-Light" panose="000B0500000000000000" pitchFamily="34" charset="0"/>
              </a:rPr>
              <a:t>ACTION PLAN - </a:t>
            </a:r>
            <a:r>
              <a:rPr lang="en-US" b="1" dirty="0" smtClean="0">
                <a:latin typeface="Aachen-Light" panose="000B0500000000000000" pitchFamily="34" charset="0"/>
              </a:rPr>
              <a:t>II</a:t>
            </a:r>
            <a:endParaRPr lang="en-IN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0405039"/>
              </p:ext>
            </p:extLst>
          </p:nvPr>
        </p:nvGraphicFramePr>
        <p:xfrm>
          <a:off x="195943" y="1084218"/>
          <a:ext cx="11756570" cy="56480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9085">
                  <a:extLst>
                    <a:ext uri="{9D8B030D-6E8A-4147-A177-3AD203B41FA5}">
                      <a16:colId xmlns:a16="http://schemas.microsoft.com/office/drawing/2014/main" xmlns="" val="929352420"/>
                    </a:ext>
                  </a:extLst>
                </a:gridCol>
                <a:gridCol w="3775165">
                  <a:extLst>
                    <a:ext uri="{9D8B030D-6E8A-4147-A177-3AD203B41FA5}">
                      <a16:colId xmlns:a16="http://schemas.microsoft.com/office/drawing/2014/main" xmlns="" val="1319184029"/>
                    </a:ext>
                  </a:extLst>
                </a:gridCol>
                <a:gridCol w="1397726">
                  <a:extLst>
                    <a:ext uri="{9D8B030D-6E8A-4147-A177-3AD203B41FA5}">
                      <a16:colId xmlns:a16="http://schemas.microsoft.com/office/drawing/2014/main" xmlns="" val="3099501187"/>
                    </a:ext>
                  </a:extLst>
                </a:gridCol>
                <a:gridCol w="1436914">
                  <a:extLst>
                    <a:ext uri="{9D8B030D-6E8A-4147-A177-3AD203B41FA5}">
                      <a16:colId xmlns:a16="http://schemas.microsoft.com/office/drawing/2014/main" xmlns="" val="490170234"/>
                    </a:ext>
                  </a:extLst>
                </a:gridCol>
                <a:gridCol w="1345475">
                  <a:extLst>
                    <a:ext uri="{9D8B030D-6E8A-4147-A177-3AD203B41FA5}">
                      <a16:colId xmlns:a16="http://schemas.microsoft.com/office/drawing/2014/main" xmlns="" val="2648518783"/>
                    </a:ext>
                  </a:extLst>
                </a:gridCol>
                <a:gridCol w="1476102">
                  <a:extLst>
                    <a:ext uri="{9D8B030D-6E8A-4147-A177-3AD203B41FA5}">
                      <a16:colId xmlns:a16="http://schemas.microsoft.com/office/drawing/2014/main" xmlns="" val="831325233"/>
                    </a:ext>
                  </a:extLst>
                </a:gridCol>
                <a:gridCol w="1476103">
                  <a:extLst>
                    <a:ext uri="{9D8B030D-6E8A-4147-A177-3AD203B41FA5}">
                      <a16:colId xmlns:a16="http://schemas.microsoft.com/office/drawing/2014/main" xmlns="" val="1261441653"/>
                    </a:ext>
                  </a:extLst>
                </a:gridCol>
              </a:tblGrid>
              <a:tr h="224353">
                <a:tc gridSpan="7">
                  <a:txBody>
                    <a:bodyPr/>
                    <a:lstStyle/>
                    <a:p>
                      <a:endParaRPr lang="en-IN" sz="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5344741"/>
                  </a:ext>
                </a:extLst>
              </a:tr>
              <a:tr h="116861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Sl.</a:t>
                      </a:r>
                      <a:r>
                        <a:rPr lang="en-US" sz="24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No.</a:t>
                      </a:r>
                      <a:endParaRPr lang="en-US" sz="2400" b="1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Activity</a:t>
                      </a:r>
                    </a:p>
                  </a:txBody>
                  <a:tcPr marL="12700" marR="12700" marT="1270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2nd </a:t>
                      </a:r>
                      <a:r>
                        <a:rPr lang="en-US" sz="2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Oct, 2018</a:t>
                      </a:r>
                      <a:endParaRPr lang="en-US" sz="2400" b="1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October, 2018</a:t>
                      </a:r>
                      <a:endParaRPr lang="en-US" sz="2400" b="1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</a:t>
                      </a:r>
                      <a:r>
                        <a:rPr lang="en-US" sz="2400" b="1" i="0" u="none" strike="noStrike" baseline="300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st</a:t>
                      </a:r>
                      <a:r>
                        <a:rPr lang="en-US" sz="2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to 3</a:t>
                      </a:r>
                      <a:r>
                        <a:rPr lang="en-US" sz="2400" b="1" i="0" u="none" strike="noStrike" baseline="300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rd</a:t>
                      </a:r>
                      <a:r>
                        <a:rPr lang="en-US" sz="2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2400" b="1" i="0" u="none" strike="noStrike" dirty="0" err="1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Wk</a:t>
                      </a:r>
                      <a:r>
                        <a:rPr lang="en-US" sz="2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of Nov</a:t>
                      </a:r>
                      <a:endParaRPr lang="en-US" sz="2400" b="1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4</a:t>
                      </a:r>
                      <a:r>
                        <a:rPr lang="en-US" sz="2400" b="1" i="0" u="none" strike="noStrike" baseline="300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th</a:t>
                      </a:r>
                      <a:r>
                        <a:rPr lang="en-US" sz="2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2400" b="1" i="0" u="none" strike="noStrike" dirty="0" err="1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Wk</a:t>
                      </a:r>
                      <a:r>
                        <a:rPr lang="en-US" sz="2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of Nov to 1</a:t>
                      </a:r>
                      <a:r>
                        <a:rPr lang="en-US" sz="2400" b="1" i="0" u="none" strike="noStrike" baseline="300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st</a:t>
                      </a:r>
                      <a:r>
                        <a:rPr lang="en-US" sz="2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2400" b="1" i="0" u="none" strike="noStrike" dirty="0" err="1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wk</a:t>
                      </a:r>
                      <a:r>
                        <a:rPr lang="en-US" sz="2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of Dec</a:t>
                      </a:r>
                      <a:endParaRPr lang="en-US" sz="2400" b="1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</a:t>
                      </a:r>
                      <a:r>
                        <a:rPr lang="en-US" sz="2400" b="1" i="0" u="none" strike="noStrike" baseline="300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nd</a:t>
                      </a:r>
                      <a:r>
                        <a:rPr lang="en-US" sz="2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and 3</a:t>
                      </a:r>
                      <a:r>
                        <a:rPr lang="en-US" sz="2400" b="1" i="0" u="none" strike="noStrike" baseline="300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rd</a:t>
                      </a:r>
                      <a:r>
                        <a:rPr lang="en-US" sz="2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2400" b="1" i="0" u="none" strike="noStrike" dirty="0" err="1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Wk</a:t>
                      </a:r>
                      <a:r>
                        <a:rPr lang="en-US" sz="2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of Dec</a:t>
                      </a:r>
                      <a:endParaRPr lang="en-US" sz="2400" b="1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47297005"/>
                  </a:ext>
                </a:extLst>
              </a:tr>
              <a:tr h="51859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</a:t>
                      </a:r>
                      <a:r>
                        <a:rPr lang="en-US" sz="2400" b="1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st</a:t>
                      </a:r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de-DE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Gram </a:t>
                      </a:r>
                      <a:r>
                        <a:rPr lang="de-DE" sz="2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Sabha</a:t>
                      </a:r>
                      <a:endParaRPr lang="de-DE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698999876"/>
                  </a:ext>
                </a:extLst>
              </a:tr>
              <a:tr h="745408">
                <a:tc>
                  <a:txBody>
                    <a:bodyPr/>
                    <a:lstStyle/>
                    <a:p>
                      <a:pPr algn="ctr" fontAlgn="ctr"/>
                      <a:r>
                        <a:rPr lang="is-I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r>
                        <a:rPr lang="en-IN" sz="2400" b="1" dirty="0" smtClean="0"/>
                        <a:t>Collection of M.A. Data</a:t>
                      </a:r>
                      <a:endParaRPr lang="en-IN" sz="2400" b="1" dirty="0"/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36078523"/>
                  </a:ext>
                </a:extLst>
              </a:tr>
              <a:tr h="84387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Gap identification and Preparation of Draft Plan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/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endParaRPr lang="en-US" sz="2400" dirty="0"/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endParaRPr lang="en-US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729136330"/>
                  </a:ext>
                </a:extLst>
              </a:tr>
              <a:tr h="51859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r>
                        <a:rPr lang="en-US" sz="2400" b="1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nd</a:t>
                      </a:r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Gram Sabha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06511385"/>
                  </a:ext>
                </a:extLst>
              </a:tr>
              <a:tr h="51859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  <a:r>
                        <a:rPr lang="en-US" sz="2400" b="1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rd</a:t>
                      </a:r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Gram </a:t>
                      </a:r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Sabha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dirty="0" smtClean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84475001"/>
                  </a:ext>
                </a:extLst>
              </a:tr>
              <a:tr h="784995">
                <a:tc>
                  <a:txBody>
                    <a:bodyPr/>
                    <a:lstStyle/>
                    <a:p>
                      <a:pPr algn="ctr"/>
                      <a:r>
                        <a:rPr lang="en-IN" sz="2400" dirty="0" smtClean="0"/>
                        <a:t>6</a:t>
                      </a:r>
                      <a:endParaRPr lang="en-IN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Display</a:t>
                      </a:r>
                      <a:r>
                        <a:rPr lang="en-US" sz="24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of Public Information Board &amp;</a:t>
                      </a:r>
                    </a:p>
                    <a:p>
                      <a:pPr algn="l" fontAlgn="ctr"/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Uploading </a:t>
                      </a:r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of Plan in </a:t>
                      </a:r>
                      <a:r>
                        <a:rPr lang="en-US" sz="2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Planplus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endParaRPr lang="en-IN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sz="2400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387366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971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</TotalTime>
  <Words>329</Words>
  <Application>Microsoft Office PowerPoint</Application>
  <PresentationFormat>Widescreen</PresentationFormat>
  <Paragraphs>59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Aachen-Light</vt:lpstr>
      <vt:lpstr>Arial</vt:lpstr>
      <vt:lpstr>Calibri</vt:lpstr>
      <vt:lpstr>Calibri Light</vt:lpstr>
      <vt:lpstr>Calisto MT</vt:lpstr>
      <vt:lpstr>Office Theme</vt:lpstr>
      <vt:lpstr>  DRAFT People’s Plan Campaign Sabki Yojana Sabka Vikas 2nd October – 31st December 2018 MIZORAM </vt:lpstr>
      <vt:lpstr>PowerPoint Presentation</vt:lpstr>
      <vt:lpstr>PowerPoint Presentation</vt:lpstr>
      <vt:lpstr>ACTION PLAN - I</vt:lpstr>
      <vt:lpstr>ACTION PLAN - II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KOTNALA</cp:lastModifiedBy>
  <cp:revision>32</cp:revision>
  <dcterms:created xsi:type="dcterms:W3CDTF">2018-09-18T18:23:59Z</dcterms:created>
  <dcterms:modified xsi:type="dcterms:W3CDTF">2018-09-22T07:31:45Z</dcterms:modified>
</cp:coreProperties>
</file>