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3"/>
  </p:notesMasterIdLst>
  <p:sldIdLst>
    <p:sldId id="293" r:id="rId2"/>
    <p:sldId id="1175" r:id="rId3"/>
    <p:sldId id="1185" r:id="rId4"/>
    <p:sldId id="1171" r:id="rId5"/>
    <p:sldId id="1182" r:id="rId6"/>
    <p:sldId id="1172" r:id="rId7"/>
    <p:sldId id="1178" r:id="rId8"/>
    <p:sldId id="1179" r:id="rId9"/>
    <p:sldId id="1180" r:id="rId10"/>
    <p:sldId id="1181" r:id="rId11"/>
    <p:sldId id="116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59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86420"/>
  </p:normalViewPr>
  <p:slideViewPr>
    <p:cSldViewPr snapToGrid="0" snapToObjects="1">
      <p:cViewPr varScale="1">
        <p:scale>
          <a:sx n="43" d="100"/>
          <a:sy n="43" d="100"/>
        </p:scale>
        <p:origin x="180" y="4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640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FEEF51-E552-DD43-89F9-EBD4F94C9D78}" type="datetimeFigureOut">
              <a:rPr lang="en-US" smtClean="0"/>
              <a:t>9/22/2018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9759C-15E9-C849-ACC9-C821D62CE0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25347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 txBox="1"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3" name="Notes Placeholder 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rPr/>
              <a:pPr/>
              <a:t>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39073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9/22/2018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pdp.nic.in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4" y="2030660"/>
            <a:ext cx="12192000" cy="1064587"/>
          </a:xfrm>
          <a:prstGeom prst="rect">
            <a:avLst/>
          </a:prstGeom>
          <a:noFill/>
          <a:ln>
            <a:noFill/>
          </a:ln>
        </p:spPr>
        <p:txBody>
          <a:bodyPr wrap="square"/>
          <a:lstStyle>
            <a:lvl1pPr lvl="0" rtl="0">
              <a:defRPr>
                <a:solidFill>
                  <a:schemeClr val="tx1"/>
                </a:solidFill>
                <a:latin typeface="Calibri"/>
              </a:defRPr>
            </a:lvl1pPr>
          </a:lstStyle>
          <a:p>
            <a:pPr lvl="0" algn="ctr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6000" b="1" dirty="0">
                <a:solidFill>
                  <a:srgbClr val="BC204B"/>
                </a:solidFill>
                <a:latin typeface="Calisto MT"/>
              </a:rPr>
              <a:t>People’s Plan Campaign</a:t>
            </a:r>
          </a:p>
          <a:p>
            <a:pPr lvl="0" algn="ctr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4400" b="1" dirty="0" err="1">
                <a:solidFill>
                  <a:srgbClr val="009A44"/>
                </a:solidFill>
                <a:latin typeface="Calisto MT"/>
              </a:rPr>
              <a:t>Sabki</a:t>
            </a:r>
            <a:r>
              <a:rPr lang="en-US" sz="4400" b="1" dirty="0">
                <a:solidFill>
                  <a:srgbClr val="009A44"/>
                </a:solidFill>
                <a:latin typeface="Calisto MT"/>
              </a:rPr>
              <a:t> </a:t>
            </a:r>
            <a:r>
              <a:rPr lang="en-US" sz="4400" b="1" dirty="0" err="1">
                <a:solidFill>
                  <a:srgbClr val="009A44"/>
                </a:solidFill>
                <a:latin typeface="Calisto MT"/>
              </a:rPr>
              <a:t>Yojana</a:t>
            </a:r>
            <a:r>
              <a:rPr lang="en-US" sz="4400" b="1" dirty="0">
                <a:solidFill>
                  <a:srgbClr val="009A44"/>
                </a:solidFill>
                <a:latin typeface="Calisto MT"/>
              </a:rPr>
              <a:t> </a:t>
            </a:r>
            <a:r>
              <a:rPr lang="en-US" sz="4400" b="1" dirty="0" err="1">
                <a:solidFill>
                  <a:srgbClr val="009A44"/>
                </a:solidFill>
                <a:latin typeface="Calisto MT"/>
              </a:rPr>
              <a:t>Sabka</a:t>
            </a:r>
            <a:r>
              <a:rPr lang="en-US" sz="4400" b="1" dirty="0">
                <a:solidFill>
                  <a:srgbClr val="009A44"/>
                </a:solidFill>
                <a:latin typeface="Calisto MT"/>
              </a:rPr>
              <a:t> </a:t>
            </a:r>
            <a:r>
              <a:rPr lang="en-US" sz="4400" b="1" dirty="0" err="1">
                <a:solidFill>
                  <a:srgbClr val="009A44"/>
                </a:solidFill>
                <a:latin typeface="Calisto MT"/>
              </a:rPr>
              <a:t>Vikas</a:t>
            </a:r>
            <a:endParaRPr lang="en-US" sz="4400" b="1" dirty="0">
              <a:solidFill>
                <a:srgbClr val="009A44"/>
              </a:solidFill>
              <a:latin typeface="Calisto MT"/>
            </a:endParaRPr>
          </a:p>
          <a:p>
            <a:pPr lvl="0" algn="ctr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3600" b="1" i="1" dirty="0">
                <a:solidFill>
                  <a:schemeClr val="accent5"/>
                </a:solidFill>
                <a:latin typeface="Calisto MT"/>
              </a:rPr>
              <a:t>2</a:t>
            </a:r>
            <a:r>
              <a:rPr lang="en-US" sz="3600" b="1" i="1" baseline="30000" dirty="0">
                <a:solidFill>
                  <a:schemeClr val="accent5"/>
                </a:solidFill>
                <a:latin typeface="Calisto MT"/>
              </a:rPr>
              <a:t>nd</a:t>
            </a:r>
            <a:r>
              <a:rPr lang="en-US" sz="3600" b="1" i="1" dirty="0">
                <a:solidFill>
                  <a:schemeClr val="accent5"/>
                </a:solidFill>
                <a:latin typeface="Calisto MT"/>
              </a:rPr>
              <a:t> October – 31</a:t>
            </a:r>
            <a:r>
              <a:rPr lang="en-US" sz="3600" b="1" i="1" baseline="30000" dirty="0">
                <a:solidFill>
                  <a:schemeClr val="accent5"/>
                </a:solidFill>
                <a:latin typeface="Calisto MT"/>
              </a:rPr>
              <a:t>st</a:t>
            </a:r>
            <a:r>
              <a:rPr lang="en-US" sz="3600" b="1" i="1" dirty="0">
                <a:solidFill>
                  <a:schemeClr val="accent5"/>
                </a:solidFill>
                <a:latin typeface="Calisto MT"/>
              </a:rPr>
              <a:t> December 2018</a:t>
            </a:r>
          </a:p>
          <a:p>
            <a:pPr lvl="0" algn="ctr">
              <a:lnSpc>
                <a:spcPct val="114000"/>
              </a:lnSpc>
              <a:spcBef>
                <a:spcPts val="600"/>
              </a:spcBef>
              <a:spcAft>
                <a:spcPts val="600"/>
              </a:spcAft>
            </a:pPr>
            <a:endParaRPr lang="en-US" sz="4400" b="1" dirty="0">
              <a:solidFill>
                <a:srgbClr val="009A44"/>
              </a:solidFill>
              <a:latin typeface="Calisto MT"/>
            </a:endParaRPr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>
            <a:lvl1pPr lvl="0">
              <a:defRPr/>
            </a:lvl1pPr>
          </a:lstStyle>
          <a:p>
            <a:fld id="{8B38DBA3-52F9-4AF4-A6A4-FA4D7DB2F99C}" type="slidenum">
              <a:rPr/>
              <a:pPr/>
              <a:t>1</a:t>
            </a:fld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5025574" y="6243935"/>
            <a:ext cx="1994584" cy="461665"/>
          </a:xfrm>
          <a:prstGeom prst="rect">
            <a:avLst/>
          </a:prstGeom>
        </p:spPr>
        <p:txBody>
          <a:bodyPr wrap="none"/>
          <a:lstStyle>
            <a:lvl1pPr lvl="0">
              <a:defRPr/>
            </a:lvl1pPr>
          </a:lstStyle>
          <a:p>
            <a:pPr lvl="0" rtl="0"/>
            <a:endParaRPr lang="en-GB" sz="2400" b="1" dirty="0">
              <a:solidFill>
                <a:srgbClr val="00338D"/>
              </a:solidFill>
              <a:latin typeface="Calisto MT"/>
            </a:endParaRPr>
          </a:p>
        </p:txBody>
      </p:sp>
      <p:pic>
        <p:nvPicPr>
          <p:cNvPr id="8" name="Picture 7" descr="http://panchayat.gov.in/nppreport/stateWiseContentsDetails.html_files/img_0_0_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6896" y="720605"/>
            <a:ext cx="1411941" cy="1315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90387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841A46A-4276-9242-937C-C495D4C261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568" y="3148473"/>
            <a:ext cx="11029616" cy="1013800"/>
          </a:xfrm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</a:rPr>
              <a:t>ACTION PLAN : Assam</a:t>
            </a:r>
          </a:p>
        </p:txBody>
      </p:sp>
    </p:spTree>
    <p:extLst>
      <p:ext uri="{BB962C8B-B14F-4D97-AF65-F5344CB8AC3E}">
        <p14:creationId xmlns:p14="http://schemas.microsoft.com/office/powerpoint/2010/main" val="18344233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Activity undertaken</a:t>
            </a: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2551178"/>
              </p:ext>
            </p:extLst>
          </p:nvPr>
        </p:nvGraphicFramePr>
        <p:xfrm>
          <a:off x="427183" y="2070482"/>
          <a:ext cx="11183625" cy="45335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4362"/>
                <a:gridCol w="6601388"/>
                <a:gridCol w="3727875"/>
              </a:tblGrid>
              <a:tr h="42119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800" b="1">
                          <a:effectLst/>
                          <a:latin typeface="Calibri"/>
                          <a:ea typeface="Calibri"/>
                          <a:cs typeface="Calibri"/>
                        </a:rPr>
                        <a:t>Sl No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800" b="1" dirty="0" smtClean="0">
                          <a:effectLst/>
                          <a:latin typeface="Calibri"/>
                          <a:ea typeface="Calibri"/>
                          <a:cs typeface="Calibri"/>
                        </a:rPr>
                        <a:t>Activity</a:t>
                      </a:r>
                      <a:r>
                        <a:rPr lang="en-IN" sz="1800" b="1" dirty="0">
                          <a:effectLst/>
                          <a:latin typeface="Calibri"/>
                          <a:ea typeface="Calibri"/>
                          <a:cs typeface="Calibri"/>
                        </a:rPr>
                        <a:t> 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800" b="1">
                          <a:effectLst/>
                          <a:latin typeface="Calibri"/>
                          <a:ea typeface="Calibri"/>
                          <a:cs typeface="Calibri"/>
                        </a:rPr>
                        <a:t>Action Taken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9594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800">
                          <a:effectLst/>
                          <a:latin typeface="Calibri"/>
                          <a:ea typeface="Calibri"/>
                          <a:cs typeface="Calibri"/>
                        </a:rPr>
                        <a:t>1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800" dirty="0">
                          <a:effectLst/>
                          <a:latin typeface="Calibri"/>
                          <a:ea typeface="Calibri"/>
                          <a:cs typeface="Calibri"/>
                        </a:rPr>
                        <a:t>Appointment of Nodal Officers for the campaign, baseline survey of Gram Panchayats (Mission Antyodaya) and Registration on web portal (</a:t>
                      </a:r>
                      <a:r>
                        <a:rPr lang="en-IN" sz="1800" u="sng" dirty="0">
                          <a:solidFill>
                            <a:srgbClr val="0000FF"/>
                          </a:solidFill>
                          <a:effectLst/>
                          <a:latin typeface="Calibri"/>
                          <a:ea typeface="Calibri"/>
                          <a:cs typeface="Calibri"/>
                          <a:hlinkClick r:id="rId2"/>
                        </a:rPr>
                        <a:t>www.gpdp.nic.in</a:t>
                      </a:r>
                      <a:r>
                        <a:rPr lang="en-IN" sz="1800" dirty="0">
                          <a:effectLst/>
                          <a:latin typeface="Calibri"/>
                          <a:ea typeface="Calibri"/>
                          <a:cs typeface="Calibri"/>
                        </a:rPr>
                        <a:t>)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800">
                          <a:effectLst/>
                          <a:latin typeface="Calibri"/>
                          <a:ea typeface="Calibri"/>
                          <a:cs typeface="Calibri"/>
                        </a:rPr>
                        <a:t>Appointed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068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800">
                          <a:effectLst/>
                          <a:latin typeface="Calibri"/>
                          <a:ea typeface="Calibri"/>
                          <a:cs typeface="Calibri"/>
                        </a:rPr>
                        <a:t>2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111111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Appointment of facilitator for every Gram </a:t>
                      </a:r>
                      <a:r>
                        <a:rPr lang="en-US" sz="1800" dirty="0" err="1">
                          <a:solidFill>
                            <a:srgbClr val="111111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Panchayat</a:t>
                      </a:r>
                      <a:r>
                        <a:rPr lang="en-US" sz="1800" dirty="0">
                          <a:solidFill>
                            <a:srgbClr val="111111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/Rural Local body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800" dirty="0" smtClean="0">
                          <a:effectLst/>
                          <a:latin typeface="Calibri"/>
                          <a:ea typeface="Calibri"/>
                          <a:cs typeface="Calibri"/>
                        </a:rPr>
                        <a:t>Selected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068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800">
                          <a:effectLst/>
                          <a:latin typeface="Calibri"/>
                          <a:ea typeface="Calibri"/>
                          <a:cs typeface="Calibri"/>
                        </a:rPr>
                        <a:t>3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111111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Training of Facilitators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800">
                          <a:effectLst/>
                          <a:latin typeface="Calibri"/>
                          <a:ea typeface="Calibri"/>
                          <a:cs typeface="Calibri"/>
                        </a:rPr>
                        <a:t>Training Plan Scheduled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068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800">
                          <a:effectLst/>
                          <a:latin typeface="Calibri"/>
                          <a:ea typeface="Calibri"/>
                          <a:cs typeface="Calibri"/>
                        </a:rPr>
                        <a:t>4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0" algn="l"/>
                        </a:tabLst>
                      </a:pPr>
                      <a:r>
                        <a:rPr lang="en-US" sz="1800" dirty="0">
                          <a:solidFill>
                            <a:srgbClr val="111111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Finalization of Gram </a:t>
                      </a:r>
                      <a:r>
                        <a:rPr lang="en-US" sz="1800" dirty="0" err="1">
                          <a:solidFill>
                            <a:srgbClr val="111111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Sabha</a:t>
                      </a:r>
                      <a:r>
                        <a:rPr lang="en-US" sz="1800" dirty="0">
                          <a:solidFill>
                            <a:srgbClr val="111111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 wise calendar for holding of Gram </a:t>
                      </a:r>
                      <a:r>
                        <a:rPr lang="en-US" sz="1800" dirty="0" err="1">
                          <a:solidFill>
                            <a:srgbClr val="111111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Sabhas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800" dirty="0">
                          <a:effectLst/>
                          <a:latin typeface="Calibri"/>
                          <a:ea typeface="Calibri"/>
                          <a:cs typeface="Calibri"/>
                        </a:rPr>
                        <a:t>Scheduled two Gram Sabhas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9594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800">
                          <a:effectLst/>
                          <a:latin typeface="Calibri"/>
                          <a:ea typeface="Calibri"/>
                          <a:cs typeface="Calibri"/>
                        </a:rPr>
                        <a:t>5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111111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Appointing frontline workers of all departments related to 29 subjects to be deputed for structured presentation in Gram Sabha meetings on the designated days</a:t>
                      </a:r>
                      <a:endParaRPr lang="en-US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N" sz="1800" dirty="0">
                          <a:effectLst/>
                          <a:latin typeface="Calibri"/>
                          <a:ea typeface="Calibri"/>
                          <a:cs typeface="Calibri"/>
                        </a:rPr>
                        <a:t>Letters </a:t>
                      </a:r>
                      <a:r>
                        <a:rPr lang="en-IN" sz="1800" dirty="0" smtClean="0">
                          <a:effectLst/>
                          <a:latin typeface="Calibri"/>
                          <a:ea typeface="Calibri"/>
                          <a:cs typeface="Calibri"/>
                        </a:rPr>
                        <a:t>sent </a:t>
                      </a:r>
                      <a:r>
                        <a:rPr lang="en-IN" sz="1800" dirty="0">
                          <a:effectLst/>
                          <a:latin typeface="Calibri"/>
                          <a:ea typeface="Calibri"/>
                          <a:cs typeface="Calibri"/>
                        </a:rPr>
                        <a:t>to head of Line Departments.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0396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B9CDB3A-73DC-4A4D-A0D4-CA8D166503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831271"/>
            <a:ext cx="11029616" cy="623426"/>
          </a:xfrm>
        </p:spPr>
        <p:txBody>
          <a:bodyPr/>
          <a:lstStyle/>
          <a:p>
            <a:pPr algn="ctr"/>
            <a:r>
              <a:rPr lang="en-US" b="1" dirty="0"/>
              <a:t>ACTION PLAN: Capacity building  &amp; TRAINING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="" xmlns:a16="http://schemas.microsoft.com/office/drawing/2014/main" id="{B33069A0-007D-7648-BA7C-F69892DE12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414357"/>
              </p:ext>
            </p:extLst>
          </p:nvPr>
        </p:nvGraphicFramePr>
        <p:xfrm>
          <a:off x="451994" y="1831932"/>
          <a:ext cx="11387706" cy="492512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42233">
                  <a:extLst>
                    <a:ext uri="{9D8B030D-6E8A-4147-A177-3AD203B41FA5}">
                      <a16:colId xmlns="" xmlns:a16="http://schemas.microsoft.com/office/drawing/2014/main" val="3510360674"/>
                    </a:ext>
                  </a:extLst>
                </a:gridCol>
                <a:gridCol w="6225081">
                  <a:extLst>
                    <a:ext uri="{9D8B030D-6E8A-4147-A177-3AD203B41FA5}">
                      <a16:colId xmlns="" xmlns:a16="http://schemas.microsoft.com/office/drawing/2014/main" val="3975492852"/>
                    </a:ext>
                  </a:extLst>
                </a:gridCol>
                <a:gridCol w="4520392">
                  <a:extLst>
                    <a:ext uri="{9D8B030D-6E8A-4147-A177-3AD203B41FA5}">
                      <a16:colId xmlns="" xmlns:a16="http://schemas.microsoft.com/office/drawing/2014/main" val="2808104416"/>
                    </a:ext>
                  </a:extLst>
                </a:gridCol>
              </a:tblGrid>
              <a:tr h="29817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err="1">
                          <a:solidFill>
                            <a:schemeClr val="bg1"/>
                          </a:solidFill>
                          <a:effectLst/>
                        </a:rPr>
                        <a:t>Sno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Activity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solidFill>
                            <a:schemeClr val="bg1"/>
                          </a:solidFill>
                          <a:effectLst/>
                        </a:rPr>
                        <a:t>Timeline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401249777"/>
                  </a:ext>
                </a:extLst>
              </a:tr>
              <a:tr h="298172"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>
                          <a:effectLst/>
                        </a:rPr>
                        <a:t>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effectLst/>
                        </a:rPr>
                        <a:t>Training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496783783"/>
                  </a:ext>
                </a:extLst>
              </a:tr>
              <a:tr h="59159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</a:rPr>
                        <a:t>TOT for District Resource Person (DRP)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</a:rPr>
                        <a:t>10th September 2018- 13th September 2018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8874680"/>
                  </a:ext>
                </a:extLst>
              </a:tr>
              <a:tr h="59159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</a:rPr>
                        <a:t>Training of Panchayat Level Facilitator (PLF)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</a:rPr>
                        <a:t>15th September 2018- 22nd September 2018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extLst>
                  <a:ext uri="{0D108BD9-81ED-4DB2-BD59-A6C34878D82A}">
                    <a16:rowId xmlns="" xmlns:a16="http://schemas.microsoft.com/office/drawing/2014/main" val="3317952752"/>
                  </a:ext>
                </a:extLst>
              </a:tr>
              <a:tr h="59159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</a:rPr>
                        <a:t>Training of Gaon Panchayat Secretaries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</a:rPr>
                        <a:t>18th September 2018 to 21st September 2018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extLst>
                  <a:ext uri="{0D108BD9-81ED-4DB2-BD59-A6C34878D82A}">
                    <a16:rowId xmlns="" xmlns:a16="http://schemas.microsoft.com/office/drawing/2014/main" val="2567939756"/>
                  </a:ext>
                </a:extLst>
              </a:tr>
              <a:tr h="59159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</a:rPr>
                        <a:t>Training of VCDC/VDC stateholder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</a:rPr>
                        <a:t>18th September 2018 to 21st September 2018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extLst>
                  <a:ext uri="{0D108BD9-81ED-4DB2-BD59-A6C34878D82A}">
                    <a16:rowId xmlns="" xmlns:a16="http://schemas.microsoft.com/office/drawing/2014/main" val="2010045786"/>
                  </a:ext>
                </a:extLst>
              </a:tr>
              <a:tr h="48104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</a:rPr>
                        <a:t>Training of Head of the Line Department at District level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</a:rPr>
                        <a:t>24th September 2018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extLst>
                  <a:ext uri="{0D108BD9-81ED-4DB2-BD59-A6C34878D82A}">
                    <a16:rowId xmlns="" xmlns:a16="http://schemas.microsoft.com/office/drawing/2014/main" val="3999864769"/>
                  </a:ext>
                </a:extLst>
              </a:tr>
              <a:tr h="59159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</a:rPr>
                        <a:t>ToT on preparation of Panchayat Poverty Reduction Plan for Master Trainers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</a:rPr>
                        <a:t>24th  September 2018 to 6th October 2018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extLst>
                  <a:ext uri="{0D108BD9-81ED-4DB2-BD59-A6C34878D82A}">
                    <a16:rowId xmlns="" xmlns:a16="http://schemas.microsoft.com/office/drawing/2014/main" val="66717273"/>
                  </a:ext>
                </a:extLst>
              </a:tr>
              <a:tr h="59159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</a:rPr>
                        <a:t>Training to SHGs members by Master  Trainer for Panchayat Poverty Reduction Plan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>
                          <a:effectLst/>
                        </a:rPr>
                        <a:t>28th September 2018 to 28th October 2018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extLst>
                  <a:ext uri="{0D108BD9-81ED-4DB2-BD59-A6C34878D82A}">
                    <a16:rowId xmlns="" xmlns:a16="http://schemas.microsoft.com/office/drawing/2014/main" val="2486482844"/>
                  </a:ext>
                </a:extLst>
              </a:tr>
              <a:tr h="29817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>
                          <a:effectLst/>
                        </a:rPr>
                        <a:t>2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1" u="none" strike="noStrike" dirty="0">
                          <a:effectLst/>
                        </a:rPr>
                        <a:t>Mission </a:t>
                      </a:r>
                      <a:r>
                        <a:rPr lang="en-US" sz="1800" b="1" u="none" strike="noStrike" dirty="0" err="1">
                          <a:effectLst/>
                        </a:rPr>
                        <a:t>Antyodaya</a:t>
                      </a:r>
                      <a:r>
                        <a:rPr lang="en-US" sz="1800" b="1" u="none" strike="noStrike" dirty="0">
                          <a:effectLst/>
                        </a:rPr>
                        <a:t> Survey 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u="none" strike="noStrike" dirty="0">
                          <a:effectLst/>
                        </a:rPr>
                        <a:t>20th September - 30th September 2018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2" marR="4442" marT="4442" marB="0" anchor="ctr"/>
                </a:tc>
                <a:extLst>
                  <a:ext uri="{0D108BD9-81ED-4DB2-BD59-A6C34878D82A}">
                    <a16:rowId xmlns="" xmlns:a16="http://schemas.microsoft.com/office/drawing/2014/main" val="35869129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24396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ACTION PLAN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2872904"/>
              </p:ext>
            </p:extLst>
          </p:nvPr>
        </p:nvGraphicFramePr>
        <p:xfrm>
          <a:off x="461818" y="1973415"/>
          <a:ext cx="11233730" cy="47114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5818"/>
                <a:gridCol w="2578967"/>
                <a:gridCol w="1587789"/>
                <a:gridCol w="1587789"/>
                <a:gridCol w="1587789"/>
                <a:gridCol w="1587789"/>
                <a:gridCol w="1587789"/>
              </a:tblGrid>
              <a:tr h="91923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Sno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Activity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2nd October 2018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3rd Oct 2018 - 31st Oct 2018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1st Nov 2018- 20th Nov 2018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21st Nov 2018- 8th Dec 2018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8th Dec 2018- 31st Dec</a:t>
                      </a:r>
                    </a:p>
                  </a:txBody>
                  <a:tcPr marL="12700" marR="12700" marT="12700" marB="0" anchor="ctr"/>
                </a:tc>
              </a:tr>
              <a:tr h="75843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1st Gram Sabha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90000"/>
                        <a:lumOff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58433">
                <a:tc>
                  <a:txBody>
                    <a:bodyPr/>
                    <a:lstStyle/>
                    <a:p>
                      <a:pPr algn="ctr" fontAlgn="ctr"/>
                      <a:r>
                        <a:rPr lang="is-I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Gap identification and Preparation of Draft Plan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75843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2nd Gram Sabha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75843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3rd Gram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Sabha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75843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Uploading of Plan in </a:t>
                      </a:r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Planplus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1">
                        <a:lumMod val="75000"/>
                        <a:lumOff val="2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76465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="" xmlns:a16="http://schemas.microsoft.com/office/drawing/2014/main" id="{307662BC-0D4A-4947-85B9-2A8B22E34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831271"/>
            <a:ext cx="11029616" cy="623426"/>
          </a:xfrm>
        </p:spPr>
        <p:txBody>
          <a:bodyPr/>
          <a:lstStyle/>
          <a:p>
            <a:pPr algn="ctr"/>
            <a:r>
              <a:rPr lang="en-US" b="1" dirty="0"/>
              <a:t>1</a:t>
            </a:r>
            <a:r>
              <a:rPr lang="en-US" b="1" baseline="30000" dirty="0"/>
              <a:t>st</a:t>
            </a:r>
            <a:r>
              <a:rPr lang="en-US" b="1" dirty="0"/>
              <a:t> GRAM SABHA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DA4E1E67-5605-AF4D-9DDF-476208746D1C}"/>
              </a:ext>
            </a:extLst>
          </p:cNvPr>
          <p:cNvSpPr/>
          <p:nvPr/>
        </p:nvSpPr>
        <p:spPr>
          <a:xfrm>
            <a:off x="510642" y="2201280"/>
            <a:ext cx="11162806" cy="2173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15000"/>
              </a:lnSpc>
              <a:spcAft>
                <a:spcPts val="1000"/>
              </a:spcAft>
            </a:pPr>
            <a:r>
              <a:rPr lang="en-IN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 this Gaon Sabha the following activities will be under taken: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57300" lvl="2" indent="-342900">
              <a:lnSpc>
                <a:spcPct val="115000"/>
              </a:lnSpc>
              <a:buFont typeface="+mj-lt"/>
              <a:buAutoNum type="arabicPeriod"/>
            </a:pPr>
            <a:r>
              <a:rPr lang="en-IN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Data validation of Mission </a:t>
            </a:r>
            <a:r>
              <a:rPr lang="en-IN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Antyodaya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57300" lvl="2" indent="-342900">
              <a:lnSpc>
                <a:spcPct val="115000"/>
              </a:lnSpc>
              <a:buFont typeface="+mj-lt"/>
              <a:buAutoNum type="arabicPeriod"/>
            </a:pPr>
            <a:r>
              <a:rPr lang="en-IN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Review of current activities and fund utilization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257300" lvl="2" indent="-34290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IN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Approval of Annual Plan of FFC 2018 – 19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686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="" xmlns:a16="http://schemas.microsoft.com/office/drawing/2014/main" id="{307662BC-0D4A-4947-85B9-2A8B22E34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832" y="839247"/>
            <a:ext cx="11029616" cy="785091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/>
              <a:t>Preparation of draft </a:t>
            </a:r>
            <a:r>
              <a:rPr lang="en-US" b="1" dirty="0" smtClean="0"/>
              <a:t>PLAN : </a:t>
            </a:r>
            <a:br>
              <a:rPr lang="en-US" b="1" dirty="0" smtClean="0"/>
            </a:br>
            <a:r>
              <a:rPr lang="en-US" dirty="0" smtClean="0">
                <a:solidFill>
                  <a:srgbClr val="FFFFFF"/>
                </a:solidFill>
                <a:latin typeface="Calibri"/>
              </a:rPr>
              <a:t>3rd </a:t>
            </a:r>
            <a:r>
              <a:rPr lang="en-US" dirty="0">
                <a:solidFill>
                  <a:srgbClr val="FFFFFF"/>
                </a:solidFill>
                <a:latin typeface="Calibri"/>
              </a:rPr>
              <a:t>Oct 2018 - 31st Oct </a:t>
            </a:r>
            <a:r>
              <a:rPr lang="en-US" dirty="0" smtClean="0">
                <a:solidFill>
                  <a:srgbClr val="FFFFFF"/>
                </a:solidFill>
                <a:latin typeface="Calibri"/>
              </a:rPr>
              <a:t>2018</a:t>
            </a:r>
            <a:endParaRPr lang="en-US" b="1" dirty="0"/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DA4E1E67-5605-AF4D-9DDF-476208746D1C}"/>
              </a:ext>
            </a:extLst>
          </p:cNvPr>
          <p:cNvSpPr/>
          <p:nvPr/>
        </p:nvSpPr>
        <p:spPr>
          <a:xfrm>
            <a:off x="510642" y="1797519"/>
            <a:ext cx="1116280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IN" sz="2400" b="1" dirty="0"/>
              <a:t>Sitting at the Gaon Panchayat: </a:t>
            </a:r>
            <a:endParaRPr lang="en-US" sz="2000" dirty="0"/>
          </a:p>
          <a:p>
            <a:r>
              <a:rPr lang="en-IN" sz="2400" dirty="0"/>
              <a:t>		 </a:t>
            </a:r>
            <a:endParaRPr lang="en-US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IN" sz="2400" dirty="0"/>
              <a:t>Discussion on finding of the Mission </a:t>
            </a:r>
            <a:r>
              <a:rPr lang="en-IN" sz="2400" dirty="0" err="1"/>
              <a:t>Antyodaya</a:t>
            </a:r>
            <a:r>
              <a:rPr lang="en-IN" sz="2400" dirty="0"/>
              <a:t> data</a:t>
            </a:r>
            <a:endParaRPr lang="en-US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IN" sz="2400" dirty="0"/>
              <a:t>Identification of Gaps</a:t>
            </a:r>
            <a:endParaRPr lang="en-US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IN" sz="2400" dirty="0"/>
              <a:t>Discussion on the schemes of line department already implemented in the year 2018 – 19 and to be implemented by 2019 – 20.</a:t>
            </a:r>
            <a:endParaRPr lang="en-US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IN" sz="2400" dirty="0"/>
              <a:t>Discussion on the Perspective plan already prepared during Mi9ssion Mode (2017)  </a:t>
            </a:r>
            <a:endParaRPr lang="en-US" sz="2000" dirty="0"/>
          </a:p>
          <a:p>
            <a:r>
              <a:rPr lang="en-IN" sz="2400" dirty="0"/>
              <a:t> </a:t>
            </a:r>
            <a:endParaRPr lang="en-US" sz="2000" dirty="0"/>
          </a:p>
          <a:p>
            <a:pPr lvl="0"/>
            <a:r>
              <a:rPr lang="en-IN" sz="2400" b="1" dirty="0"/>
              <a:t>Preparation of Draft plan based on </a:t>
            </a:r>
            <a:endParaRPr lang="en-US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IN" sz="2400" dirty="0"/>
              <a:t>Gaps of Mission </a:t>
            </a:r>
            <a:r>
              <a:rPr lang="en-IN" sz="2400" dirty="0" err="1"/>
              <a:t>Antyodaya</a:t>
            </a:r>
            <a:r>
              <a:rPr lang="en-IN" sz="2400" dirty="0"/>
              <a:t> data</a:t>
            </a:r>
            <a:endParaRPr lang="en-US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IN" sz="2400" dirty="0"/>
              <a:t>Perspective Plan of last GPDP Mission Mode</a:t>
            </a:r>
            <a:endParaRPr lang="en-US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IN" sz="2400" dirty="0"/>
              <a:t>Schemes of line Department</a:t>
            </a:r>
            <a:endParaRPr lang="en-US" sz="2000" dirty="0"/>
          </a:p>
          <a:p>
            <a:r>
              <a:rPr lang="en-IN" sz="2400" dirty="0"/>
              <a:t> 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4840124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="" xmlns:a16="http://schemas.microsoft.com/office/drawing/2014/main" id="{307662BC-0D4A-4947-85B9-2A8B22E34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004453"/>
            <a:ext cx="11029616" cy="62342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/>
              <a:t>2</a:t>
            </a:r>
            <a:r>
              <a:rPr lang="en-US" b="1" baseline="30000" dirty="0"/>
              <a:t>nd</a:t>
            </a:r>
            <a:r>
              <a:rPr lang="en-US" b="1" dirty="0"/>
              <a:t> Gram </a:t>
            </a:r>
            <a:r>
              <a:rPr lang="en-US" b="1" dirty="0" err="1" smtClean="0"/>
              <a:t>sabha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dirty="0">
                <a:solidFill>
                  <a:srgbClr val="FFFFFF"/>
                </a:solidFill>
                <a:latin typeface="Calibri"/>
              </a:rPr>
              <a:t>1st Nov 2018- 20th Nov </a:t>
            </a:r>
            <a:r>
              <a:rPr lang="en-US" dirty="0" smtClean="0">
                <a:solidFill>
                  <a:srgbClr val="FFFFFF"/>
                </a:solidFill>
                <a:latin typeface="Calibri"/>
              </a:rPr>
              <a:t>2018</a:t>
            </a:r>
            <a:endParaRPr lang="en-US" b="1" dirty="0"/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DA4E1E67-5605-AF4D-9DDF-476208746D1C}"/>
              </a:ext>
            </a:extLst>
          </p:cNvPr>
          <p:cNvSpPr/>
          <p:nvPr/>
        </p:nvSpPr>
        <p:spPr>
          <a:xfrm>
            <a:off x="510642" y="1797519"/>
            <a:ext cx="1116280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endParaRPr lang="en-IN" b="1" dirty="0"/>
          </a:p>
          <a:p>
            <a:pPr lvl="1"/>
            <a:r>
              <a:rPr lang="en-IN" sz="2800" b="1" dirty="0"/>
              <a:t>Visioning and Prioritization Gaon Sabha</a:t>
            </a:r>
            <a:endParaRPr lang="en-US" sz="2400" dirty="0"/>
          </a:p>
          <a:p>
            <a:pPr lvl="1"/>
            <a:endParaRPr lang="en-IN" sz="2800" b="1" dirty="0"/>
          </a:p>
          <a:p>
            <a:pPr lvl="1"/>
            <a:r>
              <a:rPr lang="en-IN" sz="2800" b="1" dirty="0"/>
              <a:t>Presentation of Line Departments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IN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Sharing of initiatives , schemes and services rendered by the line department.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IN" sz="2800" dirty="0"/>
              <a:t>Share the the current year and for the coming year 2019 – 20 in the prescribed format</a:t>
            </a:r>
            <a:endParaRPr lang="en-IN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endParaRPr lang="en-IN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IN" sz="2800" b="1" dirty="0"/>
              <a:t>Presentation of GP Poverty Reduction Plan</a:t>
            </a:r>
            <a:r>
              <a:rPr lang="en-IN" sz="2800" dirty="0"/>
              <a:t> by</a:t>
            </a:r>
            <a:r>
              <a:rPr lang="en-IN" sz="2800" b="1" dirty="0"/>
              <a:t> SHG</a:t>
            </a:r>
            <a:endParaRPr lang="en-US" sz="2400" dirty="0"/>
          </a:p>
          <a:p>
            <a:r>
              <a:rPr lang="en-IN" sz="2800" b="1" dirty="0"/>
              <a:t> </a:t>
            </a:r>
            <a:r>
              <a:rPr lang="en-IN" sz="2400" dirty="0"/>
              <a:t> 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8078611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="" xmlns:a16="http://schemas.microsoft.com/office/drawing/2014/main" id="{307662BC-0D4A-4947-85B9-2A8B22E34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992907"/>
            <a:ext cx="11029616" cy="62342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/>
              <a:t>3</a:t>
            </a:r>
            <a:r>
              <a:rPr lang="en-US" b="1" baseline="30000" dirty="0"/>
              <a:t>rd</a:t>
            </a:r>
            <a:r>
              <a:rPr lang="en-US" b="1" dirty="0"/>
              <a:t>  Gram </a:t>
            </a:r>
            <a:r>
              <a:rPr lang="en-US" b="1" dirty="0" err="1" smtClean="0"/>
              <a:t>sabha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dirty="0">
                <a:solidFill>
                  <a:srgbClr val="FFFFFF"/>
                </a:solidFill>
                <a:latin typeface="Calibri"/>
              </a:rPr>
              <a:t>21st Nov 2018- 8th Dec </a:t>
            </a:r>
            <a:r>
              <a:rPr lang="en-US" dirty="0" smtClean="0">
                <a:solidFill>
                  <a:srgbClr val="FFFFFF"/>
                </a:solidFill>
                <a:latin typeface="Calibri"/>
              </a:rPr>
              <a:t>2018</a:t>
            </a:r>
            <a:endParaRPr lang="en-US" b="1" dirty="0"/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DA4E1E67-5605-AF4D-9DDF-476208746D1C}"/>
              </a:ext>
            </a:extLst>
          </p:cNvPr>
          <p:cNvSpPr/>
          <p:nvPr/>
        </p:nvSpPr>
        <p:spPr>
          <a:xfrm>
            <a:off x="510642" y="1797519"/>
            <a:ext cx="11162806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endParaRPr lang="en-IN" sz="2400" b="1" dirty="0"/>
          </a:p>
          <a:p>
            <a:pPr lvl="1"/>
            <a:r>
              <a:rPr lang="en-IN" sz="2400" b="1" dirty="0"/>
              <a:t>Gaon Sabha for Approval of GPDP for the year 2019-2020</a:t>
            </a:r>
            <a:endParaRPr lang="en-US" sz="2000" dirty="0"/>
          </a:p>
          <a:p>
            <a:r>
              <a:rPr lang="en-IN" sz="2400" b="1" dirty="0"/>
              <a:t> </a:t>
            </a:r>
            <a:endParaRPr lang="en-US" sz="2000" dirty="0"/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IN" sz="2400" dirty="0"/>
              <a:t>Approval of GPDP of the Annual Plan by the Gaon Sabha.</a:t>
            </a:r>
            <a:endParaRPr lang="en-US" sz="2000" dirty="0"/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731975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="" xmlns:a16="http://schemas.microsoft.com/office/drawing/2014/main" id="{307662BC-0D4A-4947-85B9-2A8B22E34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981361"/>
            <a:ext cx="11029616" cy="62342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/>
              <a:t>Uploading of Plan in </a:t>
            </a:r>
            <a:r>
              <a:rPr lang="en-US" b="1" dirty="0" err="1" smtClean="0"/>
              <a:t>Planplus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dirty="0">
                <a:solidFill>
                  <a:srgbClr val="FFFFFF"/>
                </a:solidFill>
                <a:latin typeface="Calibri"/>
              </a:rPr>
              <a:t>8th Dec 2018- 31st </a:t>
            </a:r>
            <a:r>
              <a:rPr lang="en-US" dirty="0" smtClean="0">
                <a:solidFill>
                  <a:srgbClr val="FFFFFF"/>
                </a:solidFill>
                <a:latin typeface="Calibri"/>
              </a:rPr>
              <a:t>Dec</a:t>
            </a:r>
            <a:endParaRPr lang="en-US" b="1" dirty="0"/>
          </a:p>
        </p:txBody>
      </p:sp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DA4E1E67-5605-AF4D-9DDF-476208746D1C}"/>
              </a:ext>
            </a:extLst>
          </p:cNvPr>
          <p:cNvSpPr/>
          <p:nvPr/>
        </p:nvSpPr>
        <p:spPr>
          <a:xfrm>
            <a:off x="514597" y="2569415"/>
            <a:ext cx="111628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IN" sz="2800" b="1" dirty="0"/>
              <a:t>Uploading of approved Plan in </a:t>
            </a:r>
            <a:r>
              <a:rPr lang="en-IN" sz="2800" b="1" dirty="0" err="1"/>
              <a:t>PlanPlus</a:t>
            </a:r>
            <a:r>
              <a:rPr lang="en-IN" sz="2800" b="1" dirty="0"/>
              <a:t>.</a:t>
            </a:r>
            <a:endParaRPr lang="en-US" sz="2400" dirty="0"/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DA4E1E67-5605-AF4D-9DDF-476208746D1C}"/>
              </a:ext>
            </a:extLst>
          </p:cNvPr>
          <p:cNvSpPr/>
          <p:nvPr/>
        </p:nvSpPr>
        <p:spPr>
          <a:xfrm>
            <a:off x="666997" y="4107270"/>
            <a:ext cx="1116280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IN" sz="2800" b="1" dirty="0" smtClean="0"/>
              <a:t>Annexure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287012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61963" y="2951754"/>
            <a:ext cx="11074400" cy="1143000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solidFill>
                  <a:schemeClr val="accent2">
                    <a:lumMod val="50000"/>
                  </a:schemeClr>
                </a:solidFill>
              </a:rPr>
              <a:t>Thank you</a:t>
            </a:r>
            <a:endParaRPr lang="en-IN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253B0-8994-4623-8983-471A3CFC8752}" type="slidenum">
              <a:rPr lang="en-IN" smtClean="0"/>
              <a:pPr/>
              <a:t>11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90406762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Dividend</Template>
  <TotalTime>1834</TotalTime>
  <Words>426</Words>
  <Application>Microsoft Office PowerPoint</Application>
  <PresentationFormat>Widescreen</PresentationFormat>
  <Paragraphs>104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Calisto MT</vt:lpstr>
      <vt:lpstr>Gill Sans MT</vt:lpstr>
      <vt:lpstr>Times New Roman</vt:lpstr>
      <vt:lpstr>Wingdings 2</vt:lpstr>
      <vt:lpstr>Dividend</vt:lpstr>
      <vt:lpstr>PowerPoint Presentation</vt:lpstr>
      <vt:lpstr>ACTION PLAN : Assam</vt:lpstr>
      <vt:lpstr>Activity undertaken</vt:lpstr>
      <vt:lpstr>ACTION PLAN: Capacity building  &amp; TRAINING</vt:lpstr>
      <vt:lpstr>ACTION PLAN</vt:lpstr>
      <vt:lpstr>1st GRAM SABHA</vt:lpstr>
      <vt:lpstr>Preparation of draft PLAN :  3rd Oct 2018 - 31st Oct 2018</vt:lpstr>
      <vt:lpstr>2nd Gram sabha 1st Nov 2018- 20th Nov 2018</vt:lpstr>
      <vt:lpstr>3rd  Gram sabha 21st Nov 2018- 8th Dec 2018</vt:lpstr>
      <vt:lpstr>Uploading of Plan in Planplus 8th Dec 2018- 31st Dec</vt:lpstr>
      <vt:lpstr>Thank you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Local Government Directory</dc:title>
  <dc:creator>Abhijit Misra</dc:creator>
  <cp:lastModifiedBy>KOTNALA</cp:lastModifiedBy>
  <cp:revision>89</cp:revision>
  <dcterms:created xsi:type="dcterms:W3CDTF">2018-08-25T18:18:06Z</dcterms:created>
  <dcterms:modified xsi:type="dcterms:W3CDTF">2018-09-22T07:27:43Z</dcterms:modified>
</cp:coreProperties>
</file>