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9472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66FF33"/>
    <a:srgbClr val="33CC33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6BE23-CFF7-44CB-9029-009DCE65A075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F6952-62D0-4AA2-B44D-0390399F47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6BE23-CFF7-44CB-9029-009DCE65A075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F6952-62D0-4AA2-B44D-0390399F47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6BE23-CFF7-44CB-9029-009DCE65A075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F6952-62D0-4AA2-B44D-0390399F47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6BE23-CFF7-44CB-9029-009DCE65A075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F6952-62D0-4AA2-B44D-0390399F47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6BE23-CFF7-44CB-9029-009DCE65A075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F6952-62D0-4AA2-B44D-0390399F47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6BE23-CFF7-44CB-9029-009DCE65A075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F6952-62D0-4AA2-B44D-0390399F47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6BE23-CFF7-44CB-9029-009DCE65A075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F6952-62D0-4AA2-B44D-0390399F47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6BE23-CFF7-44CB-9029-009DCE65A075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F6952-62D0-4AA2-B44D-0390399F47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6BE23-CFF7-44CB-9029-009DCE65A075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F6952-62D0-4AA2-B44D-0390399F47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6BE23-CFF7-44CB-9029-009DCE65A075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F6952-62D0-4AA2-B44D-0390399F47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6BE23-CFF7-44CB-9029-009DCE65A075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F6952-62D0-4AA2-B44D-0390399F47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66BE23-CFF7-44CB-9029-009DCE65A075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AF6952-62D0-4AA2-B44D-0390399F47A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28600"/>
            <a:ext cx="8686800" cy="1828800"/>
          </a:xfrm>
        </p:spPr>
        <p:txBody>
          <a:bodyPr/>
          <a:lstStyle/>
          <a:p>
            <a:r>
              <a:rPr lang="en-US" dirty="0" smtClean="0">
                <a:solidFill>
                  <a:srgbClr val="7030A0"/>
                </a:solidFill>
              </a:rPr>
              <a:t>Annexure – V </a:t>
            </a:r>
            <a:endParaRPr lang="en-US" dirty="0">
              <a:solidFill>
                <a:srgbClr val="7030A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905000"/>
            <a:ext cx="9144000" cy="4953000"/>
          </a:xfrm>
        </p:spPr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>
                <a:solidFill>
                  <a:srgbClr val="FF0000"/>
                </a:solidFill>
              </a:rPr>
              <a:t>Facilitators </a:t>
            </a:r>
            <a:r>
              <a:rPr lang="en-US" dirty="0">
                <a:solidFill>
                  <a:srgbClr val="FF0000"/>
                </a:solidFill>
              </a:rPr>
              <a:t>R</a:t>
            </a:r>
            <a:r>
              <a:rPr lang="en-US" dirty="0" smtClean="0">
                <a:solidFill>
                  <a:srgbClr val="FF0000"/>
                </a:solidFill>
              </a:rPr>
              <a:t>eport 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Presented by </a:t>
            </a:r>
          </a:p>
          <a:p>
            <a:r>
              <a:rPr lang="en-US" dirty="0">
                <a:solidFill>
                  <a:srgbClr val="FF0000"/>
                </a:solidFill>
              </a:rPr>
              <a:t>(</a:t>
            </a:r>
            <a:r>
              <a:rPr lang="en-US" dirty="0" smtClean="0">
                <a:solidFill>
                  <a:srgbClr val="FF0000"/>
                </a:solidFill>
              </a:rPr>
              <a:t>Dr. </a:t>
            </a:r>
            <a:r>
              <a:rPr lang="en-US" dirty="0" err="1" smtClean="0">
                <a:solidFill>
                  <a:srgbClr val="FF0000"/>
                </a:solidFill>
              </a:rPr>
              <a:t>Narayan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Sahoo</a:t>
            </a:r>
            <a:r>
              <a:rPr lang="en-US" dirty="0" smtClean="0">
                <a:solidFill>
                  <a:srgbClr val="FF0000"/>
                </a:solidFill>
              </a:rPr>
              <a:t>),DD(PR&amp;DP)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SIRD&amp;PR ,AP ,Itanagar   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4" name="Picture 3" descr="C:\Users\PRI ELECTION 2018\Desktop\images.jpg"/>
          <p:cNvPicPr>
            <a:picLocks noChangeAspect="1" noChangeArrowheads="1"/>
          </p:cNvPicPr>
          <p:nvPr/>
        </p:nvPicPr>
        <p:blipFill>
          <a:blip r:embed="rId2"/>
          <a:srcRect l="3488" t="5102" r="28295" b="9184"/>
          <a:stretch>
            <a:fillRect/>
          </a:stretch>
        </p:blipFill>
        <p:spPr bwMode="auto">
          <a:xfrm>
            <a:off x="304800" y="1143000"/>
            <a:ext cx="1981200" cy="2057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B050"/>
                </a:solidFill>
              </a:rPr>
              <a:t>Facilitators Report  </a:t>
            </a:r>
            <a:endParaRPr lang="en-US" dirty="0">
              <a:solidFill>
                <a:srgbClr val="00B05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0" y="1600200"/>
          <a:ext cx="8991600" cy="5105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9300"/>
                <a:gridCol w="6910211"/>
                <a:gridCol w="1332089"/>
              </a:tblGrid>
              <a:tr h="638175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Sl</a:t>
                      </a:r>
                      <a:r>
                        <a:rPr lang="en-US" dirty="0" smtClean="0"/>
                        <a:t> No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Field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Inputs </a:t>
                      </a:r>
                      <a:endParaRPr lang="en-US" dirty="0"/>
                    </a:p>
                  </a:txBody>
                  <a:tcPr/>
                </a:tc>
              </a:tr>
              <a:tr h="638175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7030A0"/>
                          </a:solidFill>
                        </a:rPr>
                        <a:t>1</a:t>
                      </a:r>
                      <a:endParaRPr lang="en-US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rgbClr val="7030A0"/>
                          </a:solidFill>
                        </a:rPr>
                        <a:t>Number</a:t>
                      </a:r>
                      <a:r>
                        <a:rPr lang="en-US" sz="2400" baseline="0" dirty="0" smtClean="0">
                          <a:solidFill>
                            <a:srgbClr val="7030A0"/>
                          </a:solidFill>
                        </a:rPr>
                        <a:t> of People present in Gram </a:t>
                      </a:r>
                      <a:r>
                        <a:rPr lang="en-US" sz="2400" baseline="0" dirty="0" err="1" smtClean="0">
                          <a:solidFill>
                            <a:srgbClr val="7030A0"/>
                          </a:solidFill>
                        </a:rPr>
                        <a:t>Sabha</a:t>
                      </a:r>
                      <a:r>
                        <a:rPr lang="en-US" sz="2400" baseline="0" dirty="0" smtClean="0">
                          <a:solidFill>
                            <a:srgbClr val="7030A0"/>
                          </a:solidFill>
                        </a:rPr>
                        <a:t> </a:t>
                      </a:r>
                      <a:endParaRPr lang="en-US" sz="2400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7030A0"/>
                          </a:solidFill>
                        </a:rPr>
                        <a:t>Count</a:t>
                      </a:r>
                      <a:r>
                        <a:rPr lang="en-US" baseline="0" dirty="0" smtClean="0">
                          <a:solidFill>
                            <a:srgbClr val="7030A0"/>
                          </a:solidFill>
                        </a:rPr>
                        <a:t> </a:t>
                      </a:r>
                      <a:endParaRPr lang="en-US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</a:tr>
              <a:tr h="638175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7030A0"/>
                          </a:solidFill>
                        </a:rPr>
                        <a:t>2</a:t>
                      </a:r>
                      <a:endParaRPr lang="en-US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rgbClr val="7030A0"/>
                          </a:solidFill>
                        </a:rPr>
                        <a:t>Number of Scheduled Castes</a:t>
                      </a:r>
                      <a:r>
                        <a:rPr lang="en-US" sz="2400" baseline="0" dirty="0" smtClean="0">
                          <a:solidFill>
                            <a:srgbClr val="7030A0"/>
                          </a:solidFill>
                        </a:rPr>
                        <a:t> present in Gram </a:t>
                      </a:r>
                      <a:r>
                        <a:rPr lang="en-US" sz="2400" baseline="0" dirty="0" err="1" smtClean="0">
                          <a:solidFill>
                            <a:srgbClr val="7030A0"/>
                          </a:solidFill>
                        </a:rPr>
                        <a:t>Sabha</a:t>
                      </a:r>
                      <a:r>
                        <a:rPr lang="en-US" sz="2400" baseline="0" dirty="0" smtClean="0">
                          <a:solidFill>
                            <a:srgbClr val="7030A0"/>
                          </a:solidFill>
                        </a:rPr>
                        <a:t> </a:t>
                      </a:r>
                      <a:endParaRPr lang="en-US" sz="2400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7030A0"/>
                          </a:solidFill>
                        </a:rPr>
                        <a:t>Count </a:t>
                      </a:r>
                      <a:endParaRPr lang="en-US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</a:tr>
              <a:tr h="638175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7030A0"/>
                          </a:solidFill>
                        </a:rPr>
                        <a:t>3</a:t>
                      </a:r>
                      <a:endParaRPr lang="en-US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rgbClr val="7030A0"/>
                          </a:solidFill>
                        </a:rPr>
                        <a:t>Number of Scheduled Tribe</a:t>
                      </a:r>
                      <a:r>
                        <a:rPr lang="en-US" sz="2400" baseline="0" dirty="0" smtClean="0">
                          <a:solidFill>
                            <a:srgbClr val="7030A0"/>
                          </a:solidFill>
                        </a:rPr>
                        <a:t> present in Gram </a:t>
                      </a:r>
                      <a:r>
                        <a:rPr lang="en-US" sz="2400" baseline="0" dirty="0" err="1" smtClean="0">
                          <a:solidFill>
                            <a:srgbClr val="7030A0"/>
                          </a:solidFill>
                        </a:rPr>
                        <a:t>Sabha</a:t>
                      </a:r>
                      <a:r>
                        <a:rPr lang="en-US" sz="2400" baseline="0" dirty="0" smtClean="0">
                          <a:solidFill>
                            <a:srgbClr val="7030A0"/>
                          </a:solidFill>
                        </a:rPr>
                        <a:t> </a:t>
                      </a:r>
                      <a:endParaRPr lang="en-US" sz="2400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7030A0"/>
                          </a:solidFill>
                        </a:rPr>
                        <a:t>Count </a:t>
                      </a:r>
                      <a:endParaRPr lang="en-US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</a:tr>
              <a:tr h="638175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7030A0"/>
                          </a:solidFill>
                        </a:rPr>
                        <a:t>4</a:t>
                      </a:r>
                      <a:endParaRPr lang="en-US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rgbClr val="7030A0"/>
                          </a:solidFill>
                        </a:rPr>
                        <a:t>Number of SHG Members present in Gram </a:t>
                      </a:r>
                      <a:r>
                        <a:rPr lang="en-US" sz="2400" dirty="0" err="1" smtClean="0">
                          <a:solidFill>
                            <a:srgbClr val="7030A0"/>
                          </a:solidFill>
                        </a:rPr>
                        <a:t>Sabha</a:t>
                      </a:r>
                      <a:endParaRPr lang="en-US" sz="2400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7030A0"/>
                          </a:solidFill>
                        </a:rPr>
                        <a:t>Count </a:t>
                      </a:r>
                      <a:endParaRPr lang="en-US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</a:tr>
              <a:tr h="638175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7030A0"/>
                          </a:solidFill>
                        </a:rPr>
                        <a:t>5</a:t>
                      </a:r>
                      <a:endParaRPr lang="en-US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rgbClr val="7030A0"/>
                          </a:solidFill>
                        </a:rPr>
                        <a:t>Number</a:t>
                      </a:r>
                      <a:r>
                        <a:rPr lang="en-US" sz="2400" baseline="0" dirty="0" smtClean="0">
                          <a:solidFill>
                            <a:srgbClr val="7030A0"/>
                          </a:solidFill>
                        </a:rPr>
                        <a:t> of Women present in Gram </a:t>
                      </a:r>
                      <a:r>
                        <a:rPr lang="en-US" sz="2400" baseline="0" dirty="0" err="1" smtClean="0">
                          <a:solidFill>
                            <a:srgbClr val="7030A0"/>
                          </a:solidFill>
                        </a:rPr>
                        <a:t>Sabha</a:t>
                      </a:r>
                      <a:endParaRPr lang="en-US" sz="2400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7030A0"/>
                          </a:solidFill>
                        </a:rPr>
                        <a:t>Count </a:t>
                      </a:r>
                      <a:endParaRPr lang="en-US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</a:tr>
              <a:tr h="638175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7030A0"/>
                          </a:solidFill>
                        </a:rPr>
                        <a:t>6</a:t>
                      </a:r>
                      <a:endParaRPr lang="en-US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rgbClr val="7030A0"/>
                          </a:solidFill>
                        </a:rPr>
                        <a:t>Frontline workers present and made presentation </a:t>
                      </a:r>
                      <a:endParaRPr lang="en-US" sz="2400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</a:tr>
              <a:tr h="638175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7030A0"/>
                          </a:solidFill>
                        </a:rPr>
                        <a:t>6.1</a:t>
                      </a:r>
                      <a:endParaRPr lang="en-US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rgbClr val="7030A0"/>
                          </a:solidFill>
                        </a:rPr>
                        <a:t>Department</a:t>
                      </a:r>
                      <a:r>
                        <a:rPr lang="en-US" sz="2400" baseline="0" dirty="0" smtClean="0">
                          <a:solidFill>
                            <a:srgbClr val="7030A0"/>
                          </a:solidFill>
                        </a:rPr>
                        <a:t> of Panchayati Raj </a:t>
                      </a:r>
                      <a:endParaRPr lang="en-US" sz="2400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7030A0"/>
                          </a:solidFill>
                        </a:rPr>
                        <a:t>Check box </a:t>
                      </a:r>
                      <a:endParaRPr lang="en-US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Facilitators Report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8691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400"/>
                <a:gridCol w="6019800"/>
                <a:gridCol w="1295400"/>
              </a:tblGrid>
              <a:tr h="51435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Sl</a:t>
                      </a:r>
                      <a:r>
                        <a:rPr lang="en-US" dirty="0" smtClean="0"/>
                        <a:t> No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Field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Inputs </a:t>
                      </a:r>
                      <a:endParaRPr lang="en-US" dirty="0"/>
                    </a:p>
                  </a:txBody>
                  <a:tcPr/>
                </a:tc>
              </a:tr>
              <a:tr h="51435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6.2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rgbClr val="FF0000"/>
                          </a:solidFill>
                        </a:rPr>
                        <a:t>Department of Rural Development </a:t>
                      </a:r>
                      <a:endParaRPr 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Check box 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51435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6.3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rgbClr val="FF0000"/>
                          </a:solidFill>
                        </a:rPr>
                        <a:t>Department of Agriculture </a:t>
                      </a:r>
                      <a:endParaRPr 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Check box </a:t>
                      </a:r>
                    </a:p>
                    <a:p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51435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6.4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rgbClr val="FF0000"/>
                          </a:solidFill>
                        </a:rPr>
                        <a:t>Department</a:t>
                      </a:r>
                      <a:r>
                        <a:rPr lang="en-US" sz="2400" baseline="0" dirty="0" smtClean="0">
                          <a:solidFill>
                            <a:srgbClr val="FF0000"/>
                          </a:solidFill>
                        </a:rPr>
                        <a:t> of Health &amp; Family Welfare </a:t>
                      </a:r>
                      <a:endParaRPr 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Check box </a:t>
                      </a:r>
                    </a:p>
                    <a:p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51435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6.5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rgbClr val="FF0000"/>
                          </a:solidFill>
                        </a:rPr>
                        <a:t>Department</a:t>
                      </a:r>
                      <a:r>
                        <a:rPr lang="en-US" sz="2400" baseline="0" dirty="0" smtClean="0">
                          <a:solidFill>
                            <a:srgbClr val="FF0000"/>
                          </a:solidFill>
                        </a:rPr>
                        <a:t> of Women &amp; Child Development </a:t>
                      </a:r>
                      <a:endParaRPr 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Check box </a:t>
                      </a:r>
                    </a:p>
                    <a:p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51435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6.6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rgbClr val="FF0000"/>
                          </a:solidFill>
                        </a:rPr>
                        <a:t>Department</a:t>
                      </a:r>
                      <a:r>
                        <a:rPr lang="en-US" sz="2400" baseline="0" dirty="0" smtClean="0">
                          <a:solidFill>
                            <a:srgbClr val="FF0000"/>
                          </a:solidFill>
                        </a:rPr>
                        <a:t> of Power </a:t>
                      </a:r>
                      <a:endParaRPr 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Check box </a:t>
                      </a:r>
                    </a:p>
                    <a:p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51435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6.7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rgbClr val="FF0000"/>
                          </a:solidFill>
                        </a:rPr>
                        <a:t>Department of Chemicals &amp; Petro chemicals </a:t>
                      </a:r>
                      <a:endParaRPr 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Check box </a:t>
                      </a:r>
                    </a:p>
                    <a:p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51435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6.8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rgbClr val="FF0000"/>
                          </a:solidFill>
                        </a:rPr>
                        <a:t>Department</a:t>
                      </a:r>
                      <a:r>
                        <a:rPr lang="en-US" sz="2400" baseline="0" dirty="0" smtClean="0">
                          <a:solidFill>
                            <a:srgbClr val="FF0000"/>
                          </a:solidFill>
                        </a:rPr>
                        <a:t> of Animal Husbandry &amp; Dairying  </a:t>
                      </a:r>
                      <a:endParaRPr 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Check box </a:t>
                      </a:r>
                    </a:p>
                    <a:p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Facilitators Report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50806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/>
                <a:gridCol w="6172200"/>
                <a:gridCol w="1295400"/>
              </a:tblGrid>
              <a:tr h="600075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Sl</a:t>
                      </a:r>
                      <a:r>
                        <a:rPr lang="en-US" dirty="0" smtClean="0"/>
                        <a:t> No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Field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Inputs </a:t>
                      </a:r>
                      <a:endParaRPr lang="en-US" dirty="0"/>
                    </a:p>
                  </a:txBody>
                  <a:tcPr/>
                </a:tc>
              </a:tr>
              <a:tr h="600075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6.9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solidFill>
                            <a:srgbClr val="FF0000"/>
                          </a:solidFill>
                        </a:rPr>
                        <a:t>Department</a:t>
                      </a:r>
                      <a:r>
                        <a:rPr lang="en-US" sz="2800" baseline="0" dirty="0" smtClean="0">
                          <a:solidFill>
                            <a:srgbClr val="FF0000"/>
                          </a:solidFill>
                        </a:rPr>
                        <a:t> of Revenue </a:t>
                      </a:r>
                      <a:endParaRPr lang="en-US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Check box </a:t>
                      </a:r>
                    </a:p>
                    <a:p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600075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6.10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solidFill>
                            <a:srgbClr val="FF0000"/>
                          </a:solidFill>
                        </a:rPr>
                        <a:t>Department of Drinking water </a:t>
                      </a:r>
                      <a:endParaRPr lang="en-US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Check box </a:t>
                      </a:r>
                    </a:p>
                    <a:p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600075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6.11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solidFill>
                            <a:srgbClr val="FF0000"/>
                          </a:solidFill>
                        </a:rPr>
                        <a:t>Department of New &amp; Renewable Energy </a:t>
                      </a:r>
                      <a:endParaRPr lang="en-US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Check box </a:t>
                      </a:r>
                    </a:p>
                    <a:p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600075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6.12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solidFill>
                            <a:srgbClr val="FF0000"/>
                          </a:solidFill>
                        </a:rPr>
                        <a:t>Department</a:t>
                      </a:r>
                      <a:r>
                        <a:rPr lang="en-US" sz="2800" baseline="0" dirty="0" smtClean="0">
                          <a:solidFill>
                            <a:srgbClr val="FF0000"/>
                          </a:solidFill>
                        </a:rPr>
                        <a:t> of Education </a:t>
                      </a:r>
                      <a:endParaRPr lang="en-US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Check box </a:t>
                      </a:r>
                    </a:p>
                    <a:p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600075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6.13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solidFill>
                            <a:srgbClr val="FF0000"/>
                          </a:solidFill>
                        </a:rPr>
                        <a:t>Department</a:t>
                      </a:r>
                      <a:r>
                        <a:rPr lang="en-US" sz="2800" baseline="0" dirty="0" smtClean="0">
                          <a:solidFill>
                            <a:srgbClr val="FF0000"/>
                          </a:solidFill>
                        </a:rPr>
                        <a:t> of Skill Development </a:t>
                      </a:r>
                      <a:endParaRPr lang="en-US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Check box </a:t>
                      </a:r>
                    </a:p>
                    <a:p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600075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6.14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solidFill>
                            <a:srgbClr val="FF0000"/>
                          </a:solidFill>
                        </a:rPr>
                        <a:t>Department of Social</a:t>
                      </a:r>
                      <a:r>
                        <a:rPr lang="en-US" sz="2800" baseline="0" dirty="0" smtClean="0">
                          <a:solidFill>
                            <a:srgbClr val="FF0000"/>
                          </a:solidFill>
                        </a:rPr>
                        <a:t> Justice </a:t>
                      </a:r>
                      <a:endParaRPr lang="en-US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Check box </a:t>
                      </a:r>
                    </a:p>
                    <a:p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600075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6.15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solidFill>
                            <a:srgbClr val="FF0000"/>
                          </a:solidFill>
                        </a:rPr>
                        <a:t>Department of Food &amp; Supply </a:t>
                      </a:r>
                      <a:endParaRPr lang="en-US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Check box </a:t>
                      </a:r>
                    </a:p>
                    <a:p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Facilitators Report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382000" cy="50711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8200"/>
                <a:gridCol w="5913967"/>
                <a:gridCol w="1629833"/>
              </a:tblGrid>
              <a:tr h="59055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Sl</a:t>
                      </a:r>
                      <a:r>
                        <a:rPr lang="en-US" dirty="0" smtClean="0"/>
                        <a:t> No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Field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Inputs </a:t>
                      </a:r>
                      <a:endParaRPr lang="en-US" dirty="0"/>
                    </a:p>
                  </a:txBody>
                  <a:tcPr/>
                </a:tc>
              </a:tr>
              <a:tr h="590550">
                <a:tc>
                  <a:txBody>
                    <a:bodyPr/>
                    <a:lstStyle/>
                    <a:p>
                      <a:r>
                        <a:rPr lang="en-US" dirty="0" smtClean="0"/>
                        <a:t>6.16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rgbClr val="FF0000"/>
                          </a:solidFill>
                        </a:rPr>
                        <a:t>Department of Finance</a:t>
                      </a:r>
                      <a:r>
                        <a:rPr lang="en-US" sz="2400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endParaRPr 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Check box </a:t>
                      </a:r>
                    </a:p>
                    <a:p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590550">
                <a:tc>
                  <a:txBody>
                    <a:bodyPr/>
                    <a:lstStyle/>
                    <a:p>
                      <a:r>
                        <a:rPr lang="en-US" dirty="0" smtClean="0"/>
                        <a:t>6.17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rgbClr val="FF0000"/>
                          </a:solidFill>
                        </a:rPr>
                        <a:t>Department of Irrigation</a:t>
                      </a:r>
                      <a:r>
                        <a:rPr lang="en-US" sz="2400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endParaRPr 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Check box </a:t>
                      </a:r>
                    </a:p>
                    <a:p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590550">
                <a:tc>
                  <a:txBody>
                    <a:bodyPr/>
                    <a:lstStyle/>
                    <a:p>
                      <a:r>
                        <a:rPr lang="en-US" dirty="0" smtClean="0"/>
                        <a:t>6.18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rgbClr val="FF0000"/>
                          </a:solidFill>
                        </a:rPr>
                        <a:t>Department of Fisheries </a:t>
                      </a:r>
                      <a:endParaRPr 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Check box </a:t>
                      </a:r>
                    </a:p>
                    <a:p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590550">
                <a:tc>
                  <a:txBody>
                    <a:bodyPr/>
                    <a:lstStyle/>
                    <a:p>
                      <a:r>
                        <a:rPr lang="en-US" dirty="0" smtClean="0"/>
                        <a:t>6.19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rgbClr val="FF0000"/>
                          </a:solidFill>
                        </a:rPr>
                        <a:t>Department of Forestry </a:t>
                      </a:r>
                      <a:endParaRPr 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Check box </a:t>
                      </a:r>
                    </a:p>
                    <a:p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590550">
                <a:tc>
                  <a:txBody>
                    <a:bodyPr/>
                    <a:lstStyle/>
                    <a:p>
                      <a:r>
                        <a:rPr lang="en-US" dirty="0" smtClean="0"/>
                        <a:t>6.20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rgbClr val="FF0000"/>
                          </a:solidFill>
                        </a:rPr>
                        <a:t>Department</a:t>
                      </a:r>
                      <a:r>
                        <a:rPr lang="en-US" sz="2400" baseline="0" dirty="0" smtClean="0">
                          <a:solidFill>
                            <a:srgbClr val="FF0000"/>
                          </a:solidFill>
                        </a:rPr>
                        <a:t> of small scale industry </a:t>
                      </a:r>
                      <a:endParaRPr 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Check box </a:t>
                      </a:r>
                    </a:p>
                    <a:p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590550">
                <a:tc>
                  <a:txBody>
                    <a:bodyPr/>
                    <a:lstStyle/>
                    <a:p>
                      <a:r>
                        <a:rPr lang="en-US" dirty="0" smtClean="0"/>
                        <a:t>6.21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rgbClr val="FF0000"/>
                          </a:solidFill>
                        </a:rPr>
                        <a:t>Department of industries </a:t>
                      </a:r>
                      <a:endParaRPr 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Check box </a:t>
                      </a:r>
                    </a:p>
                    <a:p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590550">
                <a:tc>
                  <a:txBody>
                    <a:bodyPr/>
                    <a:lstStyle/>
                    <a:p>
                      <a:r>
                        <a:rPr lang="en-US" dirty="0" smtClean="0"/>
                        <a:t>6.22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rgbClr val="FF0000"/>
                          </a:solidFill>
                        </a:rPr>
                        <a:t>Department of </a:t>
                      </a:r>
                      <a:r>
                        <a:rPr lang="en-US" sz="2400" dirty="0" err="1" smtClean="0">
                          <a:solidFill>
                            <a:srgbClr val="FF0000"/>
                          </a:solidFill>
                        </a:rPr>
                        <a:t>Khadi</a:t>
                      </a:r>
                      <a:r>
                        <a:rPr lang="en-US" sz="2400" dirty="0" smtClean="0">
                          <a:solidFill>
                            <a:srgbClr val="FF0000"/>
                          </a:solidFill>
                        </a:rPr>
                        <a:t>/Village Industry </a:t>
                      </a:r>
                      <a:endParaRPr 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Check box </a:t>
                      </a:r>
                    </a:p>
                    <a:p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14400"/>
          </a:xfrm>
        </p:spPr>
        <p:txBody>
          <a:bodyPr>
            <a:normAutofit/>
          </a:bodyPr>
          <a:lstStyle/>
          <a:p>
            <a:r>
              <a:rPr lang="en-US" dirty="0" smtClean="0"/>
              <a:t>Facilitators Report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28600" y="1143002"/>
          <a:ext cx="8610600" cy="54101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7550"/>
                <a:gridCol w="6750050"/>
                <a:gridCol w="1143000"/>
              </a:tblGrid>
              <a:tr h="557359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Sl</a:t>
                      </a:r>
                      <a:r>
                        <a:rPr lang="en-US" dirty="0" smtClean="0"/>
                        <a:t> No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Field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Inputs </a:t>
                      </a:r>
                      <a:endParaRPr lang="en-US" dirty="0"/>
                    </a:p>
                  </a:txBody>
                  <a:tcPr/>
                </a:tc>
              </a:tr>
              <a:tr h="648470">
                <a:tc>
                  <a:txBody>
                    <a:bodyPr/>
                    <a:lstStyle/>
                    <a:p>
                      <a:r>
                        <a:rPr lang="en-US" dirty="0" smtClean="0"/>
                        <a:t>6.23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smtClean="0">
                          <a:solidFill>
                            <a:srgbClr val="FF3300"/>
                          </a:solidFill>
                        </a:rPr>
                        <a:t>State Electricity Board </a:t>
                      </a:r>
                      <a:endParaRPr lang="en-US" sz="3200" dirty="0">
                        <a:solidFill>
                          <a:srgbClr val="FF33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FF3300"/>
                          </a:solidFill>
                        </a:rPr>
                        <a:t>Check box </a:t>
                      </a:r>
                    </a:p>
                    <a:p>
                      <a:endParaRPr lang="en-US" dirty="0">
                        <a:solidFill>
                          <a:srgbClr val="FF3300"/>
                        </a:solidFill>
                      </a:endParaRPr>
                    </a:p>
                  </a:txBody>
                  <a:tcPr/>
                </a:tc>
              </a:tr>
              <a:tr h="648470">
                <a:tc>
                  <a:txBody>
                    <a:bodyPr/>
                    <a:lstStyle/>
                    <a:p>
                      <a:r>
                        <a:rPr lang="en-US" dirty="0" smtClean="0"/>
                        <a:t>6.24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smtClean="0">
                          <a:solidFill>
                            <a:srgbClr val="FF3300"/>
                          </a:solidFill>
                        </a:rPr>
                        <a:t>Rural Road Development</a:t>
                      </a:r>
                      <a:r>
                        <a:rPr lang="en-US" sz="3200" baseline="0" dirty="0" smtClean="0">
                          <a:solidFill>
                            <a:srgbClr val="FF3300"/>
                          </a:solidFill>
                        </a:rPr>
                        <a:t> Corporation </a:t>
                      </a:r>
                      <a:endParaRPr lang="en-US" sz="3200" dirty="0">
                        <a:solidFill>
                          <a:srgbClr val="FF33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FF3300"/>
                          </a:solidFill>
                        </a:rPr>
                        <a:t>Check box </a:t>
                      </a:r>
                    </a:p>
                    <a:p>
                      <a:endParaRPr lang="en-US" dirty="0">
                        <a:solidFill>
                          <a:srgbClr val="FF3300"/>
                        </a:solidFill>
                      </a:endParaRPr>
                    </a:p>
                  </a:txBody>
                  <a:tcPr/>
                </a:tc>
              </a:tr>
              <a:tr h="648470">
                <a:tc>
                  <a:txBody>
                    <a:bodyPr/>
                    <a:lstStyle/>
                    <a:p>
                      <a:r>
                        <a:rPr lang="en-US" dirty="0" smtClean="0"/>
                        <a:t>6.25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smtClean="0">
                          <a:solidFill>
                            <a:srgbClr val="FF3300"/>
                          </a:solidFill>
                        </a:rPr>
                        <a:t>State (PWD)</a:t>
                      </a:r>
                      <a:endParaRPr lang="en-US" sz="3200" dirty="0">
                        <a:solidFill>
                          <a:srgbClr val="FF33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FF3300"/>
                          </a:solidFill>
                        </a:rPr>
                        <a:t>Check box </a:t>
                      </a:r>
                    </a:p>
                    <a:p>
                      <a:endParaRPr lang="en-US" dirty="0">
                        <a:solidFill>
                          <a:srgbClr val="FF3300"/>
                        </a:solidFill>
                      </a:endParaRPr>
                    </a:p>
                  </a:txBody>
                  <a:tcPr/>
                </a:tc>
              </a:tr>
              <a:tr h="648470">
                <a:tc>
                  <a:txBody>
                    <a:bodyPr/>
                    <a:lstStyle/>
                    <a:p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rgbClr val="FF3300"/>
                          </a:solidFill>
                        </a:rPr>
                        <a:t>Presentation</a:t>
                      </a:r>
                      <a:r>
                        <a:rPr lang="en-US" sz="2000" baseline="0" dirty="0" smtClean="0">
                          <a:solidFill>
                            <a:srgbClr val="FF3300"/>
                          </a:solidFill>
                        </a:rPr>
                        <a:t> and validation of Mission </a:t>
                      </a:r>
                      <a:r>
                        <a:rPr lang="en-US" sz="2000" baseline="0" dirty="0" err="1" smtClean="0">
                          <a:solidFill>
                            <a:srgbClr val="FF3300"/>
                          </a:solidFill>
                        </a:rPr>
                        <a:t>Antyodaya</a:t>
                      </a:r>
                      <a:r>
                        <a:rPr lang="en-US" sz="2000" baseline="0" dirty="0" smtClean="0">
                          <a:solidFill>
                            <a:srgbClr val="FF3300"/>
                          </a:solidFill>
                        </a:rPr>
                        <a:t> Data </a:t>
                      </a:r>
                      <a:endParaRPr lang="en-US" sz="2000" dirty="0">
                        <a:solidFill>
                          <a:srgbClr val="FF33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FF3300"/>
                          </a:solidFill>
                        </a:rPr>
                        <a:t>Check box </a:t>
                      </a:r>
                    </a:p>
                    <a:p>
                      <a:endParaRPr lang="en-US" dirty="0">
                        <a:solidFill>
                          <a:srgbClr val="FF3300"/>
                        </a:solidFill>
                      </a:endParaRPr>
                    </a:p>
                  </a:txBody>
                  <a:tcPr/>
                </a:tc>
              </a:tr>
              <a:tr h="962017">
                <a:tc>
                  <a:txBody>
                    <a:bodyPr/>
                    <a:lstStyle/>
                    <a:p>
                      <a:r>
                        <a:rPr lang="en-US" dirty="0" smtClean="0"/>
                        <a:t>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rgbClr val="FF3300"/>
                          </a:solidFill>
                        </a:rPr>
                        <a:t>Presentation</a:t>
                      </a:r>
                      <a:r>
                        <a:rPr lang="en-US" sz="2400" baseline="0" dirty="0" smtClean="0">
                          <a:solidFill>
                            <a:srgbClr val="FF3300"/>
                          </a:solidFill>
                        </a:rPr>
                        <a:t> </a:t>
                      </a:r>
                      <a:r>
                        <a:rPr lang="en-US" sz="2400" dirty="0" smtClean="0">
                          <a:solidFill>
                            <a:srgbClr val="FF3300"/>
                          </a:solidFill>
                        </a:rPr>
                        <a:t> by SHGs regarding poverty related issues and poverty reduction plans </a:t>
                      </a:r>
                      <a:endParaRPr lang="en-US" sz="2400" dirty="0">
                        <a:solidFill>
                          <a:srgbClr val="FF33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FF3300"/>
                          </a:solidFill>
                        </a:rPr>
                        <a:t>Check box </a:t>
                      </a:r>
                    </a:p>
                    <a:p>
                      <a:endParaRPr lang="en-US" dirty="0">
                        <a:solidFill>
                          <a:srgbClr val="FF3300"/>
                        </a:solidFill>
                      </a:endParaRPr>
                    </a:p>
                  </a:txBody>
                  <a:tcPr/>
                </a:tc>
              </a:tr>
              <a:tr h="648470">
                <a:tc>
                  <a:txBody>
                    <a:bodyPr/>
                    <a:lstStyle/>
                    <a:p>
                      <a:r>
                        <a:rPr lang="en-US" dirty="0" smtClean="0"/>
                        <a:t>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smtClean="0">
                          <a:solidFill>
                            <a:srgbClr val="FF3300"/>
                          </a:solidFill>
                        </a:rPr>
                        <a:t>Discussion on GPDP </a:t>
                      </a:r>
                      <a:endParaRPr lang="en-US" sz="3200" dirty="0">
                        <a:solidFill>
                          <a:srgbClr val="FF33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FF3300"/>
                          </a:solidFill>
                        </a:rPr>
                        <a:t> </a:t>
                      </a:r>
                    </a:p>
                    <a:p>
                      <a:endParaRPr lang="en-US" dirty="0">
                        <a:solidFill>
                          <a:srgbClr val="FF3300"/>
                        </a:solidFill>
                      </a:endParaRPr>
                    </a:p>
                  </a:txBody>
                  <a:tcPr/>
                </a:tc>
              </a:tr>
              <a:tr h="648470">
                <a:tc>
                  <a:txBody>
                    <a:bodyPr/>
                    <a:lstStyle/>
                    <a:p>
                      <a:r>
                        <a:rPr lang="en-US" dirty="0" smtClean="0"/>
                        <a:t>9.1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rgbClr val="FF3300"/>
                          </a:solidFill>
                        </a:rPr>
                        <a:t>Review of progress of current year activities and funds utilized </a:t>
                      </a:r>
                      <a:endParaRPr lang="en-US" sz="2000" dirty="0">
                        <a:solidFill>
                          <a:srgbClr val="FF33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FF3300"/>
                          </a:solidFill>
                        </a:rPr>
                        <a:t>Check box </a:t>
                      </a:r>
                    </a:p>
                    <a:p>
                      <a:endParaRPr lang="en-US" dirty="0">
                        <a:solidFill>
                          <a:srgbClr val="FF33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Facilitators Report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-1" y="990602"/>
          <a:ext cx="9144001" cy="55869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/>
                <a:gridCol w="6688668"/>
                <a:gridCol w="1439333"/>
              </a:tblGrid>
              <a:tr h="639284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Sl</a:t>
                      </a:r>
                      <a:r>
                        <a:rPr lang="en-US" dirty="0" smtClean="0"/>
                        <a:t> No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Field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Inputs </a:t>
                      </a:r>
                      <a:endParaRPr lang="en-US" dirty="0"/>
                    </a:p>
                  </a:txBody>
                  <a:tcPr/>
                </a:tc>
              </a:tr>
              <a:tr h="1103421">
                <a:tc>
                  <a:txBody>
                    <a:bodyPr/>
                    <a:lstStyle/>
                    <a:p>
                      <a:r>
                        <a:rPr lang="en-US" dirty="0" smtClean="0"/>
                        <a:t>9.2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rgbClr val="FF0000"/>
                          </a:solidFill>
                        </a:rPr>
                        <a:t>Discussion on resources likely to be available</a:t>
                      </a:r>
                      <a:r>
                        <a:rPr lang="en-US" sz="2400" baseline="0" dirty="0" smtClean="0">
                          <a:solidFill>
                            <a:srgbClr val="FF0000"/>
                          </a:solidFill>
                        </a:rPr>
                        <a:t> to the Gram Panchayats during 2019-20</a:t>
                      </a:r>
                      <a:endParaRPr 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Check box </a:t>
                      </a:r>
                    </a:p>
                    <a:p>
                      <a:endParaRPr lang="en-US" dirty="0"/>
                    </a:p>
                  </a:txBody>
                  <a:tcPr/>
                </a:tc>
              </a:tr>
              <a:tr h="1103421">
                <a:tc>
                  <a:txBody>
                    <a:bodyPr/>
                    <a:lstStyle/>
                    <a:p>
                      <a:r>
                        <a:rPr lang="en-US" dirty="0" smtClean="0"/>
                        <a:t>9.3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rgbClr val="FF0000"/>
                          </a:solidFill>
                        </a:rPr>
                        <a:t>Discussion on gaps as identified from Mission </a:t>
                      </a:r>
                      <a:r>
                        <a:rPr lang="en-US" sz="2400" dirty="0" err="1" smtClean="0">
                          <a:solidFill>
                            <a:srgbClr val="FF0000"/>
                          </a:solidFill>
                        </a:rPr>
                        <a:t>Antyodaya</a:t>
                      </a:r>
                      <a:r>
                        <a:rPr lang="en-US" sz="2400" dirty="0" smtClean="0">
                          <a:solidFill>
                            <a:srgbClr val="FF0000"/>
                          </a:solidFill>
                        </a:rPr>
                        <a:t> survey and proposed intervention </a:t>
                      </a:r>
                      <a:endParaRPr 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Check box </a:t>
                      </a:r>
                    </a:p>
                    <a:p>
                      <a:endParaRPr lang="en-US" dirty="0"/>
                    </a:p>
                  </a:txBody>
                  <a:tcPr/>
                </a:tc>
              </a:tr>
              <a:tr h="582872">
                <a:tc>
                  <a:txBody>
                    <a:bodyPr/>
                    <a:lstStyle/>
                    <a:p>
                      <a:r>
                        <a:rPr lang="en-US" dirty="0" smtClean="0"/>
                        <a:t>9.4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rgbClr val="FF0000"/>
                          </a:solidFill>
                        </a:rPr>
                        <a:t>Resolution on final GPDP activities passed by Gram </a:t>
                      </a:r>
                      <a:r>
                        <a:rPr lang="en-US" sz="2400" dirty="0" err="1" smtClean="0">
                          <a:solidFill>
                            <a:srgbClr val="FF0000"/>
                          </a:solidFill>
                        </a:rPr>
                        <a:t>Sabha</a:t>
                      </a:r>
                      <a:r>
                        <a:rPr lang="en-US" sz="240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endParaRPr 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Check box </a:t>
                      </a:r>
                    </a:p>
                    <a:p>
                      <a:endParaRPr lang="en-US" dirty="0"/>
                    </a:p>
                  </a:txBody>
                  <a:tcPr/>
                </a:tc>
              </a:tr>
              <a:tr h="639284">
                <a:tc>
                  <a:txBody>
                    <a:bodyPr/>
                    <a:lstStyle/>
                    <a:p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solidFill>
                            <a:srgbClr val="FF0000"/>
                          </a:solidFill>
                        </a:rPr>
                        <a:t>Geotagged</a:t>
                      </a:r>
                      <a:r>
                        <a:rPr lang="en-US" sz="2400" dirty="0" smtClean="0">
                          <a:solidFill>
                            <a:srgbClr val="FF0000"/>
                          </a:solidFill>
                        </a:rPr>
                        <a:t> photograph of Gram </a:t>
                      </a:r>
                      <a:r>
                        <a:rPr lang="en-US" sz="2400" dirty="0" err="1" smtClean="0">
                          <a:solidFill>
                            <a:srgbClr val="FF0000"/>
                          </a:solidFill>
                        </a:rPr>
                        <a:t>Sabha</a:t>
                      </a:r>
                      <a:r>
                        <a:rPr lang="en-US" sz="2400" dirty="0" smtClean="0">
                          <a:solidFill>
                            <a:srgbClr val="FF0000"/>
                          </a:solidFill>
                        </a:rPr>
                        <a:t> in progress </a:t>
                      </a:r>
                      <a:endParaRPr 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Upload </a:t>
                      </a:r>
                      <a:endParaRPr lang="en-US" dirty="0"/>
                    </a:p>
                  </a:txBody>
                  <a:tcPr/>
                </a:tc>
              </a:tr>
              <a:tr h="639284">
                <a:tc>
                  <a:txBody>
                    <a:bodyPr/>
                    <a:lstStyle/>
                    <a:p>
                      <a:r>
                        <a:rPr lang="en-US" dirty="0" smtClean="0"/>
                        <a:t>11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solidFill>
                            <a:srgbClr val="FF0000"/>
                          </a:solidFill>
                        </a:rPr>
                        <a:t>Geotagged</a:t>
                      </a:r>
                      <a:r>
                        <a:rPr lang="en-US" sz="2400" dirty="0" smtClean="0">
                          <a:solidFill>
                            <a:srgbClr val="FF0000"/>
                          </a:solidFill>
                        </a:rPr>
                        <a:t> photograph of Public information board </a:t>
                      </a:r>
                      <a:endParaRPr 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Upload </a:t>
                      </a:r>
                      <a:endParaRPr lang="en-US" dirty="0"/>
                    </a:p>
                  </a:txBody>
                  <a:tcPr/>
                </a:tc>
              </a:tr>
              <a:tr h="639284">
                <a:tc>
                  <a:txBody>
                    <a:bodyPr/>
                    <a:lstStyle/>
                    <a:p>
                      <a:r>
                        <a:rPr lang="en-US" dirty="0" smtClean="0"/>
                        <a:t>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rgbClr val="FF0000"/>
                          </a:solidFill>
                        </a:rPr>
                        <a:t>Video</a:t>
                      </a:r>
                      <a:r>
                        <a:rPr lang="en-US" sz="2400" baseline="0" dirty="0" smtClean="0">
                          <a:solidFill>
                            <a:srgbClr val="FF0000"/>
                          </a:solidFill>
                        </a:rPr>
                        <a:t> of Gram </a:t>
                      </a:r>
                      <a:r>
                        <a:rPr lang="en-US" sz="2400" baseline="0" dirty="0" err="1" smtClean="0">
                          <a:solidFill>
                            <a:srgbClr val="FF0000"/>
                          </a:solidFill>
                        </a:rPr>
                        <a:t>Sabha</a:t>
                      </a:r>
                      <a:r>
                        <a:rPr lang="en-US" sz="2400" baseline="0" dirty="0" smtClean="0">
                          <a:solidFill>
                            <a:srgbClr val="FF0000"/>
                          </a:solidFill>
                        </a:rPr>
                        <a:t> in progress (optional)  </a:t>
                      </a:r>
                      <a:endParaRPr 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Upload 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401</Words>
  <Application>Microsoft Office PowerPoint</Application>
  <PresentationFormat>On-screen Show (4:3)</PresentationFormat>
  <Paragraphs>153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Annexure – V </vt:lpstr>
      <vt:lpstr>Facilitators Report  </vt:lpstr>
      <vt:lpstr>Facilitators Report </vt:lpstr>
      <vt:lpstr>Facilitators Report </vt:lpstr>
      <vt:lpstr>Facilitators Report </vt:lpstr>
      <vt:lpstr>Facilitators Report </vt:lpstr>
      <vt:lpstr>Facilitators Report 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Annexure – V </dc:title>
  <dc:creator>Corporate Edition</dc:creator>
  <cp:lastModifiedBy>Corporate Edition</cp:lastModifiedBy>
  <cp:revision>17</cp:revision>
  <dcterms:created xsi:type="dcterms:W3CDTF">2018-09-30T13:10:05Z</dcterms:created>
  <dcterms:modified xsi:type="dcterms:W3CDTF">2018-10-02T03:51:41Z</dcterms:modified>
</cp:coreProperties>
</file>