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93" r:id="rId2"/>
    <p:sldId id="1185" r:id="rId3"/>
    <p:sldId id="1186" r:id="rId4"/>
    <p:sldId id="1171" r:id="rId5"/>
    <p:sldId id="1182" r:id="rId6"/>
    <p:sldId id="1187" r:id="rId7"/>
    <p:sldId id="1172" r:id="rId8"/>
    <p:sldId id="1178" r:id="rId9"/>
    <p:sldId id="1179" r:id="rId10"/>
    <p:sldId id="1180" r:id="rId11"/>
    <p:sldId id="1181" r:id="rId12"/>
    <p:sldId id="11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zelda Dkhar" initials="LD" lastIdx="1" clrIdx="0">
    <p:extLst>
      <p:ext uri="{19B8F6BF-5375-455C-9EA6-DF929625EA0E}">
        <p15:presenceInfo xmlns:p15="http://schemas.microsoft.com/office/powerpoint/2012/main" userId="ad3b47d722da64a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9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86420"/>
  </p:normalViewPr>
  <p:slideViewPr>
    <p:cSldViewPr snapToGrid="0" snapToObjects="1">
      <p:cViewPr varScale="1">
        <p:scale>
          <a:sx n="43" d="100"/>
          <a:sy n="43" d="100"/>
        </p:scale>
        <p:origin x="180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64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EEF51-E552-DD43-89F9-EBD4F94C9D78}" type="datetimeFigureOut">
              <a:rPr lang="en-US" smtClean="0"/>
              <a:t>9/22/2018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9759C-15E9-C849-ACC9-C821D62CE0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34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Notes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rPr/>
              <a:pPr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907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9/22/2018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4" y="2030660"/>
            <a:ext cx="12192000" cy="1064587"/>
          </a:xfrm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 rt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6000" b="1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People’s Plan Campaign</a:t>
            </a:r>
            <a:endParaRPr lang="en-GB" sz="6000" b="1" dirty="0">
              <a:solidFill>
                <a:schemeClr val="bg2">
                  <a:lumMod val="25000"/>
                </a:schemeClr>
              </a:solidFill>
              <a:latin typeface="Calisto MT"/>
            </a:endParaRP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6000" b="1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Meghalaya</a:t>
            </a:r>
            <a:endParaRPr lang="en-US" sz="4400" b="1" dirty="0">
              <a:solidFill>
                <a:schemeClr val="bg2">
                  <a:lumMod val="25000"/>
                </a:schemeClr>
              </a:solidFill>
              <a:latin typeface="Calisto MT"/>
            </a:endParaRP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600" b="1" i="1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2</a:t>
            </a:r>
            <a:r>
              <a:rPr lang="en-US" sz="3600" b="1" i="1" baseline="30000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nd</a:t>
            </a:r>
            <a:r>
              <a:rPr lang="en-US" sz="3600" b="1" i="1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 October – 31</a:t>
            </a:r>
            <a:r>
              <a:rPr lang="en-US" sz="3600" b="1" i="1" baseline="30000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st</a:t>
            </a:r>
            <a:r>
              <a:rPr lang="en-US" sz="3600" b="1" i="1" dirty="0">
                <a:solidFill>
                  <a:schemeClr val="bg2">
                    <a:lumMod val="25000"/>
                  </a:schemeClr>
                </a:solidFill>
                <a:latin typeface="Calisto MT"/>
              </a:rPr>
              <a:t> December 2018</a:t>
            </a: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endParaRPr lang="en-US" sz="4400" b="1" dirty="0">
              <a:solidFill>
                <a:schemeClr val="bg2">
                  <a:lumMod val="25000"/>
                </a:schemeClr>
              </a:solidFill>
              <a:latin typeface="Calisto MT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rPr/>
              <a:pPr/>
              <a:t>1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5025574" y="6243935"/>
            <a:ext cx="1994584" cy="461665"/>
          </a:xfrm>
          <a:prstGeom prst="rect">
            <a:avLst/>
          </a:prstGeom>
        </p:spPr>
        <p:txBody>
          <a:bodyPr wrap="none"/>
          <a:lstStyle>
            <a:lvl1pPr lvl="0">
              <a:defRPr/>
            </a:lvl1pPr>
          </a:lstStyle>
          <a:p>
            <a:pPr lvl="0" rtl="0"/>
            <a:endParaRPr lang="en-GB" sz="2400" b="1" dirty="0">
              <a:solidFill>
                <a:srgbClr val="00338D"/>
              </a:solidFill>
              <a:latin typeface="Calisto MT"/>
            </a:endParaRPr>
          </a:p>
        </p:txBody>
      </p:sp>
    </p:spTree>
    <p:extLst>
      <p:ext uri="{BB962C8B-B14F-4D97-AF65-F5344CB8AC3E}">
        <p14:creationId xmlns:p14="http://schemas.microsoft.com/office/powerpoint/2010/main" val="300903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118" y="664307"/>
            <a:ext cx="11029616" cy="1013800"/>
          </a:xfrm>
        </p:spPr>
        <p:txBody>
          <a:bodyPr/>
          <a:lstStyle/>
          <a:p>
            <a:pPr algn="ctr"/>
            <a:r>
              <a:rPr lang="en-US" dirty="0" smtClean="0"/>
              <a:t>Activity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028983"/>
              </p:ext>
            </p:extLst>
          </p:nvPr>
        </p:nvGraphicFramePr>
        <p:xfrm>
          <a:off x="501114" y="1855414"/>
          <a:ext cx="11183625" cy="4533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7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17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3251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95906">
                  <a:extLst>
                    <a:ext uri="{9D8B030D-6E8A-4147-A177-3AD203B41FA5}">
                      <a16:colId xmlns:a16="http://schemas.microsoft.com/office/drawing/2014/main" xmlns="" val="219560466"/>
                    </a:ext>
                  </a:extLst>
                </a:gridCol>
              </a:tblGrid>
              <a:tr h="421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b="1" dirty="0" err="1">
                          <a:effectLst/>
                          <a:latin typeface="Calibri"/>
                          <a:ea typeface="Calibri"/>
                          <a:cs typeface="Calibri"/>
                        </a:rPr>
                        <a:t>Sl</a:t>
                      </a:r>
                      <a:r>
                        <a:rPr lang="en-IN" sz="1800" b="1" dirty="0">
                          <a:effectLst/>
                          <a:latin typeface="Calibri"/>
                          <a:ea typeface="Calibri"/>
                          <a:cs typeface="Calibri"/>
                        </a:rPr>
                        <a:t> No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b="1" dirty="0">
                          <a:effectLst/>
                          <a:latin typeface="Calibri"/>
                          <a:ea typeface="Calibri"/>
                          <a:cs typeface="Calibri"/>
                        </a:rPr>
                        <a:t>Activity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Period / Action taken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Action taken by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5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Appointment </a:t>
                      </a: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of</a:t>
                      </a: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 State</a:t>
                      </a: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 Nodal Officers for the campaign, 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Appointe</a:t>
                      </a: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d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Community and Rural Development Deptt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Appointment of facilitator for every Gram </a:t>
                      </a:r>
                      <a:r>
                        <a:rPr lang="en-US" sz="1800" dirty="0" err="1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Panchayat</a:t>
                      </a: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/</a:t>
                      </a:r>
                      <a:r>
                        <a:rPr lang="en-GB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Village Council</a:t>
                      </a:r>
                      <a:endParaRPr lang="en-GB" sz="1600" dirty="0">
                        <a:solidFill>
                          <a:srgbClr val="11111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Selecte</a:t>
                      </a: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NRLM Cell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Training of Facilitators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r>
                        <a:rPr lang="en-GB" sz="1800" baseline="30000">
                          <a:effectLst/>
                          <a:latin typeface="Calibri"/>
                          <a:ea typeface="Calibri"/>
                          <a:cs typeface="Calibri"/>
                        </a:rPr>
                        <a:t>th</a:t>
                      </a: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 – 21</a:t>
                      </a:r>
                      <a:r>
                        <a:rPr lang="en-GB" sz="1800" baseline="30000">
                          <a:effectLst/>
                          <a:latin typeface="Calibri"/>
                          <a:ea typeface="Calibri"/>
                          <a:cs typeface="Calibri"/>
                        </a:rPr>
                        <a:t>st</a:t>
                      </a: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 September 2018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26</a:t>
                      </a:r>
                      <a:r>
                        <a:rPr lang="en-GB" sz="1800" baseline="30000">
                          <a:effectLst/>
                          <a:latin typeface="Calibri"/>
                          <a:ea typeface="Calibri"/>
                          <a:cs typeface="Calibri"/>
                        </a:rPr>
                        <a:t>th</a:t>
                      </a: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 -27</a:t>
                      </a:r>
                      <a:r>
                        <a:rPr lang="en-GB" sz="1800" baseline="30000">
                          <a:effectLst/>
                          <a:latin typeface="Calibri"/>
                          <a:ea typeface="Calibri"/>
                          <a:cs typeface="Calibri"/>
                        </a:rPr>
                        <a:t>th</a:t>
                      </a:r>
                      <a:r>
                        <a:rPr lang="en-GB" sz="1800">
                          <a:effectLst/>
                          <a:latin typeface="Calibri"/>
                          <a:ea typeface="Calibri"/>
                          <a:cs typeface="Calibri"/>
                        </a:rPr>
                        <a:t> September 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NRLM cell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en-GB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Mission Antyodaya data collection 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28</a:t>
                      </a:r>
                      <a:r>
                        <a:rPr lang="en-GB" sz="1600" baseline="30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th</a:t>
                      </a:r>
                      <a:r>
                        <a:rPr lang="en-GB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September 2018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DRDA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95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Confirmation of Mission Antyodaya data</a:t>
                      </a:r>
                      <a:r>
                        <a:rPr lang="en-US" sz="180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in Gram Sabha </a:t>
                      </a:r>
                      <a:endParaRPr lang="en-GB" sz="1800">
                        <a:solidFill>
                          <a:srgbClr val="11111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r>
                        <a:rPr lang="en-GB" sz="1800" baseline="300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nd</a:t>
                      </a: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 October 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SIRD/ NRLM/ DRDA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CE307C6-9634-6B4B-9949-42F325EAAA15}"/>
              </a:ext>
            </a:extLst>
          </p:cNvPr>
          <p:cNvSpPr txBox="1"/>
          <p:nvPr/>
        </p:nvSpPr>
        <p:spPr>
          <a:xfrm>
            <a:off x="5178527" y="251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3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xmlns="" id="{E65EE179-69DB-F943-B2AF-E455B53CF7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67827"/>
              </p:ext>
            </p:extLst>
          </p:nvPr>
        </p:nvGraphicFramePr>
        <p:xfrm>
          <a:off x="552448" y="1169688"/>
          <a:ext cx="11029952" cy="458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288">
                  <a:extLst>
                    <a:ext uri="{9D8B030D-6E8A-4147-A177-3AD203B41FA5}">
                      <a16:colId xmlns:a16="http://schemas.microsoft.com/office/drawing/2014/main" xmlns="" val="2204576116"/>
                    </a:ext>
                  </a:extLst>
                </a:gridCol>
                <a:gridCol w="4640688">
                  <a:extLst>
                    <a:ext uri="{9D8B030D-6E8A-4147-A177-3AD203B41FA5}">
                      <a16:colId xmlns:a16="http://schemas.microsoft.com/office/drawing/2014/main" xmlns="" val="584714303"/>
                    </a:ext>
                  </a:extLst>
                </a:gridCol>
                <a:gridCol w="2757488">
                  <a:extLst>
                    <a:ext uri="{9D8B030D-6E8A-4147-A177-3AD203B41FA5}">
                      <a16:colId xmlns:a16="http://schemas.microsoft.com/office/drawing/2014/main" xmlns="" val="1305506084"/>
                    </a:ext>
                  </a:extLst>
                </a:gridCol>
                <a:gridCol w="2757488">
                  <a:extLst>
                    <a:ext uri="{9D8B030D-6E8A-4147-A177-3AD203B41FA5}">
                      <a16:colId xmlns:a16="http://schemas.microsoft.com/office/drawing/2014/main" xmlns="" val="96829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Sl.no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Period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Action taken by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6727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6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Nomination of Frontline workers of all departments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20</a:t>
                      </a:r>
                      <a:r>
                        <a:rPr lang="en-GB" baseline="30000"/>
                        <a:t>th</a:t>
                      </a:r>
                      <a:r>
                        <a:rPr lang="en-GB"/>
                        <a:t> September 2018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Concern Line Depts.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63537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Finalization of </a:t>
                      </a:r>
                      <a:r>
                        <a:rPr lang="en-GB" dirty="0" err="1"/>
                        <a:t>Calender</a:t>
                      </a:r>
                      <a:r>
                        <a:rPr lang="en-GB" dirty="0"/>
                        <a:t> for Special Gram </a:t>
                      </a:r>
                      <a:r>
                        <a:rPr lang="en-GB" dirty="0" err="1"/>
                        <a:t>Sabha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It is being coordinated</a:t>
                      </a:r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SIRD/ NRLM CELL/ MGNREGA CELL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18375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PRI-SHG convergence training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25</a:t>
                      </a:r>
                      <a:r>
                        <a:rPr lang="en-GB" baseline="30000"/>
                        <a:t>th</a:t>
                      </a:r>
                      <a:r>
                        <a:rPr lang="en-GB"/>
                        <a:t> September 2018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SIRD/ NRLM cell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8427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Public Information Board installation in all GP/VECs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2</a:t>
                      </a:r>
                      <a:r>
                        <a:rPr lang="en-GB" baseline="30000"/>
                        <a:t>nd</a:t>
                      </a:r>
                      <a:r>
                        <a:rPr lang="en-GB"/>
                        <a:t> October 2018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BDOs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81029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Workshop with all line departments under RGSA and GPDP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Conducted on 6</a:t>
                      </a:r>
                      <a:r>
                        <a:rPr lang="en-GB" baseline="30000"/>
                        <a:t>th</a:t>
                      </a:r>
                      <a:r>
                        <a:rPr lang="en-GB"/>
                        <a:t> &amp; 11</a:t>
                      </a:r>
                      <a:r>
                        <a:rPr lang="en-GB" baseline="30000"/>
                        <a:t>th</a:t>
                      </a:r>
                      <a:r>
                        <a:rPr lang="en-GB"/>
                        <a:t> September 2018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SIRD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3197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Total no. Of villages in Meghalaya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6026 (VECs are in place)</a:t>
                      </a:r>
                    </a:p>
                    <a:p>
                      <a:r>
                        <a:rPr lang="en-GB"/>
                        <a:t>(6839)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3506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Registration on web portal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Not done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SIRD/ C&amp; RD </a:t>
                      </a:r>
                      <a:r>
                        <a:rPr lang="en-GB" dirty="0" err="1"/>
                        <a:t>Deptt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81183534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9E15D9-8F50-DA49-A798-65B69F6A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5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9CDB3A-73DC-4A4D-A0D4-CA8D16650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19558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ACTION PLAN: Capacity building  &amp; TRAINING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B33069A0-007D-7648-BA7C-F69892DE12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368618"/>
              </p:ext>
            </p:extLst>
          </p:nvPr>
        </p:nvGraphicFramePr>
        <p:xfrm>
          <a:off x="451994" y="1168126"/>
          <a:ext cx="11387706" cy="49971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2233">
                  <a:extLst>
                    <a:ext uri="{9D8B030D-6E8A-4147-A177-3AD203B41FA5}">
                      <a16:colId xmlns:a16="http://schemas.microsoft.com/office/drawing/2014/main" xmlns="" val="3510360674"/>
                    </a:ext>
                  </a:extLst>
                </a:gridCol>
                <a:gridCol w="6225081">
                  <a:extLst>
                    <a:ext uri="{9D8B030D-6E8A-4147-A177-3AD203B41FA5}">
                      <a16:colId xmlns:a16="http://schemas.microsoft.com/office/drawing/2014/main" xmlns="" val="3975492852"/>
                    </a:ext>
                  </a:extLst>
                </a:gridCol>
                <a:gridCol w="4520392">
                  <a:extLst>
                    <a:ext uri="{9D8B030D-6E8A-4147-A177-3AD203B41FA5}">
                      <a16:colId xmlns:a16="http://schemas.microsoft.com/office/drawing/2014/main" xmlns="" val="2808104416"/>
                    </a:ext>
                  </a:extLst>
                </a:gridCol>
              </a:tblGrid>
              <a:tr h="2981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Sno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Activity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Timeline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1249777"/>
                  </a:ext>
                </a:extLst>
              </a:tr>
              <a:tr h="298172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effectLst/>
                        </a:rPr>
                        <a:t>Training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783783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TOT for District Resource Person (DRP)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Decision not taken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74680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u="none" strike="noStrike" dirty="0">
                          <a:effectLst/>
                        </a:rPr>
                        <a:t>Training of </a:t>
                      </a:r>
                      <a:r>
                        <a:rPr lang="en-US" sz="1800" u="none" strike="noStrike" dirty="0">
                          <a:effectLst/>
                        </a:rPr>
                        <a:t> Facilitator </a:t>
                      </a:r>
                      <a:r>
                        <a:rPr lang="en-GB" sz="1800" u="none" strike="noStrike" dirty="0">
                          <a:effectLst/>
                        </a:rPr>
                        <a:t>in 27intensive NRLM blocks out of 46 blocks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u="none" strike="noStrike" dirty="0">
                          <a:effectLst/>
                        </a:rPr>
                        <a:t>20</a:t>
                      </a:r>
                      <a:r>
                        <a:rPr lang="en-GB" sz="1800" u="none" strike="noStrike" baseline="30000" dirty="0">
                          <a:effectLst/>
                        </a:rPr>
                        <a:t>th</a:t>
                      </a:r>
                      <a:r>
                        <a:rPr lang="en-GB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>
                          <a:effectLst/>
                        </a:rPr>
                        <a:t>–</a:t>
                      </a:r>
                      <a:r>
                        <a:rPr lang="en-GB" sz="1800" u="none" strike="noStrike" dirty="0">
                          <a:effectLst/>
                        </a:rPr>
                        <a:t> 21</a:t>
                      </a:r>
                      <a:r>
                        <a:rPr lang="en-GB" sz="1800" u="none" strike="noStrike" baseline="30000" dirty="0">
                          <a:effectLst/>
                        </a:rPr>
                        <a:t>st</a:t>
                      </a:r>
                      <a:r>
                        <a:rPr lang="en-GB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>
                          <a:effectLst/>
                        </a:rPr>
                        <a:t> September 2018</a:t>
                      </a:r>
                      <a:endParaRPr lang="en-GB" sz="1800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  <a:r>
                        <a:rPr lang="en-GB" sz="18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- 27</a:t>
                      </a:r>
                      <a:r>
                        <a:rPr lang="en-GB" sz="18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September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3317952752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Training of  Secretaries</a:t>
                      </a:r>
                      <a:r>
                        <a:rPr lang="en-GB" sz="1800" u="none" strike="noStrike" dirty="0">
                          <a:effectLst/>
                        </a:rPr>
                        <a:t> of VEC /Gramsabhas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 </a:t>
                      </a:r>
                      <a:r>
                        <a:rPr lang="en-GB" sz="1800" u="none" strike="noStrike" dirty="0">
                          <a:effectLst/>
                        </a:rPr>
                        <a:t>2</a:t>
                      </a:r>
                      <a:r>
                        <a:rPr lang="en-GB" sz="1800" u="none" strike="noStrike" baseline="30000" dirty="0">
                          <a:effectLst/>
                        </a:rPr>
                        <a:t>nd</a:t>
                      </a:r>
                      <a:r>
                        <a:rPr lang="en-GB" sz="1800" u="none" strike="noStrike" dirty="0">
                          <a:effectLst/>
                        </a:rPr>
                        <a:t> October – 1</a:t>
                      </a:r>
                      <a:r>
                        <a:rPr lang="en-GB" sz="1800" u="none" strike="noStrike" baseline="30000" dirty="0">
                          <a:effectLst/>
                        </a:rPr>
                        <a:t>st</a:t>
                      </a:r>
                      <a:r>
                        <a:rPr lang="en-GB" sz="1800" u="none" strike="noStrike" dirty="0">
                          <a:effectLst/>
                        </a:rPr>
                        <a:t> November 2</a:t>
                      </a:r>
                      <a:r>
                        <a:rPr lang="en-US" sz="1800" u="none" strike="noStrike" dirty="0">
                          <a:effectLst/>
                        </a:rPr>
                        <a:t>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2567939756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of</a:t>
                      </a:r>
                      <a:r>
                        <a:rPr lang="en-GB" sz="1800" u="none" strike="noStrike">
                          <a:effectLst/>
                        </a:rPr>
                        <a:t> VEC </a:t>
                      </a:r>
                      <a:r>
                        <a:rPr lang="en-US" sz="1800" u="none" strike="noStrike">
                          <a:effectLst/>
                        </a:rPr>
                        <a:t>stateholder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18th September 2018 to 21st September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2010045786"/>
                  </a:ext>
                </a:extLst>
              </a:tr>
              <a:tr h="4810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of Head of the Line Department at District level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24th September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3999864769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ToT on preparation of Panchayat Poverty Reduction Plan for Master Trainers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2</a:t>
                      </a:r>
                      <a:r>
                        <a:rPr lang="en-GB" sz="1800" u="none" strike="noStrike" dirty="0">
                          <a:effectLst/>
                        </a:rPr>
                        <a:t>5</a:t>
                      </a:r>
                      <a:r>
                        <a:rPr lang="en-GB" sz="1800" u="none" strike="noStrike" baseline="30000" dirty="0">
                          <a:effectLst/>
                        </a:rPr>
                        <a:t>th</a:t>
                      </a:r>
                      <a:r>
                        <a:rPr lang="en-GB" sz="1800" u="none" strike="noStrike" dirty="0">
                          <a:effectLst/>
                        </a:rPr>
                        <a:t> </a:t>
                      </a:r>
                      <a:r>
                        <a:rPr lang="en-US" sz="1800" u="none" strike="noStrike" dirty="0">
                          <a:effectLst/>
                        </a:rPr>
                        <a:t>September 2018 to 6th October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66717273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to SHGs members by Master  Trainer for Panchayat Poverty Reduction Plan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800" u="none" strike="noStrike">
                          <a:effectLst/>
                        </a:rPr>
                        <a:t>30</a:t>
                      </a:r>
                      <a:r>
                        <a:rPr lang="en-GB" sz="1800" u="none" strike="noStrike" baseline="30000">
                          <a:effectLst/>
                        </a:rPr>
                        <a:t>th</a:t>
                      </a:r>
                      <a:r>
                        <a:rPr lang="en-GB" sz="1800" u="none" strike="noStrike">
                          <a:effectLst/>
                        </a:rPr>
                        <a:t> </a:t>
                      </a:r>
                      <a:r>
                        <a:rPr lang="en-US" sz="1800" u="none" strike="noStrike">
                          <a:effectLst/>
                        </a:rPr>
                        <a:t>September 2018 to</a:t>
                      </a:r>
                      <a:r>
                        <a:rPr lang="en-GB" sz="1800" u="none" strike="noStrike">
                          <a:effectLst/>
                        </a:rPr>
                        <a:t>30th </a:t>
                      </a:r>
                      <a:r>
                        <a:rPr lang="en-US" sz="1800" u="none" strike="noStrike">
                          <a:effectLst/>
                        </a:rPr>
                        <a:t>October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2486482844"/>
                  </a:ext>
                </a:extLst>
              </a:tr>
              <a:tr h="2981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effectLst/>
                        </a:rPr>
                        <a:t>Mission </a:t>
                      </a:r>
                      <a:r>
                        <a:rPr lang="en-US" sz="1800" b="1" u="none" strike="noStrike" dirty="0" err="1">
                          <a:effectLst/>
                        </a:rPr>
                        <a:t>Antyodaya</a:t>
                      </a:r>
                      <a:r>
                        <a:rPr lang="en-US" sz="1800" b="1" u="none" strike="noStrike" dirty="0">
                          <a:effectLst/>
                        </a:rPr>
                        <a:t> Survey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2</a:t>
                      </a:r>
                      <a:r>
                        <a:rPr lang="en-GB" sz="1800" u="none" strike="noStrike" dirty="0">
                          <a:effectLst/>
                        </a:rPr>
                        <a:t>8 Se</a:t>
                      </a:r>
                      <a:r>
                        <a:rPr lang="en-US" sz="1800" u="none" strike="noStrike" dirty="0">
                          <a:effectLst/>
                        </a:rPr>
                        <a:t>ptember</a:t>
                      </a:r>
                      <a:r>
                        <a:rPr lang="en-GB" sz="1800" u="none" strike="noStrike" dirty="0">
                          <a:effectLst/>
                        </a:rPr>
                        <a:t> 2018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:a16="http://schemas.microsoft.com/office/drawing/2014/main" xmlns="" val="3586912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43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3991394"/>
              </p:ext>
            </p:extLst>
          </p:nvPr>
        </p:nvGraphicFramePr>
        <p:xfrm>
          <a:off x="463639" y="1197735"/>
          <a:ext cx="11231909" cy="5100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9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789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77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87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877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877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8778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99519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Sno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Activity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2nd October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3rd Oct 2018 - 31st Oct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1st Nov 2018- 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30</a:t>
                      </a:r>
                      <a:r>
                        <a:rPr lang="en-GB" sz="1800" b="0" i="0" u="none" strike="noStrike" baseline="300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th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</a:t>
                      </a:r>
                      <a:r>
                        <a:rPr lang="en-GB" sz="1800" b="0" i="0" u="none" strike="noStrike" baseline="300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st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Dec 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– 15</a:t>
                      </a:r>
                      <a:r>
                        <a:rPr lang="en-GB" sz="1800" b="0" i="0" u="none" strike="noStrike" baseline="300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th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Dec </a:t>
                      </a:r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16</a:t>
                      </a:r>
                      <a:r>
                        <a:rPr lang="en-GB" sz="1800" b="0" i="0" u="none" strike="noStrike" baseline="300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th</a:t>
                      </a:r>
                      <a:r>
                        <a:rPr lang="en-GB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Dec</a:t>
                      </a:r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2018- 31st Dec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11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1st Gram Sabha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21104">
                <a:tc>
                  <a:txBody>
                    <a:bodyPr/>
                    <a:lstStyle/>
                    <a:p>
                      <a:pPr algn="ctr" fontAlgn="ctr"/>
                      <a:r>
                        <a:rPr lang="is-I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Gap identification and Preparation of Draft Plan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211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2nd Gram Sabha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211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3rd Gram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Sabha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211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Uploading of Plan in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Planplus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ACTION PLAN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64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916B19-7908-B64C-B92E-02F08D579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1 GP = 1 Village. There is a need of preparing VDP for each village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Issue of local self governance</a:t>
            </a:r>
          </a:p>
          <a:p>
            <a:pPr>
              <a:buFont typeface="Wingdings" pitchFamily="2" charset="2"/>
              <a:buChar char="§"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8B2527-74BB-6B4F-AB05-02D549A09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61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31271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1</a:t>
            </a:r>
            <a:r>
              <a:rPr lang="en-US" b="1" baseline="30000" dirty="0"/>
              <a:t>st</a:t>
            </a:r>
            <a:r>
              <a:rPr lang="en-US" b="1" dirty="0"/>
              <a:t> GRAM SABHA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A4E1E67-5605-AF4D-9DDF-476208746D1C}"/>
              </a:ext>
            </a:extLst>
          </p:cNvPr>
          <p:cNvSpPr/>
          <p:nvPr/>
        </p:nvSpPr>
        <p:spPr>
          <a:xfrm>
            <a:off x="510642" y="2201280"/>
            <a:ext cx="11162806" cy="2202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this </a:t>
            </a:r>
            <a:r>
              <a:rPr lang="en-IN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Gram </a:t>
            </a: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Sabha the following activities will be under taken: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validation of Mission </a:t>
            </a:r>
            <a:r>
              <a:rPr lang="en-IN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Antyodaya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Review of current activities and fund utilization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Annual Plan of FFC 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be followed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8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32" y="839247"/>
            <a:ext cx="11029616" cy="78509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Preparation of draft PLAN : </a:t>
            </a:r>
            <a:br>
              <a:rPr lang="en-US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Calibri"/>
              </a:rPr>
              <a:t>3rd Oct 2018 - 31st Oct 2018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N" sz="2400" b="1" dirty="0"/>
              <a:t>Sitting at the </a:t>
            </a:r>
            <a:r>
              <a:rPr lang="en-IN" sz="2400" b="1" dirty="0" smtClean="0"/>
              <a:t>GP/ VC: </a:t>
            </a:r>
            <a:endParaRPr lang="en-US" sz="2000" dirty="0"/>
          </a:p>
          <a:p>
            <a:r>
              <a:rPr lang="en-IN" sz="2400" dirty="0"/>
              <a:t>		 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finding of the Mission </a:t>
            </a:r>
            <a:r>
              <a:rPr lang="en-IN" sz="2400" dirty="0" err="1"/>
              <a:t>Antyodaya</a:t>
            </a:r>
            <a:r>
              <a:rPr lang="en-IN" sz="2400" dirty="0"/>
              <a:t> data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Identification of Gaps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the schemes of line department already implemented in the year 2018 – 19 and to be implemented by 2019 – 20.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the Perspective plan already prepared during Mi9ssion Mode (2017)  </a:t>
            </a:r>
            <a:endParaRPr lang="en-US" sz="2000" dirty="0"/>
          </a:p>
          <a:p>
            <a:r>
              <a:rPr lang="en-IN" sz="2400" dirty="0"/>
              <a:t> </a:t>
            </a:r>
            <a:endParaRPr lang="en-US" sz="2000" dirty="0"/>
          </a:p>
          <a:p>
            <a:pPr lvl="0"/>
            <a:r>
              <a:rPr lang="en-IN" sz="2400" b="1" dirty="0"/>
              <a:t>Preparation of Draft plan based on 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Gaps of Mission </a:t>
            </a:r>
            <a:r>
              <a:rPr lang="en-IN" sz="2400" dirty="0" err="1"/>
              <a:t>Antyodaya</a:t>
            </a:r>
            <a:r>
              <a:rPr lang="en-IN" sz="2400" dirty="0"/>
              <a:t> data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Perspective Plan of last </a:t>
            </a:r>
            <a:r>
              <a:rPr lang="en-IN" sz="2400" dirty="0" smtClean="0"/>
              <a:t>VDP </a:t>
            </a:r>
            <a:r>
              <a:rPr lang="en-IN" sz="2400" dirty="0"/>
              <a:t>Mission Mode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Schemes of line Department</a:t>
            </a:r>
            <a:endParaRPr lang="en-US" sz="2000" dirty="0"/>
          </a:p>
          <a:p>
            <a:r>
              <a:rPr lang="en-IN" sz="2400" dirty="0"/>
              <a:t> 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8401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004453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2</a:t>
            </a:r>
            <a:r>
              <a:rPr lang="en-US" b="1" baseline="30000" dirty="0">
                <a:solidFill>
                  <a:schemeClr val="bg2">
                    <a:lumMod val="25000"/>
                  </a:schemeClr>
                </a:solidFill>
              </a:rPr>
              <a:t>nd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Gram 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sabha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n-US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Calibri"/>
              </a:rPr>
              <a:t>1st Nov 2018-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30th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Calibri"/>
              </a:rPr>
              <a:t>Nov 2018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IN" b="1" dirty="0"/>
          </a:p>
          <a:p>
            <a:pPr lvl="1"/>
            <a:r>
              <a:rPr lang="en-IN" sz="2800" b="1" dirty="0"/>
              <a:t>Visioning and Prioritization </a:t>
            </a:r>
            <a:r>
              <a:rPr lang="en-IN" sz="2800" b="1" dirty="0" smtClean="0"/>
              <a:t>Gram </a:t>
            </a:r>
            <a:r>
              <a:rPr lang="en-IN" sz="2800" b="1" dirty="0"/>
              <a:t>Sabha</a:t>
            </a:r>
            <a:endParaRPr lang="en-US" sz="2400" dirty="0"/>
          </a:p>
          <a:p>
            <a:pPr lvl="1"/>
            <a:endParaRPr lang="en-IN" sz="2800" b="1" dirty="0"/>
          </a:p>
          <a:p>
            <a:pPr lvl="1"/>
            <a:r>
              <a:rPr lang="en-IN" sz="2800" b="1" dirty="0"/>
              <a:t>Presentation of Line Departments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Sharing of initiatives , schemes and services rendered by the line department.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IN" sz="2800" dirty="0"/>
              <a:t>Share the the current year and for the coming year 2019 – 20 in the prescribed format</a:t>
            </a:r>
            <a:endParaRPr lang="en-IN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IN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IN" sz="2800" b="1" dirty="0"/>
              <a:t>Presentation of </a:t>
            </a:r>
            <a:r>
              <a:rPr lang="en-IN" sz="2800" b="1" dirty="0" smtClean="0"/>
              <a:t>Village </a:t>
            </a:r>
            <a:r>
              <a:rPr lang="en-IN" sz="2800" b="1" dirty="0"/>
              <a:t>Poverty Reduction Plan</a:t>
            </a:r>
            <a:r>
              <a:rPr lang="en-IN" sz="2800" dirty="0"/>
              <a:t> by</a:t>
            </a:r>
            <a:r>
              <a:rPr lang="en-IN" sz="2800" b="1" dirty="0"/>
              <a:t> SHG</a:t>
            </a:r>
            <a:endParaRPr lang="en-US" sz="2400" dirty="0"/>
          </a:p>
          <a:p>
            <a:r>
              <a:rPr lang="en-IN" sz="2800" b="1" dirty="0"/>
              <a:t> </a:t>
            </a:r>
            <a:r>
              <a:rPr lang="en-IN" sz="2400" dirty="0"/>
              <a:t> 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0786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992907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3</a:t>
            </a:r>
            <a:r>
              <a:rPr lang="en-US" b="1" baseline="30000" dirty="0">
                <a:solidFill>
                  <a:schemeClr val="bg2">
                    <a:lumMod val="25000"/>
                  </a:schemeClr>
                </a:solidFill>
              </a:rPr>
              <a:t>rd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</a:rPr>
              <a:t>Gram </a:t>
            </a:r>
            <a:r>
              <a:rPr lang="en-US" b="1" dirty="0" err="1" smtClean="0">
                <a:solidFill>
                  <a:schemeClr val="bg2">
                    <a:lumMod val="25000"/>
                  </a:schemeClr>
                </a:solidFill>
              </a:rPr>
              <a:t>sabha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n-US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1</a:t>
            </a:r>
            <a:r>
              <a:rPr lang="en-US" baseline="30000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st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 Dec- 15th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Calibri"/>
              </a:rPr>
              <a:t>Dec 2018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IN" sz="2400" b="1" dirty="0"/>
          </a:p>
          <a:p>
            <a:pPr lvl="1"/>
            <a:r>
              <a:rPr lang="en-IN" sz="2400" b="1" dirty="0" smtClean="0"/>
              <a:t>Gram </a:t>
            </a:r>
            <a:r>
              <a:rPr lang="en-IN" sz="2400" b="1" dirty="0" err="1" smtClean="0"/>
              <a:t>Sabha</a:t>
            </a:r>
            <a:r>
              <a:rPr lang="en-IN" sz="2400" b="1" dirty="0" smtClean="0"/>
              <a:t> </a:t>
            </a:r>
            <a:r>
              <a:rPr lang="en-IN" sz="2400" b="1" dirty="0"/>
              <a:t>for Approval of </a:t>
            </a:r>
            <a:r>
              <a:rPr lang="en-IN" sz="2400" b="1" dirty="0" smtClean="0"/>
              <a:t>VDP </a:t>
            </a:r>
            <a:r>
              <a:rPr lang="en-IN" sz="2400" b="1" dirty="0"/>
              <a:t>for the year 2019-2020</a:t>
            </a:r>
            <a:endParaRPr lang="en-US" sz="2000" dirty="0"/>
          </a:p>
          <a:p>
            <a:r>
              <a:rPr lang="en-IN" sz="2400" b="1" dirty="0"/>
              <a:t> </a:t>
            </a:r>
            <a:endParaRPr lang="en-US" sz="2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IN" sz="2400" dirty="0"/>
              <a:t>Approval of </a:t>
            </a:r>
            <a:r>
              <a:rPr lang="en-IN" sz="2400" dirty="0" smtClean="0"/>
              <a:t>VDP </a:t>
            </a:r>
            <a:r>
              <a:rPr lang="en-IN" sz="2400" dirty="0"/>
              <a:t>of the Annual Plan by the </a:t>
            </a:r>
            <a:r>
              <a:rPr lang="en-IN" sz="2400" dirty="0" smtClean="0"/>
              <a:t>Gram </a:t>
            </a:r>
            <a:r>
              <a:rPr lang="en-IN" sz="2400" dirty="0"/>
              <a:t>Sabha.</a:t>
            </a:r>
            <a:endParaRPr lang="en-US" sz="20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7319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xmlns="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981361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Uploading of Plan in 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Planplus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n-US" b="1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16</a:t>
            </a:r>
            <a:r>
              <a:rPr lang="en-US" baseline="30000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th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/>
              </a:rPr>
              <a:t> Dec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Calibri"/>
              </a:rPr>
              <a:t>2018- 31st Dec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A4E1E67-5605-AF4D-9DDF-476208746D1C}"/>
              </a:ext>
            </a:extLst>
          </p:cNvPr>
          <p:cNvSpPr/>
          <p:nvPr/>
        </p:nvSpPr>
        <p:spPr>
          <a:xfrm>
            <a:off x="514597" y="2569415"/>
            <a:ext cx="11162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IN" sz="2800" b="1" dirty="0"/>
              <a:t>Uploading of approved Plan in </a:t>
            </a:r>
            <a:r>
              <a:rPr lang="en-IN" sz="2800" b="1" dirty="0" err="1"/>
              <a:t>PlanPlus</a:t>
            </a:r>
            <a:r>
              <a:rPr lang="en-IN" sz="2800" b="1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2870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53B0-8994-4623-8983-471A3CFC8752}" type="slidenum">
              <a:rPr lang="en-IN" smtClean="0"/>
              <a:pPr/>
              <a:t>12</a:t>
            </a:fld>
            <a:endParaRPr lang="en-IN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1963" y="2951754"/>
            <a:ext cx="11074400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chemeClr val="accent2">
                    <a:lumMod val="50000"/>
                  </a:schemeClr>
                </a:solidFill>
              </a:rPr>
              <a:t>Thank you</a:t>
            </a:r>
            <a:endParaRPr lang="en-IN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40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1854</TotalTime>
  <Words>545</Words>
  <Application>Microsoft Office PowerPoint</Application>
  <PresentationFormat>Widescreen</PresentationFormat>
  <Paragraphs>146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Calisto MT</vt:lpstr>
      <vt:lpstr>Lucida Sans Unicode</vt:lpstr>
      <vt:lpstr>Times New Roman</vt:lpstr>
      <vt:lpstr>Verdana</vt:lpstr>
      <vt:lpstr>Wingdings</vt:lpstr>
      <vt:lpstr>Wingdings 2</vt:lpstr>
      <vt:lpstr>Wingdings 3</vt:lpstr>
      <vt:lpstr>Concourse</vt:lpstr>
      <vt:lpstr>PowerPoint Presentation</vt:lpstr>
      <vt:lpstr>Activity</vt:lpstr>
      <vt:lpstr>Activity</vt:lpstr>
      <vt:lpstr>ACTION PLAN: Capacity building  &amp; TRAINING</vt:lpstr>
      <vt:lpstr>ACTION PLAN</vt:lpstr>
      <vt:lpstr>ISSUES</vt:lpstr>
      <vt:lpstr>1st GRAM SABHA</vt:lpstr>
      <vt:lpstr>Preparation of draft PLAN :  3rd Oct 2018 - 31st Oct 2018</vt:lpstr>
      <vt:lpstr>2nd Gram sabha 1st Nov 2018- 30th Nov 2018</vt:lpstr>
      <vt:lpstr>3rd  Gram sabha 1st Dec- 15th Dec 2018</vt:lpstr>
      <vt:lpstr>Uploading of Plan in Planplus 16th Dec 2018- 31st Dec</vt:lpstr>
      <vt:lpstr>Thank you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 Government Directory</dc:title>
  <dc:creator>Abhijit Misra</dc:creator>
  <cp:lastModifiedBy>KOTNALA</cp:lastModifiedBy>
  <cp:revision>96</cp:revision>
  <dcterms:created xsi:type="dcterms:W3CDTF">2018-08-25T18:18:06Z</dcterms:created>
  <dcterms:modified xsi:type="dcterms:W3CDTF">2018-09-22T07:31:10Z</dcterms:modified>
</cp:coreProperties>
</file>