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1" r:id="rId1"/>
  </p:sldMasterIdLst>
  <p:notesMasterIdLst>
    <p:notesMasterId r:id="rId24"/>
  </p:notesMasterIdLst>
  <p:sldIdLst>
    <p:sldId id="256" r:id="rId2"/>
    <p:sldId id="257" r:id="rId3"/>
    <p:sldId id="279" r:id="rId4"/>
    <p:sldId id="280" r:id="rId5"/>
    <p:sldId id="259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8" r:id="rId21"/>
    <p:sldId id="276" r:id="rId22"/>
    <p:sldId id="277" r:id="rId23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1A00"/>
    <a:srgbClr val="00AACC"/>
    <a:srgbClr val="5EEC3C"/>
    <a:srgbClr val="1D3A00"/>
    <a:srgbClr val="003296"/>
    <a:srgbClr val="E39A39"/>
    <a:srgbClr val="FFC901"/>
    <a:srgbClr val="FE9202"/>
    <a:srgbClr val="FEA402"/>
    <a:srgbClr val="D68B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936" y="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84883A-0625-47E3-BC11-9BB7CB791927}" type="datetimeFigureOut">
              <a:rPr lang="en-US" smtClean="0"/>
              <a:t>24-Sep-18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F7AF7B-7315-4AD8-A392-4B136A832D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509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7AF7B-7315-4AD8-A392-4B136A832D7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411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24-Sep-18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288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24-Sep-18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7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24-Sep-18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306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24-Sep-18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954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24-Sep-18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05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24-Sep-18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81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24-Sep-18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131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24-Sep-18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00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24-Sep-18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930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24-Sep-18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822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24-Sep-18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3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17456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24-Sep-18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3120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24-Sep-18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28821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24-Sep-18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5981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24-Sep-18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4956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24-Sep-18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E:\websites\free-power-point-templates\2012\logos.png">
            <a:extLst>
              <a:ext uri="{FF2B5EF4-FFF2-40B4-BE49-F238E27FC236}">
                <a16:creationId xmlns="" xmlns:a16="http://schemas.microsoft.com/office/drawing/2014/main" id="{43F3B095-0BDA-416D-BE69-CB6E164A533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18306" y="2326213"/>
            <a:ext cx="1463784" cy="526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833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24-Sep-18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2F4DA501-9DC1-4289-8D4A-C0706780DD90}"/>
              </a:ext>
            </a:extLst>
          </p:cNvPr>
          <p:cNvSpPr txBox="1"/>
          <p:nvPr userDrawn="1"/>
        </p:nvSpPr>
        <p:spPr>
          <a:xfrm>
            <a:off x="-9150" y="5213747"/>
            <a:ext cx="8389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solidFill>
                  <a:schemeClr val="bg1">
                    <a:lumMod val="65000"/>
                  </a:schemeClr>
                </a:solidFill>
              </a:rPr>
              <a:t>This presentation uses a free template provided by FPPT.com</a:t>
            </a:r>
          </a:p>
          <a:p>
            <a:r>
              <a:rPr lang="en-US" sz="1400">
                <a:solidFill>
                  <a:schemeClr val="bg1">
                    <a:lumMod val="65000"/>
                  </a:schemeClr>
                </a:solidFill>
              </a:rPr>
              <a:t>www.free-power-point-templates.com</a:t>
            </a:r>
          </a:p>
        </p:txBody>
      </p:sp>
    </p:spTree>
    <p:extLst>
      <p:ext uri="{BB962C8B-B14F-4D97-AF65-F5344CB8AC3E}">
        <p14:creationId xmlns:p14="http://schemas.microsoft.com/office/powerpoint/2010/main" val="27027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nictech-ma@nic.in" TargetMode="External"/><Relationship Id="rId2" Type="http://schemas.openxmlformats.org/officeDocument/2006/relationships/hyperlink" Target="mailto:gpdp.mopr@nic.in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8965" y="1502816"/>
            <a:ext cx="8551481" cy="152705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Gram Panchayat Development 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</a:t>
            </a:r>
            <a:r>
              <a:rPr lang="en-US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October- 31</a:t>
            </a:r>
            <a:r>
              <a:rPr lang="en-US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December)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Sabki Yojana Sabka Vikas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55" y="281174"/>
            <a:ext cx="8246070" cy="610821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chemeClr val="tx1"/>
                </a:solidFill>
              </a:rPr>
              <a:t>Home Page- http://gpdp.nic.in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55" y="931176"/>
            <a:ext cx="8856890" cy="4083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61855" y="114584"/>
            <a:ext cx="7886700" cy="528193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Key Principles of Data Entry in GPDP Portal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828" y="609557"/>
            <a:ext cx="8856314" cy="4318904"/>
          </a:xfrm>
        </p:spPr>
        <p:txBody>
          <a:bodyPr>
            <a:noAutofit/>
          </a:bodyPr>
          <a:lstStyle/>
          <a:p>
            <a:pPr marL="385763" indent="-385763">
              <a:buFont typeface="+mj-lt"/>
              <a:buAutoNum type="arabicPeriod"/>
            </a:pPr>
            <a:endParaRPr lang="en-US" sz="1500" dirty="0" smtClean="0"/>
          </a:p>
          <a:p>
            <a:pPr marL="385763" indent="-385763">
              <a:buFont typeface="+mj-lt"/>
              <a:buAutoNum type="arabicPeriod"/>
            </a:pPr>
            <a:r>
              <a:rPr lang="en-US" sz="1500" dirty="0" smtClean="0"/>
              <a:t>LGD </a:t>
            </a:r>
            <a:r>
              <a:rPr lang="en-US" sz="1500" dirty="0"/>
              <a:t>to be used as standard Location Code Directory: </a:t>
            </a:r>
            <a:r>
              <a:rPr lang="en-US" sz="1500" i="1" dirty="0"/>
              <a:t>State -&gt; </a:t>
            </a:r>
            <a:r>
              <a:rPr lang="en-US" sz="1500" i="1" dirty="0" smtClean="0"/>
              <a:t>District/District </a:t>
            </a:r>
            <a:r>
              <a:rPr lang="en-US" sz="1500" i="1" dirty="0"/>
              <a:t>Panchayat -&gt; </a:t>
            </a:r>
            <a:r>
              <a:rPr lang="en-US" sz="1500" i="1" dirty="0" smtClean="0"/>
              <a:t>Block/Block </a:t>
            </a:r>
            <a:r>
              <a:rPr lang="en-US" sz="1500" i="1" dirty="0"/>
              <a:t>Panchayat -&gt; GP.</a:t>
            </a:r>
            <a:r>
              <a:rPr lang="en-US" sz="1500" dirty="0"/>
              <a:t>  </a:t>
            </a:r>
            <a:r>
              <a:rPr lang="en-US" sz="1500" i="1" dirty="0"/>
              <a:t>Mapping with LGD a pre-condition in case there arise a need to integrate with any other portal</a:t>
            </a:r>
          </a:p>
          <a:p>
            <a:pPr marL="385763" indent="-385763">
              <a:buFont typeface="+mj-lt"/>
              <a:buAutoNum type="arabicPeriod"/>
            </a:pPr>
            <a:r>
              <a:rPr lang="en-US" sz="1500" dirty="0"/>
              <a:t>Names, designations, Mobile no., email IDs of </a:t>
            </a:r>
            <a:r>
              <a:rPr lang="en-US" sz="1500" dirty="0" smtClean="0"/>
              <a:t>Nodal Officer/Facilitators/Frontline Workers  </a:t>
            </a:r>
            <a:r>
              <a:rPr lang="en-US" sz="1500" dirty="0"/>
              <a:t>to be captured, but only names to be put in public domain. </a:t>
            </a:r>
          </a:p>
          <a:p>
            <a:pPr marL="385763" indent="-385763">
              <a:buFont typeface="+mj-lt"/>
              <a:buAutoNum type="arabicPeriod"/>
            </a:pPr>
            <a:r>
              <a:rPr lang="en-US" sz="1500" dirty="0"/>
              <a:t>Mobile No to be used as Login ID for all on the Portal</a:t>
            </a:r>
          </a:p>
          <a:p>
            <a:pPr marL="385763" indent="-385763">
              <a:buFont typeface="+mj-lt"/>
              <a:buAutoNum type="arabicPeriod"/>
            </a:pPr>
            <a:r>
              <a:rPr lang="en-US" sz="1500" dirty="0"/>
              <a:t>Only the </a:t>
            </a:r>
            <a:r>
              <a:rPr lang="en-US" sz="1500" dirty="0" smtClean="0"/>
              <a:t>Nodal Officer and Facilitators will </a:t>
            </a:r>
            <a:r>
              <a:rPr lang="en-US" sz="1500" dirty="0"/>
              <a:t>enter data on the portal.</a:t>
            </a:r>
          </a:p>
          <a:p>
            <a:pPr marL="385763" indent="-385763">
              <a:buFont typeface="+mj-lt"/>
              <a:buAutoNum type="arabicPeriod"/>
            </a:pPr>
            <a:r>
              <a:rPr lang="en-US" sz="1500" dirty="0"/>
              <a:t>Nodal Officers for Central Line Ministries, who in turn create State/District/Block level users for their field functionaries.</a:t>
            </a:r>
          </a:p>
          <a:p>
            <a:pPr marL="385763" indent="-385763">
              <a:buFont typeface="+mj-lt"/>
              <a:buAutoNum type="arabicPeriod"/>
            </a:pPr>
            <a:r>
              <a:rPr lang="en-US" sz="1500" dirty="0" smtClean="0"/>
              <a:t>GP-wise </a:t>
            </a:r>
            <a:r>
              <a:rPr lang="en-US" sz="1500" dirty="0"/>
              <a:t>entries to be made preferably from Block level. &lt;</a:t>
            </a:r>
            <a:r>
              <a:rPr lang="en-US" sz="1500" i="1" dirty="0"/>
              <a:t>States may also assign task to </a:t>
            </a:r>
            <a:r>
              <a:rPr lang="en-US" sz="1500" i="1" dirty="0" smtClean="0"/>
              <a:t>District </a:t>
            </a:r>
            <a:r>
              <a:rPr lang="en-US" sz="1500" i="1" dirty="0"/>
              <a:t>if required</a:t>
            </a:r>
            <a:r>
              <a:rPr lang="en-US" sz="1500" dirty="0"/>
              <a:t>&gt;  </a:t>
            </a:r>
          </a:p>
          <a:p>
            <a:pPr marL="385763" indent="-385763">
              <a:buFont typeface="+mj-lt"/>
              <a:buAutoNum type="arabicPeriod"/>
            </a:pPr>
            <a:r>
              <a:rPr lang="en-US" sz="1500" dirty="0"/>
              <a:t>Calendar of ‘Gram </a:t>
            </a:r>
            <a:r>
              <a:rPr lang="en-US" sz="1500" dirty="0" err="1"/>
              <a:t>Sabhas</a:t>
            </a:r>
            <a:r>
              <a:rPr lang="en-US" sz="1500" dirty="0"/>
              <a:t>’ to be entered by </a:t>
            </a:r>
            <a:r>
              <a:rPr lang="en-US" sz="1500" dirty="0" smtClean="0"/>
              <a:t>District/Block </a:t>
            </a:r>
            <a:r>
              <a:rPr lang="en-US" sz="1500" dirty="0"/>
              <a:t>(</a:t>
            </a:r>
            <a:r>
              <a:rPr lang="en-US" sz="1500" i="1" dirty="0"/>
              <a:t>as decided by State</a:t>
            </a:r>
            <a:r>
              <a:rPr lang="en-US" sz="1500" dirty="0"/>
              <a:t>). Validation to avoid overlapping dates of Gram </a:t>
            </a:r>
            <a:r>
              <a:rPr lang="en-US" sz="1500" dirty="0" err="1"/>
              <a:t>Sabhas</a:t>
            </a:r>
            <a:r>
              <a:rPr lang="en-US" sz="1500" dirty="0"/>
              <a:t> within a block/district</a:t>
            </a:r>
            <a:r>
              <a:rPr lang="en-US" sz="1500" dirty="0" smtClean="0"/>
              <a:t>.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109988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789" y="81365"/>
            <a:ext cx="7886700" cy="528193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Key Principles of Data Entry in GPDP Portal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828" y="609557"/>
            <a:ext cx="8856314" cy="4318904"/>
          </a:xfrm>
        </p:spPr>
        <p:txBody>
          <a:bodyPr>
            <a:noAutofit/>
          </a:bodyPr>
          <a:lstStyle/>
          <a:p>
            <a:pPr marL="385763" indent="-385763">
              <a:buFont typeface="+mj-lt"/>
              <a:buAutoNum type="arabicPeriod" startAt="8"/>
            </a:pPr>
            <a:r>
              <a:rPr lang="en-US" sz="1500" dirty="0" smtClean="0"/>
              <a:t>Provision </a:t>
            </a:r>
            <a:r>
              <a:rPr lang="en-US" sz="1500" dirty="0"/>
              <a:t>to upload geo-tagged pictures for each GP (i.e. Gram </a:t>
            </a:r>
            <a:r>
              <a:rPr lang="en-US" sz="1500" dirty="0" err="1"/>
              <a:t>Sabha</a:t>
            </a:r>
            <a:r>
              <a:rPr lang="en-US" sz="1500" dirty="0"/>
              <a:t> </a:t>
            </a:r>
            <a:r>
              <a:rPr lang="en-US" sz="1500" dirty="0" smtClean="0"/>
              <a:t>Meeting</a:t>
            </a:r>
            <a:r>
              <a:rPr lang="en-US" sz="1500" dirty="0"/>
              <a:t>, </a:t>
            </a:r>
            <a:r>
              <a:rPr lang="en-US" sz="1500" dirty="0" smtClean="0"/>
              <a:t>Public Information Board </a:t>
            </a:r>
            <a:r>
              <a:rPr lang="en-US" sz="1500" dirty="0"/>
              <a:t>etc</a:t>
            </a:r>
            <a:r>
              <a:rPr lang="en-US" sz="1500" dirty="0" smtClean="0"/>
              <a:t>.)</a:t>
            </a:r>
          </a:p>
          <a:p>
            <a:pPr marL="385763" indent="-385763">
              <a:buFont typeface="+mj-lt"/>
              <a:buAutoNum type="arabicPeriod" startAt="8"/>
            </a:pPr>
            <a:r>
              <a:rPr lang="en-US" sz="1500" dirty="0" smtClean="0"/>
              <a:t>Photographs uploaded through cloud sourcing will be moderated</a:t>
            </a:r>
            <a:endParaRPr lang="en-US" sz="1500" dirty="0"/>
          </a:p>
          <a:p>
            <a:pPr marL="385763" indent="-385763">
              <a:buFont typeface="+mj-lt"/>
              <a:buAutoNum type="arabicPeriod" startAt="8"/>
            </a:pPr>
            <a:r>
              <a:rPr lang="en-US" sz="1500" dirty="0" smtClean="0"/>
              <a:t>In </a:t>
            </a:r>
            <a:r>
              <a:rPr lang="en-US" sz="1500" dirty="0"/>
              <a:t>Non Part-IX States, entries will be made for equivalent elected RLBs (by officials assigned by the State)</a:t>
            </a:r>
          </a:p>
          <a:p>
            <a:pPr marL="385763" indent="-385763">
              <a:buFont typeface="+mj-lt"/>
              <a:buAutoNum type="arabicPeriod" startAt="8"/>
            </a:pPr>
            <a:r>
              <a:rPr lang="en-US" sz="1500" b="1" dirty="0"/>
              <a:t>Assumption</a:t>
            </a:r>
            <a:r>
              <a:rPr lang="en-US" sz="1500" dirty="0"/>
              <a:t>: While field functionaries of all 18 line departments will need to mandatorily provide GP-wise data to the GP &amp; Facilitator, they will not be required to make any entry in the portal.</a:t>
            </a:r>
          </a:p>
        </p:txBody>
      </p:sp>
    </p:spTree>
    <p:extLst>
      <p:ext uri="{BB962C8B-B14F-4D97-AF65-F5344CB8AC3E}">
        <p14:creationId xmlns:p14="http://schemas.microsoft.com/office/powerpoint/2010/main" val="3242900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7080" y="281174"/>
            <a:ext cx="6719020" cy="57264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Features of GPDP Portal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128720" y="1044700"/>
            <a:ext cx="7015280" cy="3663766"/>
          </a:xfrm>
        </p:spPr>
        <p:txBody>
          <a:bodyPr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Provision to schedule special Gram Sabha</a:t>
            </a:r>
          </a:p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Assigning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facilitator/frontline workers 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a Gram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Sabha</a:t>
            </a:r>
          </a:p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Facilitator Feedback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Report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Provides Key Performance Indicators(KPI) Reports to Citizen </a:t>
            </a:r>
          </a:p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Provision to upload images</a:t>
            </a:r>
          </a:p>
          <a:p>
            <a:pPr>
              <a:lnSpc>
                <a:spcPct val="120000"/>
              </a:lnSpc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Content Management System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SMS/email based notifications</a:t>
            </a:r>
          </a:p>
          <a:p>
            <a:pPr>
              <a:lnSpc>
                <a:spcPct val="120000"/>
              </a:lnSpc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Mobile(Android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Application for GPDP</a:t>
            </a:r>
          </a:p>
        </p:txBody>
      </p:sp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7080" y="319351"/>
            <a:ext cx="6719020" cy="57264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Stakeholders in GPDP Portal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07080" y="1044700"/>
            <a:ext cx="5955495" cy="3663766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Nodal Officers</a:t>
            </a:r>
          </a:p>
          <a:p>
            <a:pPr lvl="1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Central</a:t>
            </a:r>
          </a:p>
          <a:p>
            <a:pPr lvl="1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</a:t>
            </a:r>
          </a:p>
          <a:p>
            <a:pPr lvl="1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District/District Panchayat</a:t>
            </a:r>
          </a:p>
          <a:p>
            <a:pPr lvl="1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Block/Block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Panchayat</a:t>
            </a:r>
          </a:p>
          <a:p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 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Departments</a:t>
            </a:r>
          </a:p>
          <a:p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Facilitators</a:t>
            </a:r>
          </a:p>
          <a:p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Citizen (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viewing publically available reports)</a:t>
            </a:r>
          </a:p>
          <a:p>
            <a:pPr>
              <a:lnSpc>
                <a:spcPct val="120000"/>
              </a:lnSpc>
            </a:pPr>
            <a:endParaRPr lang="en-US" dirty="0">
              <a:solidFill>
                <a:schemeClr val="tx1"/>
              </a:solidFill>
            </a:endParaRPr>
          </a:p>
          <a:p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482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7080" y="319351"/>
            <a:ext cx="6719020" cy="57264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Nodal officers- Center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07080" y="1044700"/>
            <a:ext cx="7329840" cy="366376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User Management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Can Create the State Nodal Officers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Send Notification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Can Send the email/SMS based notifications to any level of users of any state.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Upload Image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Can Upload the images related to GPDP Campaign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Moderate Image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Can moderate the images uploaded by users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 Help Desk Users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Create/Manage helpdesk users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Content Management System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Can upload any document related to Campaign material, Circular/Letters, Government Orders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479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7080" y="319351"/>
            <a:ext cx="6719020" cy="57264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Nodal officers-State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08300" y="891995"/>
            <a:ext cx="7329840" cy="366376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User Management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Can Create Nodal Officer 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Districts/District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Panchayat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/Block/ Block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Panchayat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Facilitator Management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Can Create the facilitators at Districts/District Panchayat/Block/ Block Panchayat level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 Department Users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Can create the line department nodal officer of a state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Content Management System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Can upload any document related to Campaign material, Circular/Letters, Government Orders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etc</a:t>
            </a:r>
            <a:endParaRPr lang="en-US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Upload Image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Can upload the image on behalf of State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Moderate Image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Can moderate the images uploaded by users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643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7080" y="319351"/>
            <a:ext cx="6719020" cy="57264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Nodal officers-Line Department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07080" y="1044700"/>
            <a:ext cx="7329840" cy="366376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User Management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Can Create the line department users at District/Block level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Frontline Worker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Can Create the frontline worker of his/her respective department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Upload Image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Can upload the image on behalf of department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92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7079" y="319351"/>
            <a:ext cx="8398775" cy="57264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Nodal officers-District/District Panchayat Official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07079" y="1044700"/>
            <a:ext cx="7329840" cy="366376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User Management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Can Create 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user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Block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Block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Panchayat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level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Facilitator </a:t>
            </a:r>
            <a:r>
              <a:rPr lang="en-US" sz="20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Can Create the facilitators at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District and at Block level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Frontline Worker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Can Create the Frontline worker of line departments(By only District Official user)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Schedule Gram Sabha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Can schedule and freeze the Special Gram Sabha of Gram Panchayat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Upload Image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Can upload the image on behalf of District/District Panchayat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72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7079" y="319351"/>
            <a:ext cx="8398775" cy="57264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Nodal officers-Block/Block Panchayat Official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07079" y="927045"/>
            <a:ext cx="7329840" cy="366376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Facilitator </a:t>
            </a:r>
            <a:r>
              <a:rPr lang="en-US" sz="20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Can Create the facilitators at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Block/ Gram Panchayat level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Frontline Worker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Can Create the Frontline worker of line departments at Block Level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Schedule Gram Sabha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Can schedule and freeze the Special Gram Sabha for a Gram Panchayat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Upload Image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Can upload the image on behalf of Block/Block Panchayat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05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7079" y="319351"/>
            <a:ext cx="8398775" cy="57264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Facilitators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02504" y="1044700"/>
            <a:ext cx="7329840" cy="366376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Facilitates the Special Gram Sabha for GPDP on a designated day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Ensure community/mobilization during the Gram Sabha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Coordination with Frontline workers staffs of participating line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departments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Submit a report regarding the conduct of the Special Gram Sabha on the GPDP Portal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 upload the images of the Special Gram Sabha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49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7079" y="319351"/>
            <a:ext cx="8398775" cy="57264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Citizens – For viewing the KPI reports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59785" y="1044700"/>
            <a:ext cx="7329840" cy="3663766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Various KPI reports are available for citizens including: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 of Nodal Officers appointed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 of Facilitators appointed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 of Nodal officers for line department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 of Frontline workers nominated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 Gram Sabha Scheduled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 Gram Sabha held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Gram Sabha Images/Public Information Board Images </a:t>
            </a:r>
            <a:endParaRPr lang="en-US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GPDP Uploaded in PlanPlus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Gram Panchayat for which Mission Antyodaya data captured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Facilitator Report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Calendar view of Special Gram Sabha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92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7079" y="319351"/>
            <a:ext cx="8398775" cy="57264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Citizens – For viewing the KPI reports Contd..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7354" y="1044700"/>
            <a:ext cx="7329840" cy="3663766"/>
          </a:xfrm>
        </p:spPr>
        <p:txBody>
          <a:bodyPr>
            <a:normAutofit fontScale="92500" lnSpcReduction="10000"/>
          </a:bodyPr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 of Nodal Officers appointed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Detailed report of Nodal officers appointed by the state to conduct GPDP campaign at respective Districts and Blocks Level with Print and export to excel functionality.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 of Facilitators appointed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–Detailed report of Facilitators appointed by the state for conducting GPDP campaign in Gram Panchayat with drill down.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Nodal officers for line department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Detailed report with name and designation of Nodal officers of line department at Center/State/District and Block level </a:t>
            </a:r>
          </a:p>
        </p:txBody>
      </p:sp>
    </p:spTree>
    <p:extLst>
      <p:ext uri="{BB962C8B-B14F-4D97-AF65-F5344CB8AC3E}">
        <p14:creationId xmlns:p14="http://schemas.microsoft.com/office/powerpoint/2010/main" val="228294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7079" y="319351"/>
            <a:ext cx="8398775" cy="57264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Citizens – For viewing the KPI’s Contd..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50739" y="898470"/>
            <a:ext cx="7329840" cy="3663766"/>
          </a:xfrm>
        </p:spPr>
        <p:txBody>
          <a:bodyPr>
            <a:normAutofit lnSpcReduction="10000"/>
          </a:bodyPr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US" sz="20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 of Frontline workers </a:t>
            </a: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nominated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Detailed KPI related for Frontline workers with name and designation associated with GPDP campaign at State level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 Gram Sabha Scheduled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–State wise report of special Gram Sabha schedule with a drill down at Gram Panchayat level along with the Gram Panchayat Profile with including total population and SC/ST population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 Gram Sabha </a:t>
            </a: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held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KPI report which gives the details about the successfully held special Gram 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Sabha.</a:t>
            </a:r>
          </a:p>
        </p:txBody>
      </p:sp>
    </p:spTree>
    <p:extLst>
      <p:ext uri="{BB962C8B-B14F-4D97-AF65-F5344CB8AC3E}">
        <p14:creationId xmlns:p14="http://schemas.microsoft.com/office/powerpoint/2010/main" val="413165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7079" y="319351"/>
            <a:ext cx="8398775" cy="57264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Citizens – For viewing the KPI’s Contd..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07079" y="1044700"/>
            <a:ext cx="7329840" cy="3663766"/>
          </a:xfrm>
        </p:spPr>
        <p:txBody>
          <a:bodyPr>
            <a:normAutofit lnSpcReduction="10000"/>
          </a:bodyPr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US" sz="20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 of Frontline workers </a:t>
            </a: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nominated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Detailed KPI related for Frontline workers with name and designation associated with GPDP campaign at State level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 Gram Sabha Scheduled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–State wise report of special Gram Sabha schedule with a drill down at Gram Panchayat level along with the Gram Panchayat Profile with including total population and SC/ST population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 Gram Sabha </a:t>
            </a: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held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KPI report which gives the details about the successfully held special Gram Sabha.</a:t>
            </a:r>
          </a:p>
        </p:txBody>
      </p:sp>
    </p:spTree>
    <p:extLst>
      <p:ext uri="{BB962C8B-B14F-4D97-AF65-F5344CB8AC3E}">
        <p14:creationId xmlns:p14="http://schemas.microsoft.com/office/powerpoint/2010/main" val="318423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7079" y="319351"/>
            <a:ext cx="8398775" cy="57264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Citizens – For viewing the KPI’s Contd..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54375" y="1044700"/>
            <a:ext cx="7329840" cy="3663766"/>
          </a:xfrm>
        </p:spPr>
        <p:txBody>
          <a:bodyPr>
            <a:normAutofit fontScale="92500" lnSpcReduction="10000"/>
          </a:bodyPr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US" sz="20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Gram Sabha </a:t>
            </a: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Images/Public Information Board Images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State wise count of total uploaded photographs and total approved geo tagged photos uploaded by officers and citizens from mobile app.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GPDP Uploaded in </a:t>
            </a: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PlanPlus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Panchayat hierarchy wise detailed report of approved plans of the Gram Panchayat for the period of 2019-2020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Gram Panchayat for which Mission Antyodaya data </a:t>
            </a: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captured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Report containing Gram Panchayat score card recorded by Mission Antyodaya baseline survey 2018</a:t>
            </a:r>
          </a:p>
        </p:txBody>
      </p:sp>
    </p:spTree>
    <p:extLst>
      <p:ext uri="{BB962C8B-B14F-4D97-AF65-F5344CB8AC3E}">
        <p14:creationId xmlns:p14="http://schemas.microsoft.com/office/powerpoint/2010/main" val="92979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7079" y="319351"/>
            <a:ext cx="8398775" cy="57264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Citizens – For viewing the KPI’s Contd..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01670" y="927045"/>
            <a:ext cx="7329840" cy="3663766"/>
          </a:xfrm>
        </p:spPr>
        <p:txBody>
          <a:bodyPr>
            <a:normAutofit fontScale="92500" lnSpcReduction="20000"/>
          </a:bodyPr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US" sz="20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Facilitator </a:t>
            </a: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Report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Detailed report submitted by the facilitator after successful completion of special Gram Sabha at Gram Panchayat level.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Calendar view of Special Gram </a:t>
            </a: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Sabha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Calendar view is available for Citizen to view the date wise schedule of special Gram Sabha meetings. Count wise detailed drill down at State/District Panchayat/Block Panchayat level along with details.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Gram Panchayat Details-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Citizen can also view the profile of any Gram Panchayat carrying the details like Sarpanch details, total population of gram panchayat along with SC/ST population and participating line departments in special Gram Sabha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86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7079" y="319351"/>
            <a:ext cx="8398775" cy="57264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Our Achievement - Screen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60" y="1044700"/>
            <a:ext cx="8781330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953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527774" y="53196"/>
            <a:ext cx="7833632" cy="693624"/>
          </a:xfrm>
        </p:spPr>
        <p:txBody>
          <a:bodyPr/>
          <a:lstStyle/>
          <a:p>
            <a:pPr algn="ctr"/>
            <a:r>
              <a:rPr lang="en-US" b="1" dirty="0" smtClean="0"/>
              <a:t>Mobile App - </a:t>
            </a:r>
            <a:r>
              <a:rPr lang="en-US" b="1" i="1" dirty="0" smtClean="0"/>
              <a:t>‘GPDP Facilitator Report’</a:t>
            </a:r>
            <a:endParaRPr lang="en-US" b="1" i="1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895" y="969488"/>
            <a:ext cx="3161926" cy="381102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24896" y="4427747"/>
            <a:ext cx="3161925" cy="41549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100" b="1" i="1" dirty="0"/>
              <a:t>Google </a:t>
            </a:r>
            <a:r>
              <a:rPr lang="en-US" sz="2100" b="1" i="1" dirty="0" err="1"/>
              <a:t>PlayStore</a:t>
            </a:r>
            <a:endParaRPr lang="en-US" sz="21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43556" y="586585"/>
            <a:ext cx="5581339" cy="44165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Android Mobile App:</a:t>
            </a:r>
          </a:p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GPDP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Facilitator Report  (</a:t>
            </a:r>
            <a:r>
              <a:rPr lang="en-US" sz="20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download from Google </a:t>
            </a:r>
            <a:r>
              <a:rPr lang="en-US" sz="2000" i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PlayStore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US" sz="2000" dirty="0" smtClean="0"/>
          </a:p>
          <a:p>
            <a:r>
              <a:rPr lang="en-US" sz="2000" b="1" dirty="0" smtClean="0"/>
              <a:t>Facilitates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/>
              <a:t>Capture </a:t>
            </a:r>
            <a:r>
              <a:rPr lang="en-US" dirty="0"/>
              <a:t>geo-tagged photographs of Gram </a:t>
            </a:r>
            <a:r>
              <a:rPr lang="en-US" dirty="0" err="1"/>
              <a:t>Sabhas</a:t>
            </a:r>
            <a:r>
              <a:rPr lang="en-US" dirty="0"/>
              <a:t> </a:t>
            </a:r>
            <a:r>
              <a:rPr lang="en-US" i="1" dirty="0"/>
              <a:t>and </a:t>
            </a:r>
            <a:r>
              <a:rPr lang="en-US" dirty="0"/>
              <a:t>Public Information Board </a:t>
            </a:r>
            <a:r>
              <a:rPr lang="en-US" dirty="0" smtClean="0"/>
              <a:t>by Cloud Sourcing and/or Official Login </a:t>
            </a:r>
            <a:r>
              <a:rPr lang="en-US" dirty="0"/>
              <a:t>(</a:t>
            </a:r>
            <a:r>
              <a:rPr lang="en-US" i="1" dirty="0"/>
              <a:t>as in </a:t>
            </a:r>
            <a:r>
              <a:rPr lang="en-US" i="1" dirty="0" smtClean="0"/>
              <a:t>gpdp.nic.in</a:t>
            </a:r>
            <a:r>
              <a:rPr lang="en-US" dirty="0" smtClean="0"/>
              <a:t>)</a:t>
            </a:r>
            <a:endParaRPr lang="en-US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/>
              <a:t>Pictures captured by Cloud Sourcing </a:t>
            </a:r>
            <a:r>
              <a:rPr lang="en-US" dirty="0" smtClean="0"/>
              <a:t>will </a:t>
            </a:r>
            <a:r>
              <a:rPr lang="en-US" dirty="0"/>
              <a:t>be published after moderation</a:t>
            </a:r>
          </a:p>
          <a:p>
            <a:r>
              <a:rPr lang="en-US" dirty="0"/>
              <a:t>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/>
              <a:t>Capture Facilitators Feedback Report </a:t>
            </a:r>
            <a:endParaRPr lang="en-US" dirty="0"/>
          </a:p>
          <a:p>
            <a:r>
              <a:rPr lang="en-US" dirty="0"/>
              <a:t>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/>
              <a:t>Available in English &amp; Hindi</a:t>
            </a:r>
            <a:endParaRPr lang="en-US" dirty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62814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7079" y="319351"/>
            <a:ext cx="8398775" cy="572644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Control Room / Technical Support</a:t>
            </a:r>
          </a:p>
        </p:txBody>
      </p:sp>
      <p:sp>
        <p:nvSpPr>
          <p:cNvPr id="2" name="Rectangle 1"/>
          <p:cNvSpPr/>
          <p:nvPr/>
        </p:nvSpPr>
        <p:spPr>
          <a:xfrm>
            <a:off x="1212490" y="891995"/>
            <a:ext cx="8093364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400" b="1" u="sng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4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Email Support</a:t>
            </a:r>
          </a:p>
          <a:p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gpdp.mopr@nic.in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i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entire </a:t>
            </a:r>
            <a:r>
              <a:rPr lang="en-US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GPDP campaign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nictech-ma@nic.in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i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Mission </a:t>
            </a:r>
            <a:r>
              <a:rPr lang="en-US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Antyodaya </a:t>
            </a:r>
            <a:r>
              <a:rPr lang="en-US" i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PlanPlus related queries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Helpline 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numbers (9am to 8pm; All working days</a:t>
            </a: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US" dirty="0"/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011-23074309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011-23386556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011-23383816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011-23386140</a:t>
            </a:r>
          </a:p>
          <a:p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650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835" y="1044700"/>
            <a:ext cx="5955495" cy="305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36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1339</Words>
  <Application>Microsoft Office PowerPoint</Application>
  <PresentationFormat>On-screen Show (16:9)</PresentationFormat>
  <Paragraphs>141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Times New Roman</vt:lpstr>
      <vt:lpstr>Trebuchet MS</vt:lpstr>
      <vt:lpstr>Wingdings</vt:lpstr>
      <vt:lpstr>Wingdings 3</vt:lpstr>
      <vt:lpstr>Facet</vt:lpstr>
      <vt:lpstr>Gram Panchayat Development Plan (2nd October- 31st December)</vt:lpstr>
      <vt:lpstr>Home Page- http://gpdp.nic.in</vt:lpstr>
      <vt:lpstr>Key Principles of Data Entry in GPDP Portal</vt:lpstr>
      <vt:lpstr>Key Principles of Data Entry in GPDP Portal</vt:lpstr>
      <vt:lpstr>Features of GPDP Portal</vt:lpstr>
      <vt:lpstr>Stakeholders in GPDP Portal</vt:lpstr>
      <vt:lpstr>Nodal officers- Center</vt:lpstr>
      <vt:lpstr>Nodal officers-State</vt:lpstr>
      <vt:lpstr>Nodal officers-Line Department</vt:lpstr>
      <vt:lpstr>Nodal officers-District/District Panchayat Official</vt:lpstr>
      <vt:lpstr>Nodal officers-Block/Block Panchayat Official</vt:lpstr>
      <vt:lpstr>Facilitators</vt:lpstr>
      <vt:lpstr>Citizens – For viewing the KPI reports</vt:lpstr>
      <vt:lpstr>Citizens – For viewing the KPI reports Contd..</vt:lpstr>
      <vt:lpstr>Citizens – For viewing the KPI’s Contd..</vt:lpstr>
      <vt:lpstr>Citizens – For viewing the KPI’s Contd..</vt:lpstr>
      <vt:lpstr>Citizens – For viewing the KPI’s Contd..</vt:lpstr>
      <vt:lpstr>Citizens – For viewing the KPI’s Contd..</vt:lpstr>
      <vt:lpstr>Our Achievement - Screen</vt:lpstr>
      <vt:lpstr>Mobile App - ‘GPDP Facilitator Report’</vt:lpstr>
      <vt:lpstr>Control Room / Technical Support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2017-07-23T01:49:17Z</dcterms:created>
  <dcterms:modified xsi:type="dcterms:W3CDTF">2018-09-24T05:59:00Z</dcterms:modified>
</cp:coreProperties>
</file>