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handoutMasterIdLst>
    <p:handoutMasterId r:id="rId25"/>
  </p:handoutMasterIdLst>
  <p:sldIdLst>
    <p:sldId id="269" r:id="rId2"/>
    <p:sldId id="279" r:id="rId3"/>
    <p:sldId id="280" r:id="rId4"/>
    <p:sldId id="281" r:id="rId5"/>
    <p:sldId id="282" r:id="rId6"/>
    <p:sldId id="283" r:id="rId7"/>
    <p:sldId id="284" r:id="rId8"/>
    <p:sldId id="270" r:id="rId9"/>
    <p:sldId id="271" r:id="rId10"/>
    <p:sldId id="260" r:id="rId11"/>
    <p:sldId id="265" r:id="rId12"/>
    <p:sldId id="268" r:id="rId13"/>
    <p:sldId id="266" r:id="rId14"/>
    <p:sldId id="262" r:id="rId15"/>
    <p:sldId id="264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7053263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63082-3D02-4DB2-9E0A-CE00CA8E3916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559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8842375"/>
            <a:ext cx="3055937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6E5C5-B974-41DD-B384-7C039B7257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4065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29A20ACC-5B52-46FE-A192-3EDB52640A5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</p:spPr>
        <p:txBody>
          <a:bodyPr vert="horz" lIns="93497" tIns="46749" rIns="93497" bIns="467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29"/>
            <a:ext cx="3056414" cy="465455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4367152E-17B0-4D24-B6F2-C3860CDF22C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238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Also effective social audits have played an important role in ensuring public accountability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27FBD9-BB20-494D-BFA6-0FB9DDE98EB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351024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7ED46-A296-4C0F-8B01-C0F5AD14677C}" type="datetimeFigureOut">
              <a:rPr lang="en-US" smtClean="0"/>
              <a:pPr/>
              <a:t>9/22/2018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1F8E9-2FB8-495B-A8CE-D1C1691DA0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1175238" y="3810000"/>
            <a:ext cx="6858000" cy="865187"/>
          </a:xfrm>
        </p:spPr>
        <p:txBody>
          <a:bodyPr>
            <a:normAutofit fontScale="90000"/>
          </a:bodyPr>
          <a:lstStyle/>
          <a:p>
            <a:r>
              <a:rPr lang="en-IN" sz="3200" b="1" dirty="0" smtClean="0"/>
              <a:t/>
            </a:r>
            <a:br>
              <a:rPr lang="en-IN" sz="3200" b="1" dirty="0" smtClean="0"/>
            </a:br>
            <a:r>
              <a:rPr lang="en-IN" sz="3200" b="1" dirty="0" smtClean="0"/>
              <a:t>Directorate of Panchayat Raj</a:t>
            </a:r>
            <a:r>
              <a:rPr lang="en-IN" sz="3200" b="1" dirty="0"/>
              <a:t>, RM&amp;DD</a:t>
            </a:r>
            <a:br>
              <a:rPr lang="en-IN" sz="3200" b="1" dirty="0"/>
            </a:br>
            <a:r>
              <a:rPr lang="en-IN" sz="3200" b="1" dirty="0"/>
              <a:t>Government of Sikkim</a:t>
            </a:r>
            <a:r>
              <a:rPr lang="en-IN" sz="2800" b="1" dirty="0"/>
              <a:t/>
            </a:r>
            <a:br>
              <a:rPr lang="en-IN" sz="2800" b="1" dirty="0"/>
            </a:br>
            <a:endParaRPr lang="en-IN" sz="3200" b="1" dirty="0" smtClean="0"/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175238" y="4800600"/>
            <a:ext cx="6858000" cy="931861"/>
          </a:xfrm>
        </p:spPr>
        <p:txBody>
          <a:bodyPr>
            <a:normAutofit fontScale="55000" lnSpcReduction="20000"/>
          </a:bodyPr>
          <a:lstStyle/>
          <a:p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People’s Plan Campaign: Preparedness for Activities &amp; </a:t>
            </a:r>
            <a:r>
              <a:rPr lang="en-IN" sz="3600" smtClean="0"/>
              <a:t>Action items</a:t>
            </a:r>
            <a:endParaRPr lang="en-IN" sz="3200" b="1" dirty="0" smtClean="0"/>
          </a:p>
        </p:txBody>
      </p:sp>
      <p:pic>
        <p:nvPicPr>
          <p:cNvPr id="2052" name="Picture 5" descr="E:\work\brics\Gurudongmar Lake Sikki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9907" y="219075"/>
            <a:ext cx="7168662" cy="34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Preparedness, action Taken/initiated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9025861"/>
              </p:ext>
            </p:extLst>
          </p:nvPr>
        </p:nvGraphicFramePr>
        <p:xfrm>
          <a:off x="628650" y="1541462"/>
          <a:ext cx="8134350" cy="5087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429"/>
                <a:gridCol w="2750746"/>
                <a:gridCol w="2672154"/>
                <a:gridCol w="1395021"/>
              </a:tblGrid>
              <a:tr h="698344"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STAKEHOLDERS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ASSIGNED TO</a:t>
                      </a:r>
                      <a:endParaRPr lang="en-IN" dirty="0"/>
                    </a:p>
                  </a:txBody>
                  <a:tcPr/>
                </a:tc>
              </a:tr>
              <a:tr h="3092668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Correspondence/ intimation about the campaign, Coordination Meeting,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Master Trainers and Training of FFs.</a:t>
                      </a:r>
                    </a:p>
                    <a:p>
                      <a:endParaRPr lang="en-IN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Circular for appointment of Facilitators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 Departments and other Cells of RM&amp;DD, ADCs (Dev.), DPOs, BDOs, ZPs, GPUs Banks, BSNL, SHGs, CBOs and NGOs.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dirty="0" err="1" smtClean="0"/>
                        <a:t>DoPR</a:t>
                      </a:r>
                      <a:endParaRPr lang="en-IN" dirty="0"/>
                    </a:p>
                  </a:txBody>
                  <a:tcPr/>
                </a:tc>
              </a:tr>
              <a:tr h="1296925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Preliminary meeting of SIRD&amp;PR Team to finalize the draft activity calendar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 &amp;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Preparedness, action Taken/initiated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2309108"/>
              </p:ext>
            </p:extLst>
          </p:nvPr>
        </p:nvGraphicFramePr>
        <p:xfrm>
          <a:off x="628650" y="1541462"/>
          <a:ext cx="8134350" cy="4538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429"/>
                <a:gridCol w="2750746"/>
                <a:gridCol w="2672154"/>
                <a:gridCol w="1395021"/>
              </a:tblGrid>
              <a:tr h="698344"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STAKEHOLDERS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ASSIGNED TO</a:t>
                      </a:r>
                      <a:endParaRPr lang="en-IN" dirty="0"/>
                    </a:p>
                  </a:txBody>
                  <a:tcPr/>
                </a:tc>
              </a:tr>
              <a:tr h="731994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Meeting with Field Facilitators (SIRD&amp;PR)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</a:p>
                  </a:txBody>
                  <a:tcPr/>
                </a:tc>
              </a:tr>
              <a:tr h="960594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Finalization of Gram Panchayat wise activity calendar and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dirty="0"/>
                    </a:p>
                  </a:txBody>
                  <a:tcPr/>
                </a:tc>
              </a:tr>
              <a:tr h="1296925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Coordination meeting with Line Department for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appointment of Nodal Officer and Frontline Officials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 Departments and other Cells of RM&amp;DD, ADCs (Dev.), DPOs, BDOs, ZPs, GPUs Banks, BSNL, SHGs, CBOs and NGOs.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91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Preparedness, action Taken/initiated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2991960"/>
              </p:ext>
            </p:extLst>
          </p:nvPr>
        </p:nvGraphicFramePr>
        <p:xfrm>
          <a:off x="628650" y="1541462"/>
          <a:ext cx="8134350" cy="5087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429"/>
                <a:gridCol w="2750746"/>
                <a:gridCol w="2672154"/>
                <a:gridCol w="1395021"/>
              </a:tblGrid>
              <a:tr h="698344"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STAKEHOLDERS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ASSIGNED TO</a:t>
                      </a:r>
                      <a:endParaRPr lang="en-IN" dirty="0"/>
                    </a:p>
                  </a:txBody>
                  <a:tcPr/>
                </a:tc>
              </a:tr>
              <a:tr h="1189194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20.09.2018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21.09.2018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Training of Master Trainers at SIRD&amp;PR,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Karfectar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FF, PMU and respective Nodal Officers of Line Department</a:t>
                      </a:r>
                    </a:p>
                    <a:p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  <a:endParaRPr lang="en-IN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24.09.2018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Training of Field Facilitators (District wise)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VAA, PDA, ITA, PAA, SHGs, CBOs, NRLM, NERLEP, Frontline Officials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  <a:endParaRPr lang="en-IN" dirty="0"/>
                    </a:p>
                  </a:txBody>
                  <a:tcPr/>
                </a:tc>
              </a:tr>
              <a:tr h="1296925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25.09.2018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30.09.2018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Display of Public Information Board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Invitation/intimation to Line Departments for PRA exercise for GPDP 2019-20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ZP, GPU, Line Departments, RM&amp;DD, SHGs, CBOs, NGOs and citizens</a:t>
                      </a:r>
                    </a:p>
                    <a:p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91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Preparedness, action Taken/initiated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749895"/>
              </p:ext>
            </p:extLst>
          </p:nvPr>
        </p:nvGraphicFramePr>
        <p:xfrm>
          <a:off x="533400" y="1594367"/>
          <a:ext cx="8134350" cy="5087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6350"/>
                <a:gridCol w="2790825"/>
                <a:gridCol w="2672154"/>
                <a:gridCol w="1395021"/>
              </a:tblGrid>
              <a:tr h="660638"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STAKEHOLDERS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ASSIGNED TO</a:t>
                      </a:r>
                      <a:endParaRPr lang="en-IN" dirty="0"/>
                    </a:p>
                  </a:txBody>
                  <a:tcPr/>
                </a:tc>
              </a:tr>
              <a:tr h="2206270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02.10.2018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Gandhi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Jayanti</a:t>
                      </a:r>
                      <a:endParaRPr lang="en-IN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Inauguration of People’s Campaign</a:t>
                      </a:r>
                    </a:p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SPARSH Leprosy awareness campaign</a:t>
                      </a:r>
                    </a:p>
                    <a:p>
                      <a:pPr lvl="0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 on GPDP campaign preparedness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ZP, GPU, Line Departments, RM&amp;DD, SHGs, CBOs, NGOs and citizens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Gram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Sabhas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supported by SIRD&amp;PR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GPU, Health Care, Human Services &amp; Family Welfare Department,  RM&amp;DD and SIRD&amp;PR</a:t>
                      </a:r>
                      <a:endParaRPr lang="en-IN" dirty="0"/>
                    </a:p>
                  </a:txBody>
                  <a:tcPr/>
                </a:tc>
              </a:tr>
              <a:tr h="865028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04.10.2018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–10.10.2018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 Level Training for FFTs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FF, SHG, frontline officials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SIRD&amp;PR</a:t>
                      </a:r>
                      <a:endParaRPr lang="en-IN" dirty="0"/>
                    </a:p>
                  </a:txBody>
                  <a:tcPr/>
                </a:tc>
              </a:tr>
              <a:tr h="1226899"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11.10.2018</a:t>
                      </a:r>
                    </a:p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–13.11.2018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 exercise/Ward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Sabhas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GPF Meeting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ZP, GPU, Line Departments, RM&amp;DD, SHGs, CBOs, NGOs and citizens, Line Department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GPU, Line Departments, </a:t>
                      </a:r>
                      <a:r>
                        <a:rPr lang="en-IN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SIRD&amp;PR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91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en-IN" sz="3600" b="1" dirty="0"/>
              <a:t>SABKI YOJANA SABKA VIKAS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 smtClean="0"/>
              <a:t>Preparedness, action Taken/initiated</a:t>
            </a:r>
            <a:endParaRPr lang="en-IN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7016761"/>
              </p:ext>
            </p:extLst>
          </p:nvPr>
        </p:nvGraphicFramePr>
        <p:xfrm>
          <a:off x="533400" y="1594367"/>
          <a:ext cx="8382000" cy="467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098"/>
                <a:gridCol w="2803502"/>
                <a:gridCol w="2196042"/>
                <a:gridCol w="1766358"/>
              </a:tblGrid>
              <a:tr h="624513"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STAKEHOLDERS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ASSIGNED TO</a:t>
                      </a:r>
                      <a:endParaRPr lang="en-IN" dirty="0"/>
                    </a:p>
                  </a:txBody>
                  <a:tcPr/>
                </a:tc>
              </a:tr>
              <a:tr h="136252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14.11.2018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  <a:p>
                      <a:pPr marL="0" algn="l" defTabSz="914400" rtl="0" eaLnBrk="1" latinLnBrk="0" hangingPunct="1"/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24.11.2018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Sabha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 finalization of GPDP 2019-20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ZP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GPU, Line Departments, RM&amp;DD, SHGs, CBOs, NGOs and 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citizens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Line Departments,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SIRD&amp;PR</a:t>
                      </a:r>
                    </a:p>
                  </a:txBody>
                  <a:tcPr marL="68580" marR="68580" marT="0" marB="0"/>
                </a:tc>
              </a:tr>
              <a:tr h="126832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26.11.2018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30.11.2018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Uploading 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photographs/reports of Special Gram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Sabha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GPU,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GPU, DoPR</a:t>
                      </a:r>
                    </a:p>
                  </a:txBody>
                  <a:tcPr marL="68580" marR="68580" marT="0" marB="0"/>
                </a:tc>
              </a:tr>
              <a:tr h="131292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26.11.2018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05.12.2018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Publishing 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approved GPDP 2019 – 20 on Plan Plus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IN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GPU</a:t>
                      </a:r>
                      <a:r>
                        <a:rPr lang="en-IN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IN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DoPR</a:t>
                      </a:r>
                      <a:endParaRPr lang="en-IN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210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482" y="4249270"/>
            <a:ext cx="3954731" cy="2084294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IN" sz="8000" dirty="0" smtClean="0"/>
              <a:t>Thank You</a:t>
            </a:r>
            <a:endParaRPr lang="en-IN" sz="8000" dirty="0"/>
          </a:p>
        </p:txBody>
      </p:sp>
      <p:pic>
        <p:nvPicPr>
          <p:cNvPr id="23557" name="Picture 2" descr="G:\SPC\office work\RGPSA Docs\RGPSA Plan 2015-16\Cymbidium_Clarisse_Austin_'Best_Pink'_Flowers_200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1005" y="417513"/>
            <a:ext cx="3525715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3" descr="G:\SPC\office work\RGPSA Docs\RGPSA Plan 2015-16\Red_Pan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746" y="390526"/>
            <a:ext cx="4097215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8424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534988"/>
            <a:ext cx="7886700" cy="8763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 smtClean="0"/>
              <a:t>Sikkim- Key Statistics</a:t>
            </a:r>
            <a:endParaRPr lang="en-IN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1" y="1541464"/>
            <a:ext cx="7886700" cy="4967287"/>
          </a:xfrm>
          <a:blipFill>
            <a:blip r:embed="rId2"/>
            <a:tile tx="0" ty="0" sx="100000" sy="100000" flip="none" algn="tl"/>
          </a:blipFill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Geographical area -7096 Sq km. 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Capital- </a:t>
            </a:r>
            <a:r>
              <a:rPr lang="en-US" dirty="0" err="1" smtClean="0"/>
              <a:t>Gangtok</a:t>
            </a:r>
            <a:r>
              <a:rPr lang="en-US" dirty="0" smtClean="0"/>
              <a:t>.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District- 4.</a:t>
            </a:r>
          </a:p>
          <a:p>
            <a:pPr eaLnBrk="1" fontAlgn="t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82%  under forest cover.</a:t>
            </a:r>
          </a:p>
          <a:p>
            <a:pPr eaLnBrk="1" fontAlgn="t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Total Population - 6,10,577 (Source - Census 2011).</a:t>
            </a:r>
          </a:p>
          <a:p>
            <a:pPr eaLnBrk="1" fontAlgn="t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Rural Population- 4,56,992 (Source - Census 2011).</a:t>
            </a:r>
          </a:p>
          <a:p>
            <a:pPr eaLnBrk="1" fontAlgn="t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Population Density persons/km</a:t>
            </a:r>
            <a:r>
              <a:rPr lang="en-US" baseline="30000" dirty="0" smtClean="0"/>
              <a:t>2</a:t>
            </a:r>
            <a:r>
              <a:rPr lang="en-US" dirty="0" smtClean="0"/>
              <a:t> – 86.</a:t>
            </a:r>
          </a:p>
          <a:p>
            <a:pPr eaLnBrk="1" fontAlgn="t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Literacy Rate - 81.4 %</a:t>
            </a:r>
          </a:p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Home </a:t>
            </a:r>
            <a:r>
              <a:rPr lang="en-US" dirty="0"/>
              <a:t>to ethnically diverse communities– </a:t>
            </a:r>
            <a:r>
              <a:rPr lang="en-US" dirty="0" err="1"/>
              <a:t>Bhutia</a:t>
            </a:r>
            <a:r>
              <a:rPr lang="en-US" dirty="0"/>
              <a:t>, </a:t>
            </a:r>
            <a:r>
              <a:rPr lang="en-US" dirty="0" err="1"/>
              <a:t>Lepcha</a:t>
            </a:r>
            <a:r>
              <a:rPr lang="en-US" dirty="0"/>
              <a:t> and </a:t>
            </a:r>
            <a:r>
              <a:rPr lang="en-US" dirty="0" smtClean="0"/>
              <a:t>Nepali, Business Community.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1" y="377826"/>
            <a:ext cx="7886700" cy="82391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 err="1" smtClean="0"/>
              <a:t>Panchayati</a:t>
            </a:r>
            <a:r>
              <a:rPr lang="en-US" sz="3600" dirty="0" smtClean="0"/>
              <a:t> Raj in Sikkim</a:t>
            </a:r>
            <a:endParaRPr lang="en-IN" sz="36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750" y="1449388"/>
            <a:ext cx="7848600" cy="4976812"/>
          </a:xfrm>
          <a:blipFill>
            <a:blip r:embed="rId2"/>
            <a:tile tx="0" ty="0" sx="100000" sy="100000" flip="none" algn="tl"/>
          </a:blipFill>
        </p:spPr>
        <p:txBody>
          <a:bodyPr rtlCol="0">
            <a:normAutofit fontScale="92500" lnSpcReduction="20000"/>
          </a:bodyPr>
          <a:lstStyle/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</a:t>
            </a:r>
            <a:r>
              <a:rPr lang="en-US" dirty="0" err="1"/>
              <a:t>Panchayati</a:t>
            </a:r>
            <a:r>
              <a:rPr lang="en-US" dirty="0" smtClean="0"/>
              <a:t> Raj in Sikkim functioning since 1965. 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Sikkim </a:t>
            </a:r>
            <a:r>
              <a:rPr lang="en-US" dirty="0"/>
              <a:t>Panchayat Act, 1993 </a:t>
            </a:r>
            <a:r>
              <a:rPr lang="en-US" dirty="0" smtClean="0"/>
              <a:t>adopted </a:t>
            </a:r>
            <a:r>
              <a:rPr lang="en-US" dirty="0"/>
              <a:t>in the light of 73</a:t>
            </a:r>
            <a:r>
              <a:rPr lang="en-US" baseline="30000" dirty="0"/>
              <a:t>rd</a:t>
            </a:r>
            <a:r>
              <a:rPr lang="en-US" dirty="0"/>
              <a:t> </a:t>
            </a:r>
            <a:r>
              <a:rPr lang="en-US" dirty="0" smtClean="0"/>
              <a:t> Amendment </a:t>
            </a:r>
            <a:r>
              <a:rPr lang="en-US" dirty="0"/>
              <a:t>of </a:t>
            </a:r>
            <a:r>
              <a:rPr lang="en-US" dirty="0" smtClean="0"/>
              <a:t>the </a:t>
            </a:r>
            <a:r>
              <a:rPr lang="en-US" dirty="0"/>
              <a:t>Constitution</a:t>
            </a:r>
            <a:r>
              <a:rPr lang="en-US" dirty="0" smtClean="0"/>
              <a:t>.</a:t>
            </a:r>
            <a:endParaRPr lang="en-US" dirty="0"/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Two </a:t>
            </a:r>
            <a:r>
              <a:rPr lang="en-US" dirty="0"/>
              <a:t>Tier </a:t>
            </a:r>
            <a:r>
              <a:rPr lang="en-US" dirty="0" err="1"/>
              <a:t>Panchayati</a:t>
            </a:r>
            <a:r>
              <a:rPr lang="en-US" dirty="0"/>
              <a:t> Raj </a:t>
            </a:r>
            <a:r>
              <a:rPr lang="en-US" dirty="0" smtClean="0"/>
              <a:t>system </a:t>
            </a:r>
            <a:r>
              <a:rPr lang="en-US" dirty="0" err="1"/>
              <a:t>i.e</a:t>
            </a:r>
            <a:r>
              <a:rPr lang="en-US" dirty="0"/>
              <a:t> </a:t>
            </a:r>
            <a:endParaRPr lang="en-US" dirty="0" smtClean="0"/>
          </a:p>
          <a:p>
            <a:pPr lvl="1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</a:t>
            </a:r>
            <a:r>
              <a:rPr lang="en-US" dirty="0" err="1" smtClean="0"/>
              <a:t>Zilla</a:t>
            </a:r>
            <a:r>
              <a:rPr lang="en-US" dirty="0" smtClean="0"/>
              <a:t> </a:t>
            </a:r>
            <a:r>
              <a:rPr lang="en-US" dirty="0" err="1" smtClean="0"/>
              <a:t>Panchayat</a:t>
            </a:r>
            <a:r>
              <a:rPr lang="en-US" dirty="0" smtClean="0"/>
              <a:t>. </a:t>
            </a:r>
          </a:p>
          <a:p>
            <a:pPr lvl="1"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 Gram </a:t>
            </a:r>
            <a:r>
              <a:rPr lang="en-US" dirty="0" err="1"/>
              <a:t>Panchayat</a:t>
            </a:r>
            <a:r>
              <a:rPr lang="en-US" dirty="0" smtClean="0"/>
              <a:t>.  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Devolution of 3Fs- 2003.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50% reservation for women in the Year 2012.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smtClean="0"/>
              <a:t>Making Panchayats institutions for the Poor.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dirty="0" err="1" smtClean="0"/>
              <a:t>Panchayat</a:t>
            </a:r>
            <a:r>
              <a:rPr lang="en-US" dirty="0" smtClean="0"/>
              <a:t> people partnership.</a:t>
            </a:r>
          </a:p>
          <a:p>
            <a:pPr algn="just" eaLnBrk="1" fontAlgn="auto" hangingPunct="1">
              <a:lnSpc>
                <a:spcPct val="10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743200" y="304800"/>
            <a:ext cx="4191000" cy="609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/>
          </a:bodyPr>
          <a:lstStyle/>
          <a:p>
            <a:pPr>
              <a:defRPr/>
            </a:pPr>
            <a:r>
              <a:rPr lang="en-US" sz="3600" dirty="0"/>
              <a:t>Decentralization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188" y="1371600"/>
            <a:ext cx="8040687" cy="4876800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/>
          </a:bodyPr>
          <a:lstStyle/>
          <a:p>
            <a:pPr marL="457200" indent="-4572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4400" dirty="0">
                <a:solidFill>
                  <a:schemeClr val="tx1"/>
                </a:solidFill>
              </a:rPr>
              <a:t>Well defined legal entitlements of PRIs through Legislation</a:t>
            </a:r>
          </a:p>
          <a:p>
            <a:pPr marL="457200" indent="-4572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4400" dirty="0">
                <a:solidFill>
                  <a:schemeClr val="tx1"/>
                </a:solidFill>
              </a:rPr>
              <a:t>Transfer of Institutions &amp; staff</a:t>
            </a:r>
          </a:p>
          <a:p>
            <a:pPr marL="457200" indent="-4572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4400" dirty="0">
                <a:solidFill>
                  <a:schemeClr val="tx1"/>
                </a:solidFill>
              </a:rPr>
              <a:t>Transfer of Financial Resources</a:t>
            </a:r>
          </a:p>
          <a:p>
            <a:pPr marL="457200" indent="-4572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4400" dirty="0">
                <a:solidFill>
                  <a:schemeClr val="tx1"/>
                </a:solidFill>
              </a:rPr>
              <a:t>Capacity Building initiatives taken </a:t>
            </a:r>
            <a:r>
              <a:rPr lang="en-US" sz="4400" dirty="0" smtClean="0">
                <a:solidFill>
                  <a:schemeClr val="tx1"/>
                </a:solidFill>
              </a:rPr>
              <a:t>up by SIRD&amp;PR</a:t>
            </a:r>
            <a:endParaRPr lang="en-US" sz="4400" dirty="0">
              <a:solidFill>
                <a:schemeClr val="tx1"/>
              </a:solidFill>
            </a:endParaRPr>
          </a:p>
          <a:p>
            <a:pPr marL="457200" indent="-4572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4400" dirty="0">
                <a:solidFill>
                  <a:schemeClr val="tx1"/>
                </a:solidFill>
              </a:rPr>
              <a:t>State of the art infrastructure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1708" y="228601"/>
            <a:ext cx="4073769" cy="637381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IN" sz="3200" dirty="0">
              <a:solidFill>
                <a:schemeClr val="tx1"/>
              </a:solidFill>
            </a:endParaRP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>
                <a:solidFill>
                  <a:schemeClr val="tx1"/>
                </a:solidFill>
              </a:rPr>
              <a:t>People centric development.</a:t>
            </a: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>
                <a:solidFill>
                  <a:schemeClr val="tx1"/>
                </a:solidFill>
              </a:rPr>
              <a:t>Deepening of democracy.</a:t>
            </a: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>
                <a:solidFill>
                  <a:schemeClr val="tx1"/>
                </a:solidFill>
              </a:rPr>
              <a:t>Primacy to Gram </a:t>
            </a:r>
            <a:r>
              <a:rPr lang="en-IN" sz="2800" dirty="0" err="1">
                <a:solidFill>
                  <a:schemeClr val="tx1"/>
                </a:solidFill>
              </a:rPr>
              <a:t>Sabha</a:t>
            </a:r>
            <a:r>
              <a:rPr lang="en-IN" sz="2800" dirty="0">
                <a:solidFill>
                  <a:schemeClr val="tx1"/>
                </a:solidFill>
              </a:rPr>
              <a:t>.</a:t>
            </a: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>
                <a:solidFill>
                  <a:schemeClr val="tx1"/>
                </a:solidFill>
              </a:rPr>
              <a:t>Independent social audits for accountability &amp; transparency.</a:t>
            </a: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>
                <a:solidFill>
                  <a:schemeClr val="tx1"/>
                </a:solidFill>
              </a:rPr>
              <a:t>Leading by example:-</a:t>
            </a:r>
          </a:p>
          <a:p>
            <a:pPr marL="9715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dirty="0">
                <a:solidFill>
                  <a:schemeClr val="tx1"/>
                </a:solidFill>
              </a:rPr>
              <a:t>Eligibility Criteria for Election/ </a:t>
            </a:r>
            <a:r>
              <a:rPr lang="en-IN" sz="1600" dirty="0" smtClean="0">
                <a:solidFill>
                  <a:schemeClr val="tx1"/>
                </a:solidFill>
              </a:rPr>
              <a:t>Benefits- </a:t>
            </a:r>
            <a:r>
              <a:rPr lang="en-IN" sz="1600" dirty="0" err="1" smtClean="0">
                <a:solidFill>
                  <a:schemeClr val="tx1"/>
                </a:solidFill>
              </a:rPr>
              <a:t>Eg:Sanitation</a:t>
            </a:r>
            <a:r>
              <a:rPr lang="en-IN" sz="1600" dirty="0" smtClean="0">
                <a:solidFill>
                  <a:schemeClr val="tx1"/>
                </a:solidFill>
              </a:rPr>
              <a:t> Certificate</a:t>
            </a:r>
            <a:endParaRPr lang="en-IN" sz="1600" dirty="0">
              <a:solidFill>
                <a:schemeClr val="tx1"/>
              </a:solidFill>
            </a:endParaRPr>
          </a:p>
          <a:p>
            <a:pPr marL="9715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dirty="0">
                <a:solidFill>
                  <a:schemeClr val="tx1"/>
                </a:solidFill>
              </a:rPr>
              <a:t>Zero Waste Protocol.</a:t>
            </a:r>
          </a:p>
          <a:p>
            <a:pPr marL="971550" lvl="1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600" dirty="0">
              <a:solidFill>
                <a:schemeClr val="tx1"/>
              </a:solidFill>
            </a:endParaRPr>
          </a:p>
          <a:p>
            <a:pPr marL="5143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1600" b="1" u="sng" dirty="0">
              <a:solidFill>
                <a:schemeClr val="tx1"/>
              </a:solidFill>
            </a:endParaRPr>
          </a:p>
        </p:txBody>
      </p:sp>
      <p:pic>
        <p:nvPicPr>
          <p:cNvPr id="5123" name="Picture 3" descr="C:\Users\MY DELL\Desktop\pics for BRICS\IMG_96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604" y="3590926"/>
            <a:ext cx="4226169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2" descr="E:\work\brics\photo\to be sent\20160713_1022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55882" y="219076"/>
            <a:ext cx="4239357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sikkim-gpu-gpw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9850" y="0"/>
            <a:ext cx="5181600" cy="6705600"/>
          </a:xfrm>
          <a:noFill/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5867400" y="609600"/>
          <a:ext cx="2738675" cy="2101784"/>
        </p:xfrm>
        <a:graphic>
          <a:graphicData uri="http://schemas.openxmlformats.org/drawingml/2006/table">
            <a:tbl>
              <a:tblPr/>
              <a:tblGrid>
                <a:gridCol w="1034891"/>
                <a:gridCol w="403860"/>
                <a:gridCol w="1299924"/>
              </a:tblGrid>
              <a:tr h="280264"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ZP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No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ZP Members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(2017)/ TC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99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NORTH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99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EAST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24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99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SOUTH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99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WEST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699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TOTAL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4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831" marR="73831" marT="45434" marB="45434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113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638800" y="3810000"/>
          <a:ext cx="2743200" cy="2305050"/>
        </p:xfrm>
        <a:graphic>
          <a:graphicData uri="http://schemas.openxmlformats.org/drawingml/2006/table">
            <a:tbl>
              <a:tblPr/>
              <a:tblGrid>
                <a:gridCol w="1046302"/>
                <a:gridCol w="848449"/>
                <a:gridCol w="848449"/>
              </a:tblGrid>
              <a:tr h="253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latin typeface="Calibri"/>
                        <a:ea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2017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District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GPU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GPW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NORTH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126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EAST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51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283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SOUTH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48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283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WEST</a:t>
                      </a:r>
                      <a:r>
                        <a:rPr lang="en-US" sz="1400" b="1" kern="1200">
                          <a:solidFill>
                            <a:srgbClr val="07080B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61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348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618"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TOTAL</a:t>
                      </a:r>
                      <a:r>
                        <a:rPr lang="en-US" sz="1400" b="1" kern="1200">
                          <a:solidFill>
                            <a:srgbClr val="FFFFFF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4295" marR="74295" anchor="b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185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345" marR="0" indent="-347345" algn="ctr" fontAlgn="b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Arial"/>
                        </a:rPr>
                        <a:t>1040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990600"/>
            <a:ext cx="8534400" cy="10810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Responsibilities transferred to PRIs</a:t>
            </a:r>
            <a:r>
              <a:rPr lang="en-US" sz="4900" dirty="0" smtClean="0"/>
              <a:t/>
            </a:r>
            <a:br>
              <a:rPr lang="en-US" sz="49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700" dirty="0" smtClean="0">
                <a:solidFill>
                  <a:srgbClr val="0070C0"/>
                </a:solidFill>
              </a:rPr>
              <a:t>Activities identified under the following:-</a:t>
            </a:r>
            <a:br>
              <a:rPr lang="en-US" sz="2700" dirty="0" smtClean="0">
                <a:solidFill>
                  <a:srgbClr val="0070C0"/>
                </a:solidFill>
              </a:rPr>
            </a:b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914400" y="2133600"/>
            <a:ext cx="3429000" cy="4419600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Agriculture &amp; Food Security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Horticulture &amp; Cash Crops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Animal Husbandry, Livestock, Veterinary Services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Education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Health &amp; Family Welfare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Forests, Environment and Wildlife</a:t>
            </a:r>
          </a:p>
          <a:p>
            <a:pPr>
              <a:buFont typeface="Wingdings" pitchFamily="2" charset="2"/>
              <a:buChar char="Ø"/>
              <a:defRPr/>
            </a:pPr>
            <a:endParaRPr lang="en-US" sz="24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5029200" y="2133600"/>
            <a:ext cx="3429000" cy="42672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Disaster Management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Irrigation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Cultural Activities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Rural Water Supply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Rural Bridges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Rural Sanitation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Commerce &amp; Industries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Cooperatives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Miscellaneous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n-US" sz="2400" dirty="0" smtClean="0"/>
              <a:t>All Centrally Sponsored Schemes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81000"/>
            <a:ext cx="3581400" cy="762000"/>
          </a:xfrm>
          <a:solidFill>
            <a:srgbClr val="92D05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000" dirty="0" err="1" smtClean="0"/>
              <a:t>Dzumsa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810000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 fontScale="92500"/>
          </a:bodyPr>
          <a:lstStyle/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4400" smtClean="0">
                <a:solidFill>
                  <a:schemeClr val="tx1"/>
                </a:solidFill>
              </a:rPr>
              <a:t>Dzumsa</a:t>
            </a:r>
            <a:r>
              <a:rPr lang="en-US" sz="4400" dirty="0">
                <a:solidFill>
                  <a:schemeClr val="tx1"/>
                </a:solidFill>
              </a:rPr>
              <a:t>, a traditional democratic institution of local governance is in existence for decades in the two villages of </a:t>
            </a:r>
            <a:r>
              <a:rPr lang="en-US" sz="4400" dirty="0" err="1">
                <a:solidFill>
                  <a:schemeClr val="tx1"/>
                </a:solidFill>
              </a:rPr>
              <a:t>Lachen</a:t>
            </a:r>
            <a:r>
              <a:rPr lang="en-US" sz="4400" dirty="0">
                <a:solidFill>
                  <a:schemeClr val="tx1"/>
                </a:solidFill>
              </a:rPr>
              <a:t> and </a:t>
            </a:r>
            <a:r>
              <a:rPr lang="en-US" sz="4400" dirty="0" err="1">
                <a:solidFill>
                  <a:schemeClr val="tx1"/>
                </a:solidFill>
              </a:rPr>
              <a:t>Lachung</a:t>
            </a:r>
            <a:r>
              <a:rPr lang="en-US" sz="4400" dirty="0">
                <a:solidFill>
                  <a:schemeClr val="tx1"/>
                </a:solidFill>
              </a:rPr>
              <a:t> in the North District of the State. The headman is called ‘</a:t>
            </a:r>
            <a:r>
              <a:rPr lang="en-US" sz="4400" dirty="0" err="1">
                <a:solidFill>
                  <a:schemeClr val="tx1"/>
                </a:solidFill>
              </a:rPr>
              <a:t>Pipon</a:t>
            </a:r>
            <a:r>
              <a:rPr lang="en-US" sz="4400" dirty="0">
                <a:solidFill>
                  <a:schemeClr val="tx1"/>
                </a:solidFill>
              </a:rPr>
              <a:t>’.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381000"/>
            <a:ext cx="7696200" cy="579438"/>
          </a:xfr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IN" sz="2800" b="1" dirty="0" smtClean="0"/>
              <a:t>Gram Panchayat Administration</a:t>
            </a:r>
            <a:endParaRPr lang="en-IN" sz="2800" b="1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447800"/>
            <a:ext cx="8686800" cy="5105400"/>
          </a:xfr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IN" sz="4400" dirty="0">
              <a:solidFill>
                <a:schemeClr val="tx1"/>
              </a:solidFill>
            </a:endParaRP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4400" dirty="0">
                <a:solidFill>
                  <a:schemeClr val="tx1"/>
                </a:solidFill>
              </a:rPr>
              <a:t>At the Gram Panchayat level ‘Gram </a:t>
            </a:r>
            <a:r>
              <a:rPr lang="en-IN" sz="4400" dirty="0" err="1">
                <a:solidFill>
                  <a:schemeClr val="tx1"/>
                </a:solidFill>
              </a:rPr>
              <a:t>Prasashan</a:t>
            </a:r>
            <a:r>
              <a:rPr lang="en-IN" sz="4400" dirty="0">
                <a:solidFill>
                  <a:schemeClr val="tx1"/>
                </a:solidFill>
              </a:rPr>
              <a:t> </a:t>
            </a:r>
            <a:r>
              <a:rPr lang="en-IN" sz="4400" dirty="0" err="1">
                <a:solidFill>
                  <a:schemeClr val="tx1"/>
                </a:solidFill>
              </a:rPr>
              <a:t>Kendras</a:t>
            </a:r>
            <a:r>
              <a:rPr lang="en-IN" sz="4400" dirty="0">
                <a:solidFill>
                  <a:schemeClr val="tx1"/>
                </a:solidFill>
              </a:rPr>
              <a:t>’ have been constructed for Village Level Administration.</a:t>
            </a: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IN" sz="4400" dirty="0">
              <a:solidFill>
                <a:schemeClr val="tx1"/>
              </a:solidFill>
            </a:endParaRP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4400" dirty="0">
                <a:solidFill>
                  <a:schemeClr val="tx1"/>
                </a:solidFill>
              </a:rPr>
              <a:t>These have offices for all Panchayat Members and village level functionaries along with a conference hall and a rural library.</a:t>
            </a: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n-IN" sz="4400" dirty="0">
              <a:solidFill>
                <a:schemeClr val="tx1"/>
              </a:solidFill>
            </a:endParaRPr>
          </a:p>
          <a:p>
            <a:pPr marL="457200" indent="-457200" algn="just" fontAlgn="auto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IN" sz="4400" dirty="0">
                <a:solidFill>
                  <a:schemeClr val="tx1"/>
                </a:solidFill>
              </a:rPr>
              <a:t>These offices are typically located in the central Ward of the GPU.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94189" y="957263"/>
            <a:ext cx="3912577" cy="5632450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400" b="1" u="sng" dirty="0">
                <a:solidFill>
                  <a:schemeClr val="tx1"/>
                </a:solidFill>
              </a:rPr>
              <a:t>Focus on</a:t>
            </a:r>
          </a:p>
          <a:p>
            <a:pPr marL="742950" lvl="2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Basic Services</a:t>
            </a:r>
          </a:p>
          <a:p>
            <a:pPr marL="742950" lvl="1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000" b="1" dirty="0">
                <a:solidFill>
                  <a:schemeClr val="tx1"/>
                </a:solidFill>
              </a:rPr>
              <a:t>Non Infrastructural Component-</a:t>
            </a:r>
          </a:p>
          <a:p>
            <a:pPr marL="1200150" lvl="3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Human Development targets- to improve quality of life</a:t>
            </a:r>
          </a:p>
          <a:p>
            <a:pPr marL="1200150" lvl="2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Socio-Economic development</a:t>
            </a:r>
          </a:p>
          <a:p>
            <a:pPr marL="742950" lvl="1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Zero Cost Initiatives- Costless development</a:t>
            </a:r>
          </a:p>
          <a:p>
            <a:pPr marL="742950" lvl="1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Integration of Sustainable Development Goals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304192" y="301625"/>
            <a:ext cx="6161943" cy="45085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IN" sz="2400" dirty="0"/>
              <a:t>Gram </a:t>
            </a:r>
            <a:r>
              <a:rPr lang="en-IN" sz="2400" dirty="0" err="1"/>
              <a:t>Panchayat</a:t>
            </a:r>
            <a:r>
              <a:rPr lang="en-IN" sz="2400" dirty="0"/>
              <a:t> Development Plan (GPDP)</a:t>
            </a:r>
          </a:p>
        </p:txBody>
      </p:sp>
      <p:pic>
        <p:nvPicPr>
          <p:cNvPr id="14340" name="Picture 5" descr="G:\nipen\pics\phone pics\iphone pics\2016-09-08\88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9989" y="3813175"/>
            <a:ext cx="3745523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985238" y="6162675"/>
            <a:ext cx="2110154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People Participation</a:t>
            </a:r>
          </a:p>
        </p:txBody>
      </p:sp>
      <p:pic>
        <p:nvPicPr>
          <p:cNvPr id="14342" name="Picture 2" descr="G:\nipen\pics\phone pics\iphone pics\2016-09-08\5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44208" y="865189"/>
            <a:ext cx="365760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076092" y="995363"/>
            <a:ext cx="1336431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PRA Exercise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74381" y="201614"/>
            <a:ext cx="8774723" cy="6548437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4000" b="1" u="sng" dirty="0">
                <a:solidFill>
                  <a:schemeClr val="tx1"/>
                </a:solidFill>
              </a:rPr>
              <a:t>Resource Envelope for GPDP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FFC Grant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4</a:t>
            </a:r>
            <a:r>
              <a:rPr lang="en-US" sz="3200" baseline="30000" dirty="0">
                <a:solidFill>
                  <a:prstClr val="black"/>
                </a:solidFill>
              </a:rPr>
              <a:t>th</a:t>
            </a:r>
            <a:r>
              <a:rPr lang="en-US" sz="3200" dirty="0">
                <a:solidFill>
                  <a:prstClr val="black"/>
                </a:solidFill>
              </a:rPr>
              <a:t> SFC Grant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Pooling of Resources from:</a:t>
            </a:r>
          </a:p>
          <a:p>
            <a:pPr marL="1200150" lvl="2" indent="-28575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MGNREGA/SBM</a:t>
            </a:r>
          </a:p>
          <a:p>
            <a:pPr marL="1200150" lvl="2" indent="-28575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Own Resources</a:t>
            </a:r>
          </a:p>
          <a:p>
            <a:pPr marL="1200150" lvl="2" indent="-28575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Fund devolved from Line Departments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Voluntary contributions and services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Donations</a:t>
            </a:r>
          </a:p>
          <a:p>
            <a:pPr marL="800100" lvl="1" indent="-342900" fontAlgn="auto">
              <a:spcBef>
                <a:spcPct val="200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black"/>
                </a:solidFill>
              </a:rPr>
              <a:t>Corporate Social Responsibility (CSR) initiatives</a:t>
            </a:r>
            <a:endParaRPr lang="en-IN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7797" y="190501"/>
            <a:ext cx="7886700" cy="10191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RGPSA/ RGSA- Social Sector Intervention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304" y="1411288"/>
            <a:ext cx="4766896" cy="5151437"/>
          </a:xfr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u="sng" dirty="0" smtClean="0">
                <a:solidFill>
                  <a:schemeClr val="tx1"/>
                </a:solidFill>
              </a:rPr>
              <a:t>Manpower support 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176 </a:t>
            </a:r>
            <a:r>
              <a:rPr lang="en-US" sz="2000" b="1" dirty="0" err="1" smtClean="0">
                <a:solidFill>
                  <a:schemeClr val="tx1"/>
                </a:solidFill>
              </a:rPr>
              <a:t>Panchayat</a:t>
            </a:r>
            <a:r>
              <a:rPr lang="en-US" sz="2000" b="1" dirty="0" smtClean="0">
                <a:solidFill>
                  <a:schemeClr val="tx1"/>
                </a:solidFill>
              </a:rPr>
              <a:t> Development Assistant (PDA)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31 Information Technology Assistants (ITA)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u="sng" dirty="0" smtClean="0">
                <a:solidFill>
                  <a:schemeClr val="tx1"/>
                </a:solidFill>
              </a:rPr>
              <a:t>Infrastructural development at GP level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Construction of Village administrative Centre: 8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Repair of VAC: 13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SPRC – 1 (Under Progress)  </a:t>
            </a:r>
          </a:p>
          <a:p>
            <a:pPr lvl="1"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DPRC – 1 (Under Progress)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u="sng" dirty="0" smtClean="0">
                <a:solidFill>
                  <a:schemeClr val="tx1"/>
                </a:solidFill>
              </a:rPr>
              <a:t>Peer Learning through Exposure visit (Within/Outside State)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u="sng" dirty="0" smtClean="0">
                <a:solidFill>
                  <a:schemeClr val="tx1"/>
                </a:solidFill>
              </a:rPr>
              <a:t>IEC Activities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000" b="1" u="sng" dirty="0" smtClean="0">
                <a:solidFill>
                  <a:schemeClr val="tx1"/>
                </a:solidFill>
              </a:rPr>
              <a:t>State </a:t>
            </a:r>
            <a:r>
              <a:rPr lang="en-US" sz="2000" b="1" u="sng" dirty="0" err="1" smtClean="0">
                <a:solidFill>
                  <a:schemeClr val="tx1"/>
                </a:solidFill>
              </a:rPr>
              <a:t>Panchayat</a:t>
            </a:r>
            <a:r>
              <a:rPr lang="en-US" sz="2000" b="1" u="sng" dirty="0" smtClean="0">
                <a:solidFill>
                  <a:schemeClr val="tx1"/>
                </a:solidFill>
              </a:rPr>
              <a:t> Resource Group under </a:t>
            </a:r>
            <a:r>
              <a:rPr lang="en-US" sz="2000" b="1" u="sng" dirty="0" err="1" smtClean="0">
                <a:solidFill>
                  <a:schemeClr val="tx1"/>
                </a:solidFill>
              </a:rPr>
              <a:t>eEnablement</a:t>
            </a:r>
            <a:r>
              <a:rPr lang="en-US" sz="2000" b="1" u="sng" dirty="0" smtClean="0">
                <a:solidFill>
                  <a:schemeClr val="tx1"/>
                </a:solidFill>
              </a:rPr>
              <a:t>/PMU</a:t>
            </a:r>
          </a:p>
        </p:txBody>
      </p:sp>
      <p:pic>
        <p:nvPicPr>
          <p:cNvPr id="18436" name="Picture 6" descr="C:\Users\LAP10\Desktop\RGPSA dElhi presen\GERETHANG\IMG-20130503-009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8074" y="1196975"/>
            <a:ext cx="3798277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2" descr="G:\SPC\office work\Digital India\digital india week\diw\6th\11412342_945201155536226_7515727130288319734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1004" y="4087814"/>
            <a:ext cx="3785088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393" y="234950"/>
            <a:ext cx="7886700" cy="6667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Capacity building under RGPSA/RGSA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977" y="1008064"/>
            <a:ext cx="4878266" cy="5697536"/>
          </a:xfrm>
          <a:blipFill>
            <a:blip r:embed="rId2"/>
            <a:tile tx="0" ty="0" sx="100000" sy="100000" flip="none" algn="tl"/>
          </a:blipFill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2800" dirty="0" smtClean="0"/>
              <a:t>Capacity building</a:t>
            </a:r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dirty="0" smtClean="0"/>
              <a:t>Focus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GPDP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Sustainable Development Goals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Gram </a:t>
            </a:r>
            <a:r>
              <a:rPr lang="en-IN" sz="1600" b="1" dirty="0" err="1" smtClean="0"/>
              <a:t>Panchayat</a:t>
            </a:r>
            <a:r>
              <a:rPr lang="en-IN" sz="1600" b="1" dirty="0" smtClean="0"/>
              <a:t> Functioning &amp; Gram </a:t>
            </a:r>
            <a:r>
              <a:rPr lang="en-IN" sz="1600" b="1" dirty="0" err="1" smtClean="0"/>
              <a:t>Sabha</a:t>
            </a:r>
            <a:endParaRPr lang="en-IN" sz="1600" b="1" dirty="0" smtClean="0"/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Leadership Development</a:t>
            </a:r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dirty="0" smtClean="0"/>
              <a:t>Other Trainings </a:t>
            </a:r>
            <a:endParaRPr lang="en-IN" dirty="0" smtClean="0">
              <a:latin typeface="Arial" panose="020B0604020202020204" pitchFamily="34" charset="0"/>
            </a:endParaRPr>
          </a:p>
          <a:p>
            <a:pPr lvl="2" eaLnBrk="1" fontAlgn="ctr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Recordkeeping &amp; Budgeting</a:t>
            </a:r>
          </a:p>
          <a:p>
            <a:pPr lvl="2" eaLnBrk="1" fontAlgn="ctr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Leadership Development vis-à-vis </a:t>
            </a:r>
            <a:r>
              <a:rPr lang="en-IN" sz="1600" b="1" u="sng" dirty="0" smtClean="0">
                <a:solidFill>
                  <a:srgbClr val="FF0000"/>
                </a:solidFill>
              </a:rPr>
              <a:t>Beacon Panchayats</a:t>
            </a:r>
          </a:p>
          <a:p>
            <a:pPr lvl="2" eaLnBrk="1" fontAlgn="ctr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TOTs for Resource Person/Master Trainer</a:t>
            </a:r>
          </a:p>
          <a:p>
            <a:pPr lvl="2" eaLnBrk="1" fontAlgn="ctr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e-</a:t>
            </a:r>
            <a:r>
              <a:rPr lang="en-IN" sz="1600" b="1" dirty="0" err="1" smtClean="0"/>
              <a:t>Panchayat</a:t>
            </a:r>
            <a:endParaRPr lang="en-IN" sz="1600" b="1" dirty="0" smtClean="0"/>
          </a:p>
          <a:p>
            <a:pPr lvl="1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dirty="0" smtClean="0"/>
              <a:t>Area of SDG proposed for training</a:t>
            </a:r>
          </a:p>
          <a:p>
            <a:pPr lvl="2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Mental Health</a:t>
            </a:r>
          </a:p>
          <a:p>
            <a:pPr lvl="2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Agriculture/Horticulture convergence</a:t>
            </a:r>
          </a:p>
          <a:p>
            <a:pPr lvl="2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Climate Change</a:t>
            </a:r>
          </a:p>
          <a:p>
            <a:pPr lvl="2" eaLnBrk="1" fontAlgn="ctr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IN" sz="1600" b="1" dirty="0" smtClean="0"/>
              <a:t>Sanitation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900" b="1" dirty="0" smtClean="0"/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5031" y="1014413"/>
            <a:ext cx="3546231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E:\work\brics\photo\to be sent\IMG-20160430-WA00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82358" y="3819525"/>
            <a:ext cx="351692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60130" y="136526"/>
            <a:ext cx="8226669" cy="8175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b="1" dirty="0" smtClean="0"/>
              <a:t>E-PANCHAYAT MISSION MODE PROJECT (MMP)</a:t>
            </a:r>
            <a:endParaRPr lang="en-US" sz="3600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99697" y="914400"/>
          <a:ext cx="8176801" cy="5889856"/>
        </p:xfrm>
        <a:graphic>
          <a:graphicData uri="http://schemas.openxmlformats.org/drawingml/2006/table">
            <a:tbl>
              <a:tblPr/>
              <a:tblGrid>
                <a:gridCol w="338503"/>
                <a:gridCol w="2136055"/>
                <a:gridCol w="1767542"/>
                <a:gridCol w="3934701"/>
              </a:tblGrid>
              <a:tr h="68755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latin typeface="Cambria"/>
                          <a:ea typeface="Times New Roman"/>
                          <a:cs typeface="Arial"/>
                        </a:rPr>
                        <a:t>Sl</a:t>
                      </a:r>
                      <a:r>
                        <a:rPr lang="en-US" sz="1600" b="1" dirty="0">
                          <a:latin typeface="Cambria"/>
                          <a:ea typeface="Times New Roman"/>
                          <a:cs typeface="Arial"/>
                        </a:rPr>
                        <a:t> No</a:t>
                      </a:r>
                      <a:endParaRPr lang="en-US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mbria"/>
                          <a:ea typeface="Times New Roman"/>
                          <a:cs typeface="Arial"/>
                        </a:rPr>
                        <a:t>Name of the Application</a:t>
                      </a:r>
                      <a:endParaRPr lang="en-US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mbria"/>
                          <a:ea typeface="Times New Roman"/>
                          <a:cs typeface="Arial"/>
                        </a:rPr>
                        <a:t>Implementation</a:t>
                      </a:r>
                      <a:endParaRPr lang="en-US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Cambria"/>
                          <a:ea typeface="Times New Roman"/>
                          <a:cs typeface="Arial"/>
                        </a:rPr>
                        <a:t>Remarks</a:t>
                      </a:r>
                      <a:endParaRPr lang="en-US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Local Government Directory (LGD)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 (100%)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All ZP and GP data are entered as per 2012 Delimitation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2076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2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Plan Plus 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 (100%)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Times New Roman"/>
                          <a:cs typeface="Arial"/>
                        </a:rPr>
                        <a:t>GPDP</a:t>
                      </a:r>
                      <a:r>
                        <a:rPr lang="en-US" sz="1400" baseline="0" dirty="0" smtClean="0">
                          <a:latin typeface="Cambria"/>
                          <a:ea typeface="Times New Roman"/>
                          <a:cs typeface="Arial"/>
                        </a:rPr>
                        <a:t> Plans entered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3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Cambria"/>
                          <a:ea typeface="Times New Roman"/>
                          <a:cs typeface="Arial"/>
                        </a:rPr>
                        <a:t>PRIASoft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 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Day to day entry is being made by PDAs with constant assistance from the State PMU Team.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4421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4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National Asset Directory (NAD)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Yes 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Details are entered as per new assets created under BRGF. Other asset details are also being entered.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5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Action Soft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Details are entered as per Plan Plus and progress of BRGF Plan. 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44211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6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Area Profiler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Cambria"/>
                          <a:ea typeface="Times New Roman"/>
                          <a:cs typeface="Arial"/>
                        </a:rPr>
                        <a:t>Elected </a:t>
                      </a: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member details are entered. Other village profile details are being entered after training of PDAs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7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National Panchayat Portal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 (Nascent Stage)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Technical Assistants are being trained for implementation.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942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8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Meeting Management and Training Management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State PMU team and SIRD will be entering details in this application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9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Social Audit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Details are to be entered but due to technical glitches progress has been halted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10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ServicePlus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Nascent Stage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Service frameworks are prepared by State NIC team and will be operational very soon. 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259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mbria"/>
                          <a:ea typeface="Times New Roman"/>
                          <a:cs typeface="Arial"/>
                        </a:rPr>
                        <a:t>11</a:t>
                      </a: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latin typeface="Cambria"/>
                          <a:ea typeface="Times New Roman"/>
                          <a:cs typeface="Arial"/>
                        </a:rPr>
                        <a:t>mAsset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Yes (100%)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A part of NAD</a:t>
                      </a:r>
                      <a:r>
                        <a:rPr lang="en-US" sz="1400" dirty="0" smtClean="0">
                          <a:latin typeface="Cambria"/>
                          <a:ea typeface="Times New Roman"/>
                          <a:cs typeface="Arial"/>
                        </a:rPr>
                        <a:t>, </a:t>
                      </a:r>
                      <a:r>
                        <a:rPr lang="en-US" sz="1400" dirty="0" err="1" smtClean="0">
                          <a:latin typeface="Cambria"/>
                          <a:ea typeface="Times New Roman"/>
                          <a:cs typeface="Arial"/>
                        </a:rPr>
                        <a:t>mAsset</a:t>
                      </a:r>
                      <a:r>
                        <a:rPr lang="en-US" sz="1400" dirty="0" smtClean="0">
                          <a:latin typeface="Cambria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is mobile asset mapping and has been done </a:t>
                      </a:r>
                      <a:r>
                        <a:rPr lang="en-US" sz="1400" dirty="0" err="1">
                          <a:latin typeface="Cambria"/>
                          <a:ea typeface="Times New Roman"/>
                          <a:cs typeface="Arial"/>
                        </a:rPr>
                        <a:t>thoroughlythroughout</a:t>
                      </a:r>
                      <a:r>
                        <a:rPr lang="en-US" sz="1400" dirty="0">
                          <a:latin typeface="Cambria"/>
                          <a:ea typeface="Times New Roman"/>
                          <a:cs typeface="Arial"/>
                        </a:rPr>
                        <a:t> the State.</a:t>
                      </a:r>
                      <a:endParaRPr lang="en-US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9103" marR="2910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08136" y="228601"/>
            <a:ext cx="7886700" cy="1325563"/>
          </a:xfrm>
        </p:spPr>
        <p:txBody>
          <a:bodyPr/>
          <a:lstStyle/>
          <a:p>
            <a:pPr algn="ctr" eaLnBrk="1" hangingPunct="1"/>
            <a:r>
              <a:rPr lang="en-US" smtClean="0"/>
              <a:t>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023" y="1358900"/>
            <a:ext cx="8103577" cy="5041900"/>
          </a:xfr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Topographical Challenges.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Sparse population leading to very low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Financial Entitlement.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Avenues for revenue generation.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Salary of Contractual Employees.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Internet Connectivity in interior GPs.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1"/>
                </a:solidFill>
              </a:rPr>
              <a:t>Disparity in entitlements   as per Finance Commission Recommendation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482" y="4249270"/>
            <a:ext cx="3954731" cy="2084294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IN" sz="8000" dirty="0" smtClean="0"/>
              <a:t>Thank You</a:t>
            </a:r>
            <a:endParaRPr lang="en-IN" sz="8000" dirty="0"/>
          </a:p>
        </p:txBody>
      </p:sp>
      <p:pic>
        <p:nvPicPr>
          <p:cNvPr id="23557" name="Picture 2" descr="G:\SPC\office work\RGPSA Docs\RGPSA Plan 2015-16\Cymbidium_Clarisse_Austin_'Best_Pink'_Flowers_200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1005" y="417513"/>
            <a:ext cx="3525715" cy="583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3" descr="G:\SPC\office work\RGPSA Docs\RGPSA Plan 2015-16\Red_Pan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746" y="390526"/>
            <a:ext cx="4097215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1224</Words>
  <Application>Microsoft Office PowerPoint</Application>
  <PresentationFormat>On-screen Show (4:3)</PresentationFormat>
  <Paragraphs>324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</vt:lpstr>
      <vt:lpstr>Times New Roman</vt:lpstr>
      <vt:lpstr>Wingdings</vt:lpstr>
      <vt:lpstr>Office Theme</vt:lpstr>
      <vt:lpstr> Directorate of Panchayat Raj, RM&amp;DD Government of Sikkim </vt:lpstr>
      <vt:lpstr>SABKI YOJANA SABKA VIKAS Preparedness, action Taken/initiated</vt:lpstr>
      <vt:lpstr>SABKI YOJANA SABKA VIKAS Preparedness, action Taken/initiated</vt:lpstr>
      <vt:lpstr>SABKI YOJANA SABKA VIKAS Preparedness, action Taken/initiated</vt:lpstr>
      <vt:lpstr>SABKI YOJANA SABKA VIKAS Preparedness, action Taken/initiated</vt:lpstr>
      <vt:lpstr>SABKI YOJANA SABKA VIKAS Preparedness, action Taken/initiated</vt:lpstr>
      <vt:lpstr>Thank You</vt:lpstr>
      <vt:lpstr>Sikkim- Key Statistics</vt:lpstr>
      <vt:lpstr>Panchayati Raj in Sikkim</vt:lpstr>
      <vt:lpstr>Decentralization</vt:lpstr>
      <vt:lpstr>PowerPoint Presentation</vt:lpstr>
      <vt:lpstr>PowerPoint Presentation</vt:lpstr>
      <vt:lpstr>Responsibilities transferred to PRIs  Activities identified under the following:-  </vt:lpstr>
      <vt:lpstr>Dzumsa</vt:lpstr>
      <vt:lpstr>Gram Panchayat Administration</vt:lpstr>
      <vt:lpstr>PowerPoint Presentation</vt:lpstr>
      <vt:lpstr>PowerPoint Presentation</vt:lpstr>
      <vt:lpstr>RGPSA/ RGSA- Social Sector Intervention </vt:lpstr>
      <vt:lpstr>Capacity building under RGPSA/RGSA</vt:lpstr>
      <vt:lpstr>E-PANCHAYAT MISSION MODE PROJECT (MMP)</vt:lpstr>
      <vt:lpstr>Challenges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Panchayati Raj in Sikkim</dc:title>
  <dc:creator>Nipendra Pradhan</dc:creator>
  <cp:lastModifiedBy>KOTNALA</cp:lastModifiedBy>
  <cp:revision>10</cp:revision>
  <dcterms:created xsi:type="dcterms:W3CDTF">2017-11-09T07:55:09Z</dcterms:created>
  <dcterms:modified xsi:type="dcterms:W3CDTF">2018-09-22T07:32:47Z</dcterms:modified>
</cp:coreProperties>
</file>