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Override PartName="/ppt/diagrams/quickStyle1.xml" ContentType="application/vnd.openxmlformats-officedocument.drawingml.diagramStyle+xml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1.xml" ContentType="application/vnd.openxmlformats-officedocument.drawingml.diagram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18"/>
  </p:notesMasterIdLst>
  <p:sldIdLst>
    <p:sldId id="256" r:id="rId2"/>
    <p:sldId id="258" r:id="rId3"/>
    <p:sldId id="287" r:id="rId4"/>
    <p:sldId id="278" r:id="rId5"/>
    <p:sldId id="284" r:id="rId6"/>
    <p:sldId id="274" r:id="rId7"/>
    <p:sldId id="282" r:id="rId8"/>
    <p:sldId id="273" r:id="rId9"/>
    <p:sldId id="286" r:id="rId10"/>
    <p:sldId id="265" r:id="rId11"/>
    <p:sldId id="259" r:id="rId12"/>
    <p:sldId id="262" r:id="rId13"/>
    <p:sldId id="261" r:id="rId14"/>
    <p:sldId id="288" r:id="rId15"/>
    <p:sldId id="290" r:id="rId16"/>
    <p:sldId id="267" r:id="rId17"/>
  </p:sldIdLst>
  <p:sldSz cx="12192000" cy="6858000"/>
  <p:notesSz cx="7010400" cy="92964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clrMru>
    <a:srgbClr val="FFFFFF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7E9639D4-E3E2-4D34-9284-5A2195B3D0D7}" styleName="Light Style 2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  <a:top>
            <a:lnRef idx="1">
              <a:schemeClr val="tx1"/>
            </a:lnRef>
          </a:top>
          <a:bottom>
            <a:lnRef idx="1">
              <a:schemeClr val="tx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tx1"/>
            </a:lnRef>
          </a:top>
          <a:bottom>
            <a:lnRef idx="1">
              <a:schemeClr val="tx1"/>
            </a:lnRef>
          </a:bottom>
        </a:tcBdr>
      </a:tcStyle>
    </a:band1H>
    <a:band1V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</a:tcBdr>
      </a:tcStyle>
    </a:band1V>
    <a:band2V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tx1"/>
        </a:fillRef>
      </a:tcStyle>
    </a:firstRow>
  </a:tblStyle>
  <a:tblStyle styleId="{912C8C85-51F0-491E-9774-3900AFEF0FD7}" styleName="Light Style 2 - Accent 6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</a:tcStyle>
    </a:band1H>
    <a:band1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1V>
    <a:band2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6"/>
        </a:fillRef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9410" autoAdjust="0"/>
    <p:restoredTop sz="94646"/>
  </p:normalViewPr>
  <p:slideViewPr>
    <p:cSldViewPr snapToGrid="0" snapToObjects="1">
      <p:cViewPr varScale="1">
        <p:scale>
          <a:sx n="86" d="100"/>
          <a:sy n="86" d="100"/>
        </p:scale>
        <p:origin x="-528" y="-9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3_2">
  <dgm:title val=""/>
  <dgm:desc val=""/>
  <dgm:catLst>
    <dgm:cat type="accent3" pri="112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3"/>
    </dgm:fillClrLst>
    <dgm:linClrLst meth="repeat">
      <a:schemeClr val="accent3"/>
    </dgm:linClrLst>
    <dgm:effectClrLst/>
    <dgm:txLinClrLst/>
    <dgm:txFillClrLst/>
    <dgm:txEffectClrLst/>
  </dgm:styleLbl>
  <dgm:styleLbl name="lnNode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8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3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598E0FB2-E94C-4128-B24A-3EAD7FA1D502}" type="doc">
      <dgm:prSet loTypeId="urn:microsoft.com/office/officeart/2008/layout/LinedList" loCatId="list" qsTypeId="urn:microsoft.com/office/officeart/2005/8/quickstyle/simple1" qsCatId="simple" csTypeId="urn:microsoft.com/office/officeart/2005/8/colors/accent3_2" csCatId="accent3" phldr="1"/>
      <dgm:spPr/>
      <dgm:t>
        <a:bodyPr/>
        <a:lstStyle/>
        <a:p>
          <a:endParaRPr lang="en-US"/>
        </a:p>
      </dgm:t>
    </dgm:pt>
    <dgm:pt modelId="{A284B858-0443-4281-B572-0E5283F9FC6F}">
      <dgm:prSet custT="1"/>
      <dgm:spPr/>
      <dgm:t>
        <a:bodyPr/>
        <a:lstStyle/>
        <a:p>
          <a:r>
            <a:rPr lang="hi-IN" sz="2300" b="1"/>
            <a:t>आर्थिक विकास एवं सामाजिक न्याय के लिए </a:t>
          </a:r>
          <a:endParaRPr lang="en-US" sz="2300" b="1" dirty="0"/>
        </a:p>
      </dgm:t>
    </dgm:pt>
    <dgm:pt modelId="{C2750A89-1DB1-4DA5-92CF-B65162C76565}" type="parTrans" cxnId="{30E6386B-F342-4BBE-946E-CBDEC58BEFC8}">
      <dgm:prSet/>
      <dgm:spPr/>
      <dgm:t>
        <a:bodyPr/>
        <a:lstStyle/>
        <a:p>
          <a:endParaRPr lang="en-US" sz="2300" b="1"/>
        </a:p>
      </dgm:t>
    </dgm:pt>
    <dgm:pt modelId="{1ECE4B9B-F6E1-4A89-BF09-40F31A208948}" type="sibTrans" cxnId="{30E6386B-F342-4BBE-946E-CBDEC58BEFC8}">
      <dgm:prSet/>
      <dgm:spPr/>
      <dgm:t>
        <a:bodyPr/>
        <a:lstStyle/>
        <a:p>
          <a:endParaRPr lang="en-US" sz="2300" b="1"/>
        </a:p>
      </dgm:t>
    </dgm:pt>
    <dgm:pt modelId="{9442A944-8336-4064-9FE7-C0AD12815CE5}">
      <dgm:prSet custT="1"/>
      <dgm:spPr/>
      <dgm:t>
        <a:bodyPr/>
        <a:lstStyle/>
        <a:p>
          <a:r>
            <a:rPr lang="hi-IN" sz="2300" b="1" dirty="0"/>
            <a:t>ग्राम पंचायत विकास योजना (</a:t>
          </a:r>
          <a:r>
            <a:rPr lang="en-US" sz="2300" b="1" dirty="0"/>
            <a:t>GPDP)</a:t>
          </a:r>
          <a:r>
            <a:rPr lang="hi-IN" sz="2300" b="1" dirty="0"/>
            <a:t> तैयार करना अनिवार्य</a:t>
          </a:r>
          <a:endParaRPr lang="en-US" sz="2300" b="1" dirty="0"/>
        </a:p>
      </dgm:t>
    </dgm:pt>
    <dgm:pt modelId="{292DE13C-5669-48DA-8339-5677E13CCE4E}" type="parTrans" cxnId="{235686D5-840C-428A-9B98-1176E2C023A9}">
      <dgm:prSet/>
      <dgm:spPr/>
      <dgm:t>
        <a:bodyPr/>
        <a:lstStyle/>
        <a:p>
          <a:endParaRPr lang="en-US" sz="2300" b="1"/>
        </a:p>
      </dgm:t>
    </dgm:pt>
    <dgm:pt modelId="{EB2EC2DB-CD19-4F48-89BA-D90A29949794}" type="sibTrans" cxnId="{235686D5-840C-428A-9B98-1176E2C023A9}">
      <dgm:prSet/>
      <dgm:spPr/>
      <dgm:t>
        <a:bodyPr/>
        <a:lstStyle/>
        <a:p>
          <a:endParaRPr lang="en-US" sz="2300" b="1"/>
        </a:p>
      </dgm:t>
    </dgm:pt>
    <dgm:pt modelId="{6E07656A-CA31-4346-9FDC-5AEFC49BFAD1}">
      <dgm:prSet custT="1"/>
      <dgm:spPr/>
      <dgm:t>
        <a:bodyPr/>
        <a:lstStyle/>
        <a:p>
          <a:r>
            <a:rPr lang="hi-IN" sz="2300" b="1"/>
            <a:t>पंचायत में सहभागिता प्रक्रिया पर आधारित </a:t>
          </a:r>
          <a:endParaRPr lang="en-US" sz="2300" b="1" dirty="0"/>
        </a:p>
      </dgm:t>
    </dgm:pt>
    <dgm:pt modelId="{6898C839-2247-4D4D-9AE4-23C528458B34}" type="parTrans" cxnId="{DCFD25C7-707D-430C-862D-F4B574F69E64}">
      <dgm:prSet/>
      <dgm:spPr/>
      <dgm:t>
        <a:bodyPr/>
        <a:lstStyle/>
        <a:p>
          <a:endParaRPr lang="en-US" sz="2300" b="1"/>
        </a:p>
      </dgm:t>
    </dgm:pt>
    <dgm:pt modelId="{C6EFA05B-ED15-4AB9-8590-8E2E16F0B9F0}" type="sibTrans" cxnId="{DCFD25C7-707D-430C-862D-F4B574F69E64}">
      <dgm:prSet/>
      <dgm:spPr/>
      <dgm:t>
        <a:bodyPr/>
        <a:lstStyle/>
        <a:p>
          <a:endParaRPr lang="en-US" sz="2300" b="1"/>
        </a:p>
      </dgm:t>
    </dgm:pt>
    <dgm:pt modelId="{D36BB1A9-3B11-4F8F-B106-900810BD26DA}">
      <dgm:prSet custT="1"/>
      <dgm:spPr/>
      <dgm:t>
        <a:bodyPr/>
        <a:lstStyle/>
        <a:p>
          <a:r>
            <a:rPr lang="hi-IN" sz="2300" b="1" dirty="0"/>
            <a:t>व्यापक – संविधान की ग्यारहवी अनुसूची में 29 विषयों से सम्बंधित विभागों के साथ पूर्ण अभिसरण </a:t>
          </a:r>
          <a:endParaRPr lang="en-US" sz="2300" b="1" dirty="0"/>
        </a:p>
      </dgm:t>
    </dgm:pt>
    <dgm:pt modelId="{DDC18047-1AF9-4AE5-A709-4437DF8ACBE6}" type="parTrans" cxnId="{40DB05B8-3950-4428-B16A-D1A65B61DAB4}">
      <dgm:prSet/>
      <dgm:spPr/>
      <dgm:t>
        <a:bodyPr/>
        <a:lstStyle/>
        <a:p>
          <a:endParaRPr lang="en-IN" sz="2300" b="1"/>
        </a:p>
      </dgm:t>
    </dgm:pt>
    <dgm:pt modelId="{74038F29-1CF8-4482-8B0D-CEEE593982E2}" type="sibTrans" cxnId="{40DB05B8-3950-4428-B16A-D1A65B61DAB4}">
      <dgm:prSet/>
      <dgm:spPr/>
      <dgm:t>
        <a:bodyPr/>
        <a:lstStyle/>
        <a:p>
          <a:endParaRPr lang="en-IN" sz="2300" b="1"/>
        </a:p>
      </dgm:t>
    </dgm:pt>
    <dgm:pt modelId="{CF856D04-FD68-4C93-963E-BD6F49FFB6C0}" type="pres">
      <dgm:prSet presAssocID="{598E0FB2-E94C-4128-B24A-3EAD7FA1D502}" presName="vert0" presStyleCnt="0">
        <dgm:presLayoutVars>
          <dgm:dir/>
          <dgm:animOne val="branch"/>
          <dgm:animLvl val="lvl"/>
        </dgm:presLayoutVars>
      </dgm:prSet>
      <dgm:spPr/>
      <dgm:t>
        <a:bodyPr/>
        <a:lstStyle/>
        <a:p>
          <a:endParaRPr lang="en-US"/>
        </a:p>
      </dgm:t>
    </dgm:pt>
    <dgm:pt modelId="{6A945E43-DE1F-4EA1-B8EA-033592F73815}" type="pres">
      <dgm:prSet presAssocID="{A284B858-0443-4281-B572-0E5283F9FC6F}" presName="thickLine" presStyleLbl="alignNode1" presStyleIdx="0" presStyleCnt="4"/>
      <dgm:spPr/>
    </dgm:pt>
    <dgm:pt modelId="{B5B58061-6E59-4B62-90B8-F9A37BCE4E0A}" type="pres">
      <dgm:prSet presAssocID="{A284B858-0443-4281-B572-0E5283F9FC6F}" presName="horz1" presStyleCnt="0"/>
      <dgm:spPr/>
    </dgm:pt>
    <dgm:pt modelId="{1D50099F-5D57-4C3B-BEA6-7E4EA74EE66F}" type="pres">
      <dgm:prSet presAssocID="{A284B858-0443-4281-B572-0E5283F9FC6F}" presName="tx1" presStyleLbl="revTx" presStyleIdx="0" presStyleCnt="4"/>
      <dgm:spPr/>
      <dgm:t>
        <a:bodyPr/>
        <a:lstStyle/>
        <a:p>
          <a:endParaRPr lang="en-US"/>
        </a:p>
      </dgm:t>
    </dgm:pt>
    <dgm:pt modelId="{3B880364-2E39-44A2-AB70-699C4ECBD377}" type="pres">
      <dgm:prSet presAssocID="{A284B858-0443-4281-B572-0E5283F9FC6F}" presName="vert1" presStyleCnt="0"/>
      <dgm:spPr/>
    </dgm:pt>
    <dgm:pt modelId="{67FD2A50-00FC-4BE9-B4CD-0E3356CE78DC}" type="pres">
      <dgm:prSet presAssocID="{9442A944-8336-4064-9FE7-C0AD12815CE5}" presName="thickLine" presStyleLbl="alignNode1" presStyleIdx="1" presStyleCnt="4"/>
      <dgm:spPr/>
    </dgm:pt>
    <dgm:pt modelId="{138F5D60-3CED-4E84-A4B0-30CF4F723E3B}" type="pres">
      <dgm:prSet presAssocID="{9442A944-8336-4064-9FE7-C0AD12815CE5}" presName="horz1" presStyleCnt="0"/>
      <dgm:spPr/>
    </dgm:pt>
    <dgm:pt modelId="{65B88D99-FD55-48E0-8018-2029B73EF6C7}" type="pres">
      <dgm:prSet presAssocID="{9442A944-8336-4064-9FE7-C0AD12815CE5}" presName="tx1" presStyleLbl="revTx" presStyleIdx="1" presStyleCnt="4"/>
      <dgm:spPr/>
      <dgm:t>
        <a:bodyPr/>
        <a:lstStyle/>
        <a:p>
          <a:endParaRPr lang="en-US"/>
        </a:p>
      </dgm:t>
    </dgm:pt>
    <dgm:pt modelId="{3382FD9F-5D71-46F2-8738-7F7AB0A2A7FA}" type="pres">
      <dgm:prSet presAssocID="{9442A944-8336-4064-9FE7-C0AD12815CE5}" presName="vert1" presStyleCnt="0"/>
      <dgm:spPr/>
    </dgm:pt>
    <dgm:pt modelId="{51245744-8CB4-475C-8CCD-50C3DAD41260}" type="pres">
      <dgm:prSet presAssocID="{6E07656A-CA31-4346-9FDC-5AEFC49BFAD1}" presName="thickLine" presStyleLbl="alignNode1" presStyleIdx="2" presStyleCnt="4"/>
      <dgm:spPr/>
    </dgm:pt>
    <dgm:pt modelId="{97FD89B2-04A2-42BF-9B88-1E46B8B0C3A4}" type="pres">
      <dgm:prSet presAssocID="{6E07656A-CA31-4346-9FDC-5AEFC49BFAD1}" presName="horz1" presStyleCnt="0"/>
      <dgm:spPr/>
    </dgm:pt>
    <dgm:pt modelId="{B25E42E2-F663-4A0A-AA45-AC3477544579}" type="pres">
      <dgm:prSet presAssocID="{6E07656A-CA31-4346-9FDC-5AEFC49BFAD1}" presName="tx1" presStyleLbl="revTx" presStyleIdx="2" presStyleCnt="4"/>
      <dgm:spPr/>
      <dgm:t>
        <a:bodyPr/>
        <a:lstStyle/>
        <a:p>
          <a:endParaRPr lang="en-US"/>
        </a:p>
      </dgm:t>
    </dgm:pt>
    <dgm:pt modelId="{F8795762-ED74-4573-88DE-EC4A6B347134}" type="pres">
      <dgm:prSet presAssocID="{6E07656A-CA31-4346-9FDC-5AEFC49BFAD1}" presName="vert1" presStyleCnt="0"/>
      <dgm:spPr/>
    </dgm:pt>
    <dgm:pt modelId="{38DF1951-E0FD-49CE-BB64-5493E0F3CEA4}" type="pres">
      <dgm:prSet presAssocID="{D36BB1A9-3B11-4F8F-B106-900810BD26DA}" presName="thickLine" presStyleLbl="alignNode1" presStyleIdx="3" presStyleCnt="4"/>
      <dgm:spPr/>
    </dgm:pt>
    <dgm:pt modelId="{A60E4ADD-EA18-47EA-98FE-F779BB36D4F7}" type="pres">
      <dgm:prSet presAssocID="{D36BB1A9-3B11-4F8F-B106-900810BD26DA}" presName="horz1" presStyleCnt="0"/>
      <dgm:spPr/>
    </dgm:pt>
    <dgm:pt modelId="{679FD317-33A2-4314-8C67-4FD325E7023E}" type="pres">
      <dgm:prSet presAssocID="{D36BB1A9-3B11-4F8F-B106-900810BD26DA}" presName="tx1" presStyleLbl="revTx" presStyleIdx="3" presStyleCnt="4"/>
      <dgm:spPr/>
      <dgm:t>
        <a:bodyPr/>
        <a:lstStyle/>
        <a:p>
          <a:endParaRPr lang="en-US"/>
        </a:p>
      </dgm:t>
    </dgm:pt>
    <dgm:pt modelId="{D971142C-EAE5-4B91-A545-31A9AF55AEB7}" type="pres">
      <dgm:prSet presAssocID="{D36BB1A9-3B11-4F8F-B106-900810BD26DA}" presName="vert1" presStyleCnt="0"/>
      <dgm:spPr/>
    </dgm:pt>
  </dgm:ptLst>
  <dgm:cxnLst>
    <dgm:cxn modelId="{235686D5-840C-428A-9B98-1176E2C023A9}" srcId="{598E0FB2-E94C-4128-B24A-3EAD7FA1D502}" destId="{9442A944-8336-4064-9FE7-C0AD12815CE5}" srcOrd="1" destOrd="0" parTransId="{292DE13C-5669-48DA-8339-5677E13CCE4E}" sibTransId="{EB2EC2DB-CD19-4F48-89BA-D90A29949794}"/>
    <dgm:cxn modelId="{C86A36BF-78E0-498D-9E89-F8563C06094C}" type="presOf" srcId="{598E0FB2-E94C-4128-B24A-3EAD7FA1D502}" destId="{CF856D04-FD68-4C93-963E-BD6F49FFB6C0}" srcOrd="0" destOrd="0" presId="urn:microsoft.com/office/officeart/2008/layout/LinedList"/>
    <dgm:cxn modelId="{F61962EA-D0F0-4310-91F6-CD51FE370111}" type="presOf" srcId="{6E07656A-CA31-4346-9FDC-5AEFC49BFAD1}" destId="{B25E42E2-F663-4A0A-AA45-AC3477544579}" srcOrd="0" destOrd="0" presId="urn:microsoft.com/office/officeart/2008/layout/LinedList"/>
    <dgm:cxn modelId="{7CDC5B12-0B13-4918-A859-E85C3A34079D}" type="presOf" srcId="{9442A944-8336-4064-9FE7-C0AD12815CE5}" destId="{65B88D99-FD55-48E0-8018-2029B73EF6C7}" srcOrd="0" destOrd="0" presId="urn:microsoft.com/office/officeart/2008/layout/LinedList"/>
    <dgm:cxn modelId="{DCFD25C7-707D-430C-862D-F4B574F69E64}" srcId="{598E0FB2-E94C-4128-B24A-3EAD7FA1D502}" destId="{6E07656A-CA31-4346-9FDC-5AEFC49BFAD1}" srcOrd="2" destOrd="0" parTransId="{6898C839-2247-4D4D-9AE4-23C528458B34}" sibTransId="{C6EFA05B-ED15-4AB9-8590-8E2E16F0B9F0}"/>
    <dgm:cxn modelId="{40DB05B8-3950-4428-B16A-D1A65B61DAB4}" srcId="{598E0FB2-E94C-4128-B24A-3EAD7FA1D502}" destId="{D36BB1A9-3B11-4F8F-B106-900810BD26DA}" srcOrd="3" destOrd="0" parTransId="{DDC18047-1AF9-4AE5-A709-4437DF8ACBE6}" sibTransId="{74038F29-1CF8-4482-8B0D-CEEE593982E2}"/>
    <dgm:cxn modelId="{54C8DFF1-8646-4746-BCBC-610F0053C581}" type="presOf" srcId="{A284B858-0443-4281-B572-0E5283F9FC6F}" destId="{1D50099F-5D57-4C3B-BEA6-7E4EA74EE66F}" srcOrd="0" destOrd="0" presId="urn:microsoft.com/office/officeart/2008/layout/LinedList"/>
    <dgm:cxn modelId="{94B36D50-3BD6-4CD1-958D-3FDF31F2DF8A}" type="presOf" srcId="{D36BB1A9-3B11-4F8F-B106-900810BD26DA}" destId="{679FD317-33A2-4314-8C67-4FD325E7023E}" srcOrd="0" destOrd="0" presId="urn:microsoft.com/office/officeart/2008/layout/LinedList"/>
    <dgm:cxn modelId="{30E6386B-F342-4BBE-946E-CBDEC58BEFC8}" srcId="{598E0FB2-E94C-4128-B24A-3EAD7FA1D502}" destId="{A284B858-0443-4281-B572-0E5283F9FC6F}" srcOrd="0" destOrd="0" parTransId="{C2750A89-1DB1-4DA5-92CF-B65162C76565}" sibTransId="{1ECE4B9B-F6E1-4A89-BF09-40F31A208948}"/>
    <dgm:cxn modelId="{9CC53986-A288-4740-9130-3CA19D1E76D9}" type="presParOf" srcId="{CF856D04-FD68-4C93-963E-BD6F49FFB6C0}" destId="{6A945E43-DE1F-4EA1-B8EA-033592F73815}" srcOrd="0" destOrd="0" presId="urn:microsoft.com/office/officeart/2008/layout/LinedList"/>
    <dgm:cxn modelId="{13AB4D56-1B12-43B2-8BDE-9CA32910EB3A}" type="presParOf" srcId="{CF856D04-FD68-4C93-963E-BD6F49FFB6C0}" destId="{B5B58061-6E59-4B62-90B8-F9A37BCE4E0A}" srcOrd="1" destOrd="0" presId="urn:microsoft.com/office/officeart/2008/layout/LinedList"/>
    <dgm:cxn modelId="{21C952C8-816F-411C-8936-FBA6880A487B}" type="presParOf" srcId="{B5B58061-6E59-4B62-90B8-F9A37BCE4E0A}" destId="{1D50099F-5D57-4C3B-BEA6-7E4EA74EE66F}" srcOrd="0" destOrd="0" presId="urn:microsoft.com/office/officeart/2008/layout/LinedList"/>
    <dgm:cxn modelId="{C9EB4A7E-7DC3-4F4B-A58A-4A92A9A46225}" type="presParOf" srcId="{B5B58061-6E59-4B62-90B8-F9A37BCE4E0A}" destId="{3B880364-2E39-44A2-AB70-699C4ECBD377}" srcOrd="1" destOrd="0" presId="urn:microsoft.com/office/officeart/2008/layout/LinedList"/>
    <dgm:cxn modelId="{B62B7F13-258A-4153-B313-839620A814D4}" type="presParOf" srcId="{CF856D04-FD68-4C93-963E-BD6F49FFB6C0}" destId="{67FD2A50-00FC-4BE9-B4CD-0E3356CE78DC}" srcOrd="2" destOrd="0" presId="urn:microsoft.com/office/officeart/2008/layout/LinedList"/>
    <dgm:cxn modelId="{AD0E38E4-6D4A-4350-954C-D5AF5A6248A9}" type="presParOf" srcId="{CF856D04-FD68-4C93-963E-BD6F49FFB6C0}" destId="{138F5D60-3CED-4E84-A4B0-30CF4F723E3B}" srcOrd="3" destOrd="0" presId="urn:microsoft.com/office/officeart/2008/layout/LinedList"/>
    <dgm:cxn modelId="{3934C79C-CB86-4319-99EC-A18F2CD21FA6}" type="presParOf" srcId="{138F5D60-3CED-4E84-A4B0-30CF4F723E3B}" destId="{65B88D99-FD55-48E0-8018-2029B73EF6C7}" srcOrd="0" destOrd="0" presId="urn:microsoft.com/office/officeart/2008/layout/LinedList"/>
    <dgm:cxn modelId="{3C8A4BE1-6606-47A8-851F-662F89385827}" type="presParOf" srcId="{138F5D60-3CED-4E84-A4B0-30CF4F723E3B}" destId="{3382FD9F-5D71-46F2-8738-7F7AB0A2A7FA}" srcOrd="1" destOrd="0" presId="urn:microsoft.com/office/officeart/2008/layout/LinedList"/>
    <dgm:cxn modelId="{3AA8383F-2AD7-4C04-BFEB-69B98103FF42}" type="presParOf" srcId="{CF856D04-FD68-4C93-963E-BD6F49FFB6C0}" destId="{51245744-8CB4-475C-8CCD-50C3DAD41260}" srcOrd="4" destOrd="0" presId="urn:microsoft.com/office/officeart/2008/layout/LinedList"/>
    <dgm:cxn modelId="{D00E1DB9-9599-4F0F-B7C5-A8DACB91A773}" type="presParOf" srcId="{CF856D04-FD68-4C93-963E-BD6F49FFB6C0}" destId="{97FD89B2-04A2-42BF-9B88-1E46B8B0C3A4}" srcOrd="5" destOrd="0" presId="urn:microsoft.com/office/officeart/2008/layout/LinedList"/>
    <dgm:cxn modelId="{5C7E2DB9-7395-46B7-9052-49DE367244EC}" type="presParOf" srcId="{97FD89B2-04A2-42BF-9B88-1E46B8B0C3A4}" destId="{B25E42E2-F663-4A0A-AA45-AC3477544579}" srcOrd="0" destOrd="0" presId="urn:microsoft.com/office/officeart/2008/layout/LinedList"/>
    <dgm:cxn modelId="{9737C3CD-46F9-4A32-8AE4-8D3D8D047197}" type="presParOf" srcId="{97FD89B2-04A2-42BF-9B88-1E46B8B0C3A4}" destId="{F8795762-ED74-4573-88DE-EC4A6B347134}" srcOrd="1" destOrd="0" presId="urn:microsoft.com/office/officeart/2008/layout/LinedList"/>
    <dgm:cxn modelId="{BCC16AE9-8702-4E99-86D4-4566827BFD6E}" type="presParOf" srcId="{CF856D04-FD68-4C93-963E-BD6F49FFB6C0}" destId="{38DF1951-E0FD-49CE-BB64-5493E0F3CEA4}" srcOrd="6" destOrd="0" presId="urn:microsoft.com/office/officeart/2008/layout/LinedList"/>
    <dgm:cxn modelId="{1411C8F9-109E-4D79-BCC8-DDF8FC55C436}" type="presParOf" srcId="{CF856D04-FD68-4C93-963E-BD6F49FFB6C0}" destId="{A60E4ADD-EA18-47EA-98FE-F779BB36D4F7}" srcOrd="7" destOrd="0" presId="urn:microsoft.com/office/officeart/2008/layout/LinedList"/>
    <dgm:cxn modelId="{3BF38FC4-184F-4295-9AEF-23EA43641093}" type="presParOf" srcId="{A60E4ADD-EA18-47EA-98FE-F779BB36D4F7}" destId="{679FD317-33A2-4314-8C67-4FD325E7023E}" srcOrd="0" destOrd="0" presId="urn:microsoft.com/office/officeart/2008/layout/LinedList"/>
    <dgm:cxn modelId="{913C0B65-0091-403F-8810-2BB8B651DE31}" type="presParOf" srcId="{A60E4ADD-EA18-47EA-98FE-F779BB36D4F7}" destId="{D971142C-EAE5-4B91-A545-31A9AF55AEB7}" srcOrd="1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xmlns="" relId="rId9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A945E43-DE1F-4EA1-B8EA-033592F73815}">
      <dsp:nvSpPr>
        <dsp:cNvPr id="0" name=""/>
        <dsp:cNvSpPr/>
      </dsp:nvSpPr>
      <dsp:spPr>
        <a:xfrm>
          <a:off x="0" y="0"/>
          <a:ext cx="5707565" cy="0"/>
        </a:xfrm>
        <a:prstGeom prst="line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D50099F-5D57-4C3B-BEA6-7E4EA74EE66F}">
      <dsp:nvSpPr>
        <dsp:cNvPr id="0" name=""/>
        <dsp:cNvSpPr/>
      </dsp:nvSpPr>
      <dsp:spPr>
        <a:xfrm>
          <a:off x="0" y="0"/>
          <a:ext cx="5707565" cy="103892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7630" tIns="87630" rIns="87630" bIns="87630" numCol="1" spcCol="1270" anchor="t" anchorCtr="0">
          <a:noAutofit/>
        </a:bodyPr>
        <a:lstStyle/>
        <a:p>
          <a:pPr marL="0" lvl="0" indent="0" algn="l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hi-IN" sz="2300" b="1" kern="1200"/>
            <a:t>आर्थिक विकास एवं सामाजिक न्याय के लिए </a:t>
          </a:r>
          <a:endParaRPr lang="en-US" sz="2300" b="1" kern="1200" dirty="0"/>
        </a:p>
      </dsp:txBody>
      <dsp:txXfrm>
        <a:off x="0" y="0"/>
        <a:ext cx="5707565" cy="1038928"/>
      </dsp:txXfrm>
    </dsp:sp>
    <dsp:sp modelId="{67FD2A50-00FC-4BE9-B4CD-0E3356CE78DC}">
      <dsp:nvSpPr>
        <dsp:cNvPr id="0" name=""/>
        <dsp:cNvSpPr/>
      </dsp:nvSpPr>
      <dsp:spPr>
        <a:xfrm>
          <a:off x="0" y="1038928"/>
          <a:ext cx="5707565" cy="0"/>
        </a:xfrm>
        <a:prstGeom prst="line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5B88D99-FD55-48E0-8018-2029B73EF6C7}">
      <dsp:nvSpPr>
        <dsp:cNvPr id="0" name=""/>
        <dsp:cNvSpPr/>
      </dsp:nvSpPr>
      <dsp:spPr>
        <a:xfrm>
          <a:off x="0" y="1038928"/>
          <a:ext cx="5707565" cy="103892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7630" tIns="87630" rIns="87630" bIns="87630" numCol="1" spcCol="1270" anchor="t" anchorCtr="0">
          <a:noAutofit/>
        </a:bodyPr>
        <a:lstStyle/>
        <a:p>
          <a:pPr marL="0" lvl="0" indent="0" algn="l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hi-IN" sz="2300" b="1" kern="1200" dirty="0"/>
            <a:t>ग्राम पंचायत विकास योजना (</a:t>
          </a:r>
          <a:r>
            <a:rPr lang="en-US" sz="2300" b="1" kern="1200" dirty="0"/>
            <a:t>GPDP)</a:t>
          </a:r>
          <a:r>
            <a:rPr lang="hi-IN" sz="2300" b="1" kern="1200" dirty="0"/>
            <a:t> तैयार करना अनिवार्य</a:t>
          </a:r>
          <a:endParaRPr lang="en-US" sz="2300" b="1" kern="1200" dirty="0"/>
        </a:p>
      </dsp:txBody>
      <dsp:txXfrm>
        <a:off x="0" y="1038928"/>
        <a:ext cx="5707565" cy="1038928"/>
      </dsp:txXfrm>
    </dsp:sp>
    <dsp:sp modelId="{51245744-8CB4-475C-8CCD-50C3DAD41260}">
      <dsp:nvSpPr>
        <dsp:cNvPr id="0" name=""/>
        <dsp:cNvSpPr/>
      </dsp:nvSpPr>
      <dsp:spPr>
        <a:xfrm>
          <a:off x="0" y="2077856"/>
          <a:ext cx="5707565" cy="0"/>
        </a:xfrm>
        <a:prstGeom prst="line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25E42E2-F663-4A0A-AA45-AC3477544579}">
      <dsp:nvSpPr>
        <dsp:cNvPr id="0" name=""/>
        <dsp:cNvSpPr/>
      </dsp:nvSpPr>
      <dsp:spPr>
        <a:xfrm>
          <a:off x="0" y="2077856"/>
          <a:ext cx="5707565" cy="103892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7630" tIns="87630" rIns="87630" bIns="87630" numCol="1" spcCol="1270" anchor="t" anchorCtr="0">
          <a:noAutofit/>
        </a:bodyPr>
        <a:lstStyle/>
        <a:p>
          <a:pPr marL="0" lvl="0" indent="0" algn="l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hi-IN" sz="2300" b="1" kern="1200"/>
            <a:t>पंचायत में सहभागिता प्रक्रिया पर आधारित </a:t>
          </a:r>
          <a:endParaRPr lang="en-US" sz="2300" b="1" kern="1200" dirty="0"/>
        </a:p>
      </dsp:txBody>
      <dsp:txXfrm>
        <a:off x="0" y="2077856"/>
        <a:ext cx="5707565" cy="1038928"/>
      </dsp:txXfrm>
    </dsp:sp>
    <dsp:sp modelId="{38DF1951-E0FD-49CE-BB64-5493E0F3CEA4}">
      <dsp:nvSpPr>
        <dsp:cNvPr id="0" name=""/>
        <dsp:cNvSpPr/>
      </dsp:nvSpPr>
      <dsp:spPr>
        <a:xfrm>
          <a:off x="0" y="3116784"/>
          <a:ext cx="5707565" cy="0"/>
        </a:xfrm>
        <a:prstGeom prst="line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79FD317-33A2-4314-8C67-4FD325E7023E}">
      <dsp:nvSpPr>
        <dsp:cNvPr id="0" name=""/>
        <dsp:cNvSpPr/>
      </dsp:nvSpPr>
      <dsp:spPr>
        <a:xfrm>
          <a:off x="0" y="3116784"/>
          <a:ext cx="5707565" cy="103892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7630" tIns="87630" rIns="87630" bIns="87630" numCol="1" spcCol="1270" anchor="t" anchorCtr="0">
          <a:noAutofit/>
        </a:bodyPr>
        <a:lstStyle/>
        <a:p>
          <a:pPr marL="0" lvl="0" indent="0" algn="l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hi-IN" sz="2300" b="1" kern="1200" dirty="0"/>
            <a:t>व्यापक – संविधान की ग्यारहवी अनुसूची में 29 विषयों से सम्बंधित विभागों के साथ पूर्ण अभिसरण </a:t>
          </a:r>
          <a:endParaRPr lang="en-US" sz="2300" b="1" kern="1200" dirty="0"/>
        </a:p>
      </dsp:txBody>
      <dsp:txXfrm>
        <a:off x="0" y="3116784"/>
        <a:ext cx="5707565" cy="1038928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37840" cy="466434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l">
              <a:defRPr sz="1200"/>
            </a:lvl1pPr>
          </a:lstStyle>
          <a:p>
            <a:endParaRPr lang="en-IN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970938" y="0"/>
            <a:ext cx="3037840" cy="466434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r">
              <a:defRPr sz="1200"/>
            </a:lvl1pPr>
          </a:lstStyle>
          <a:p>
            <a:fld id="{79810882-D99E-4680-B1AC-F8A541F23606}" type="datetimeFigureOut">
              <a:rPr lang="en-IN" smtClean="0"/>
              <a:pPr/>
              <a:t>26-10-2018</a:t>
            </a:fld>
            <a:endParaRPr lang="en-IN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717550" y="1162050"/>
            <a:ext cx="5575300" cy="31369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3177" tIns="46589" rIns="93177" bIns="46589" rtlCol="0" anchor="ctr"/>
          <a:lstStyle/>
          <a:p>
            <a:endParaRPr lang="en-IN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01040" y="4473892"/>
            <a:ext cx="5608320" cy="3660458"/>
          </a:xfrm>
          <a:prstGeom prst="rect">
            <a:avLst/>
          </a:prstGeom>
        </p:spPr>
        <p:txBody>
          <a:bodyPr vert="horz" lIns="93177" tIns="46589" rIns="93177" bIns="46589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829967"/>
            <a:ext cx="3037840" cy="466433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l">
              <a:defRPr sz="1200"/>
            </a:lvl1pPr>
          </a:lstStyle>
          <a:p>
            <a:endParaRPr lang="en-I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970938" y="8829967"/>
            <a:ext cx="3037840" cy="466433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r">
              <a:defRPr sz="1200"/>
            </a:lvl1pPr>
          </a:lstStyle>
          <a:p>
            <a:fld id="{0974C03A-1220-4354-8257-5FE01F047D4D}" type="slidenum">
              <a:rPr lang="en-IN" smtClean="0"/>
              <a:pPr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xmlns="" val="283466259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IN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974C03A-1220-4354-8257-5FE01F047D4D}" type="slidenum">
              <a:rPr lang="en-IN" smtClean="0"/>
              <a:pPr/>
              <a:t>6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xmlns="" val="231160764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IN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974C03A-1220-4354-8257-5FE01F047D4D}" type="slidenum">
              <a:rPr lang="en-IN" smtClean="0"/>
              <a:pPr/>
              <a:t>7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xmlns="" val="389009814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30F3AD-EEC2-B045-AC49-54F18D7737D9}" type="datetimeFigureOut">
              <a:rPr lang="en-US" smtClean="0"/>
              <a:pPr/>
              <a:t>10/26/2018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7E5F14-37B5-2547-80EF-2A7DC2A1B4F9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57440208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30F3AD-EEC2-B045-AC49-54F18D7737D9}" type="datetimeFigureOut">
              <a:rPr lang="en-US" smtClean="0"/>
              <a:pPr/>
              <a:t>10/26/2018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7E5F14-37B5-2547-80EF-2A7DC2A1B4F9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03831387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30F3AD-EEC2-B045-AC49-54F18D7737D9}" type="datetimeFigureOut">
              <a:rPr lang="en-US" smtClean="0"/>
              <a:pPr/>
              <a:t>10/26/2018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7E5F14-37B5-2547-80EF-2A7DC2A1B4F9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29649200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30F3AD-EEC2-B045-AC49-54F18D7737D9}" type="datetimeFigureOut">
              <a:rPr lang="en-US" smtClean="0"/>
              <a:pPr/>
              <a:t>10/26/2018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7E5F14-37B5-2547-80EF-2A7DC2A1B4F9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77207918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30F3AD-EEC2-B045-AC49-54F18D7737D9}" type="datetimeFigureOut">
              <a:rPr lang="en-US" smtClean="0"/>
              <a:pPr/>
              <a:t>10/26/2018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7E5F14-37B5-2547-80EF-2A7DC2A1B4F9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03167931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30F3AD-EEC2-B045-AC49-54F18D7737D9}" type="datetimeFigureOut">
              <a:rPr lang="en-US" smtClean="0"/>
              <a:pPr/>
              <a:t>10/26/2018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7E5F14-37B5-2547-80EF-2A7DC2A1B4F9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44422629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30F3AD-EEC2-B045-AC49-54F18D7737D9}" type="datetimeFigureOut">
              <a:rPr lang="en-US" smtClean="0"/>
              <a:pPr/>
              <a:t>10/26/2018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7E5F14-37B5-2547-80EF-2A7DC2A1B4F9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0361079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30F3AD-EEC2-B045-AC49-54F18D7737D9}" type="datetimeFigureOut">
              <a:rPr lang="en-US" smtClean="0"/>
              <a:pPr/>
              <a:t>10/26/2018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7E5F14-37B5-2547-80EF-2A7DC2A1B4F9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92489430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30F3AD-EEC2-B045-AC49-54F18D7737D9}" type="datetimeFigureOut">
              <a:rPr lang="en-US" smtClean="0"/>
              <a:pPr/>
              <a:t>10/26/2018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7E5F14-37B5-2547-80EF-2A7DC2A1B4F9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00487530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30F3AD-EEC2-B045-AC49-54F18D7737D9}" type="datetimeFigureOut">
              <a:rPr lang="en-US" smtClean="0"/>
              <a:pPr/>
              <a:t>10/26/2018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7E5F14-37B5-2547-80EF-2A7DC2A1B4F9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92084651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30F3AD-EEC2-B045-AC49-54F18D7737D9}" type="datetimeFigureOut">
              <a:rPr lang="en-US" smtClean="0"/>
              <a:pPr/>
              <a:t>10/26/2018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7E5F14-37B5-2547-80EF-2A7DC2A1B4F9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54566183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B30F3AD-EEC2-B045-AC49-54F18D7737D9}" type="datetimeFigureOut">
              <a:rPr lang="en-US" smtClean="0"/>
              <a:pPr/>
              <a:t>10/26/2018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B7E5F14-37B5-2547-80EF-2A7DC2A1B4F9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6554682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diagramColors" Target="../diagrams/colors1.xml"/><Relationship Id="rId3" Type="http://schemas.openxmlformats.org/officeDocument/2006/relationships/image" Target="../media/image5.jpeg"/><Relationship Id="rId7" Type="http://schemas.openxmlformats.org/officeDocument/2006/relationships/diagramQuickStyle" Target="../diagrams/quickStyle1.xml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6" Type="http://schemas.openxmlformats.org/officeDocument/2006/relationships/diagramLayout" Target="../diagrams/layout1.xml"/><Relationship Id="rId5" Type="http://schemas.openxmlformats.org/officeDocument/2006/relationships/diagramData" Target="../diagrams/data1.xml"/><Relationship Id="rId4" Type="http://schemas.openxmlformats.org/officeDocument/2006/relationships/image" Target="../media/image6.png"/><Relationship Id="rId9" Type="http://schemas.microsoft.com/office/2007/relationships/diagramDrawing" Target="../diagrams/drawing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emf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Shape 81">
            <a:extLst>
              <a:ext uri="{FF2B5EF4-FFF2-40B4-BE49-F238E27FC236}">
                <a16:creationId xmlns:a16="http://schemas.microsoft.com/office/drawing/2014/main" xmlns="" id="{2D354565-8001-45BD-93F9-1374A1B4BB34}"/>
              </a:ext>
            </a:extLst>
          </p:cNvPr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10631278" y="11097"/>
            <a:ext cx="1344058" cy="1236372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Picture 2" descr="http://gpdp.nic.in/resources/welcome/images/slider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4523704"/>
            <a:ext cx="12192000" cy="23342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8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81590" y="0"/>
            <a:ext cx="5134244" cy="4945486"/>
          </a:xfrm>
          <a:prstGeom prst="rect">
            <a:avLst/>
          </a:prstGeom>
        </p:spPr>
      </p:pic>
      <p:sp>
        <p:nvSpPr>
          <p:cNvPr id="10" name="Title 1">
            <a:extLst>
              <a:ext uri="{FF2B5EF4-FFF2-40B4-BE49-F238E27FC236}">
                <a16:creationId xmlns:a16="http://schemas.microsoft.com/office/drawing/2014/main" xmlns="" id="{C9B2DAC5-217D-4FF8-B83B-EA64D9EA8B4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297424" y="838564"/>
            <a:ext cx="6245949" cy="3685140"/>
          </a:xfrm>
        </p:spPr>
        <p:txBody>
          <a:bodyPr>
            <a:normAutofit fontScale="90000"/>
          </a:bodyPr>
          <a:lstStyle/>
          <a:p>
            <a:r>
              <a:rPr lang="en-US" b="1" dirty="0"/>
              <a:t>GPDP 2019-20</a:t>
            </a:r>
            <a:r>
              <a:rPr lang="en-US" dirty="0"/>
              <a:t/>
            </a:r>
            <a:br>
              <a:rPr lang="en-US" dirty="0"/>
            </a:br>
            <a:r>
              <a:rPr lang="en-US" dirty="0"/>
              <a:t>State Empowered Committee Meeting</a:t>
            </a:r>
            <a:br>
              <a:rPr lang="en-US" dirty="0"/>
            </a:br>
            <a:r>
              <a:rPr lang="hi-IN" dirty="0"/>
              <a:t>29/09/2018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103678210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2" name="Rectangle 191">
            <a:extLst>
              <a:ext uri="{FF2B5EF4-FFF2-40B4-BE49-F238E27FC236}">
                <a16:creationId xmlns:a16="http://schemas.microsoft.com/office/drawing/2014/main" xmlns="" id="{4841EA57-DEA6-4BE9-B11E-1FBCC76BE16E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0" y="0"/>
            <a:ext cx="12191998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054" name="Picture 6" descr="http://gpdp.nic.in/resources/welcome/images/slider3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5669" r="17457"/>
          <a:stretch/>
        </p:blipFill>
        <p:spPr bwMode="auto">
          <a:xfrm>
            <a:off x="5926240" y="10"/>
            <a:ext cx="6265758" cy="2285990"/>
          </a:xfrm>
          <a:custGeom>
            <a:avLst/>
            <a:gdLst>
              <a:gd name="connsiteX0" fmla="*/ 0 w 6265758"/>
              <a:gd name="connsiteY0" fmla="*/ 0 h 2286000"/>
              <a:gd name="connsiteX1" fmla="*/ 6265758 w 6265758"/>
              <a:gd name="connsiteY1" fmla="*/ 0 h 2286000"/>
              <a:gd name="connsiteX2" fmla="*/ 6265758 w 6265758"/>
              <a:gd name="connsiteY2" fmla="*/ 2286000 h 2286000"/>
              <a:gd name="connsiteX3" fmla="*/ 1062168 w 6265758"/>
              <a:gd name="connsiteY3" fmla="*/ 2286000 h 2286000"/>
              <a:gd name="connsiteX4" fmla="*/ 790683 w 6265758"/>
              <a:gd name="connsiteY4" fmla="*/ 1700078 h 2286000"/>
              <a:gd name="connsiteX5" fmla="*/ 787725 w 6265758"/>
              <a:gd name="connsiteY5" fmla="*/ 1700078 h 2286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6265758" h="2286000">
                <a:moveTo>
                  <a:pt x="0" y="0"/>
                </a:moveTo>
                <a:lnTo>
                  <a:pt x="6265758" y="0"/>
                </a:lnTo>
                <a:lnTo>
                  <a:pt x="6265758" y="2286000"/>
                </a:lnTo>
                <a:lnTo>
                  <a:pt x="1062168" y="2286000"/>
                </a:lnTo>
                <a:lnTo>
                  <a:pt x="790683" y="1700078"/>
                </a:lnTo>
                <a:lnTo>
                  <a:pt x="787725" y="1700078"/>
                </a:ln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4" descr="http://gpdp.nic.in/resources/welcome/images/slider2.jpg">
            <a:extLst>
              <a:ext uri="{FF2B5EF4-FFF2-40B4-BE49-F238E27FC236}">
                <a16:creationId xmlns:a16="http://schemas.microsoft.com/office/drawing/2014/main" xmlns="" id="{3D55F88F-360F-4B00-8872-292B3B118368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4560" r="28207" b="-1"/>
          <a:stretch/>
        </p:blipFill>
        <p:spPr bwMode="auto">
          <a:xfrm>
            <a:off x="6988408" y="2286000"/>
            <a:ext cx="5203590" cy="2286000"/>
          </a:xfrm>
          <a:custGeom>
            <a:avLst/>
            <a:gdLst>
              <a:gd name="connsiteX0" fmla="*/ 0 w 5203590"/>
              <a:gd name="connsiteY0" fmla="*/ 0 h 2286000"/>
              <a:gd name="connsiteX1" fmla="*/ 5203590 w 5203590"/>
              <a:gd name="connsiteY1" fmla="*/ 0 h 2286000"/>
              <a:gd name="connsiteX2" fmla="*/ 5203590 w 5203590"/>
              <a:gd name="connsiteY2" fmla="*/ 2286000 h 2286000"/>
              <a:gd name="connsiteX3" fmla="*/ 1059212 w 5203590"/>
              <a:gd name="connsiteY3" fmla="*/ 2286000 h 2286000"/>
              <a:gd name="connsiteX4" fmla="*/ 925708 w 5203590"/>
              <a:gd name="connsiteY4" fmla="*/ 1997870 h 2286000"/>
              <a:gd name="connsiteX5" fmla="*/ 925707 w 5203590"/>
              <a:gd name="connsiteY5" fmla="*/ 1997870 h 2286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5203590" h="2286000">
                <a:moveTo>
                  <a:pt x="0" y="0"/>
                </a:moveTo>
                <a:lnTo>
                  <a:pt x="5203590" y="0"/>
                </a:lnTo>
                <a:lnTo>
                  <a:pt x="5203590" y="2286000"/>
                </a:lnTo>
                <a:lnTo>
                  <a:pt x="1059212" y="2286000"/>
                </a:lnTo>
                <a:lnTo>
                  <a:pt x="925708" y="1997870"/>
                </a:lnTo>
                <a:lnTo>
                  <a:pt x="925707" y="1997870"/>
                </a:ln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 descr="A group of people standing in front of a crowd&#10;&#10;Description generated with high confidence">
            <a:extLst>
              <a:ext uri="{FF2B5EF4-FFF2-40B4-BE49-F238E27FC236}">
                <a16:creationId xmlns:a16="http://schemas.microsoft.com/office/drawing/2014/main" xmlns="" id="{632EC1C1-BA5F-474A-B28E-647F056AE598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t="18485" b="6724"/>
          <a:stretch/>
        </p:blipFill>
        <p:spPr>
          <a:xfrm>
            <a:off x="8047618" y="4572000"/>
            <a:ext cx="4144382" cy="2286000"/>
          </a:xfrm>
          <a:custGeom>
            <a:avLst/>
            <a:gdLst>
              <a:gd name="connsiteX0" fmla="*/ 0 w 4144382"/>
              <a:gd name="connsiteY0" fmla="*/ 0 h 2286000"/>
              <a:gd name="connsiteX1" fmla="*/ 4144382 w 4144382"/>
              <a:gd name="connsiteY1" fmla="*/ 0 h 2286000"/>
              <a:gd name="connsiteX2" fmla="*/ 4144382 w 4144382"/>
              <a:gd name="connsiteY2" fmla="*/ 2286000 h 2286000"/>
              <a:gd name="connsiteX3" fmla="*/ 1054581 w 4144382"/>
              <a:gd name="connsiteY3" fmla="*/ 2286000 h 2286000"/>
              <a:gd name="connsiteX4" fmla="*/ 1054581 w 4144382"/>
              <a:gd name="connsiteY4" fmla="*/ 2285999 h 2286000"/>
              <a:gd name="connsiteX5" fmla="*/ 1059211 w 4144382"/>
              <a:gd name="connsiteY5" fmla="*/ 2285999 h 2286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4144382" h="2286000">
                <a:moveTo>
                  <a:pt x="0" y="0"/>
                </a:moveTo>
                <a:lnTo>
                  <a:pt x="4144382" y="0"/>
                </a:lnTo>
                <a:lnTo>
                  <a:pt x="4144382" y="2286000"/>
                </a:lnTo>
                <a:lnTo>
                  <a:pt x="1054581" y="2286000"/>
                </a:lnTo>
                <a:lnTo>
                  <a:pt x="1054581" y="2285999"/>
                </a:lnTo>
                <a:lnTo>
                  <a:pt x="1059211" y="2285999"/>
                </a:lnTo>
                <a:close/>
              </a:path>
            </a:pathLst>
          </a:custGeom>
        </p:spPr>
      </p:pic>
      <p:sp>
        <p:nvSpPr>
          <p:cNvPr id="193" name="Freeform 15">
            <a:extLst>
              <a:ext uri="{FF2B5EF4-FFF2-40B4-BE49-F238E27FC236}">
                <a16:creationId xmlns:a16="http://schemas.microsoft.com/office/drawing/2014/main" xmlns="" id="{A26922E4-CEB0-4BFE-BAD1-403E6A417D06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0" y="0"/>
            <a:ext cx="9590203" cy="6858000"/>
          </a:xfrm>
          <a:custGeom>
            <a:avLst/>
            <a:gdLst>
              <a:gd name="connsiteX0" fmla="*/ 0 w 9590203"/>
              <a:gd name="connsiteY0" fmla="*/ 0 h 6858000"/>
              <a:gd name="connsiteX1" fmla="*/ 6414049 w 9590203"/>
              <a:gd name="connsiteY1" fmla="*/ 0 h 6858000"/>
              <a:gd name="connsiteX2" fmla="*/ 9590203 w 9590203"/>
              <a:gd name="connsiteY2" fmla="*/ 6858000 h 6858000"/>
              <a:gd name="connsiteX3" fmla="*/ 0 w 9590203"/>
              <a:gd name="connsiteY3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9590203" h="6858000">
                <a:moveTo>
                  <a:pt x="0" y="0"/>
                </a:moveTo>
                <a:lnTo>
                  <a:pt x="6414049" y="0"/>
                </a:lnTo>
                <a:lnTo>
                  <a:pt x="9590203" y="6858000"/>
                </a:lnTo>
                <a:lnTo>
                  <a:pt x="0" y="6858000"/>
                </a:lnTo>
                <a:close/>
              </a:path>
            </a:pathLst>
          </a:custGeom>
          <a:solidFill>
            <a:srgbClr val="FFFFFF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5088040" cy="1325563"/>
          </a:xfrm>
        </p:spPr>
        <p:txBody>
          <a:bodyPr>
            <a:normAutofit/>
          </a:bodyPr>
          <a:lstStyle/>
          <a:p>
            <a:r>
              <a:rPr lang="en-US" sz="4000" dirty="0" err="1">
                <a:solidFill>
                  <a:srgbClr val="000000"/>
                </a:solidFill>
              </a:rPr>
              <a:t>GPDP</a:t>
            </a:r>
            <a:r>
              <a:rPr lang="en-US" sz="4000" dirty="0">
                <a:solidFill>
                  <a:srgbClr val="000000"/>
                </a:solidFill>
              </a:rPr>
              <a:t> </a:t>
            </a:r>
            <a:r>
              <a:rPr lang="hi-IN" sz="4000" dirty="0">
                <a:solidFill>
                  <a:srgbClr val="000000"/>
                </a:solidFill>
              </a:rPr>
              <a:t>का उदेश्य –  </a:t>
            </a:r>
            <a:endParaRPr lang="en-US" sz="4000" dirty="0">
              <a:solidFill>
                <a:srgbClr val="000000"/>
              </a:solidFill>
            </a:endParaRPr>
          </a:p>
        </p:txBody>
      </p:sp>
      <p:graphicFrame>
        <p:nvGraphicFramePr>
          <p:cNvPr id="2063" name="Content Placeholder 2">
            <a:extLst>
              <a:ext uri="{FF2B5EF4-FFF2-40B4-BE49-F238E27FC236}">
                <a16:creationId xmlns:a16="http://schemas.microsoft.com/office/drawing/2014/main" xmlns="" id="{0B0730E2-7ED3-4AF7-8FCD-AD05D48323CE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201208194"/>
              </p:ext>
            </p:extLst>
          </p:nvPr>
        </p:nvGraphicFramePr>
        <p:xfrm>
          <a:off x="838200" y="2021249"/>
          <a:ext cx="5707565" cy="415571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5" r:lo="rId6" r:qs="rId7" r:cs="rId8"/>
          </a:graphicData>
        </a:graphic>
      </p:graphicFrame>
    </p:spTree>
    <p:extLst>
      <p:ext uri="{BB962C8B-B14F-4D97-AF65-F5344CB8AC3E}">
        <p14:creationId xmlns:p14="http://schemas.microsoft.com/office/powerpoint/2010/main" xmlns="" val="118325454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8B1CC09D-248C-4ECE-BE94-30A20582B3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/>
          <a:lstStyle/>
          <a:p>
            <a:endParaRPr lang="en-IN"/>
          </a:p>
        </p:txBody>
      </p:sp>
      <p:pic>
        <p:nvPicPr>
          <p:cNvPr id="6" name="Content Placeholder 5" descr="A screenshot of a cell phone&#10;&#10;Description generated with high confidence">
            <a:extLst>
              <a:ext uri="{FF2B5EF4-FFF2-40B4-BE49-F238E27FC236}">
                <a16:creationId xmlns:a16="http://schemas.microsoft.com/office/drawing/2014/main" xmlns="" id="{1774560F-C516-4D3D-A627-8D362C7F354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714567" y="3037711"/>
            <a:ext cx="7477433" cy="3820289"/>
          </a:xfrm>
        </p:spPr>
      </p:pic>
      <p:pic>
        <p:nvPicPr>
          <p:cNvPr id="1026" name="Picture 2" descr="http://gpdp.nic.in/resources/welcome/images/slider3.jpg">
            <a:extLst>
              <a:ext uri="{FF2B5EF4-FFF2-40B4-BE49-F238E27FC236}">
                <a16:creationId xmlns:a16="http://schemas.microsoft.com/office/drawing/2014/main" xmlns="" id="{19929FAF-E678-4016-92BF-95566497902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0161" t="7324" r="11573" b="8484"/>
          <a:stretch/>
        </p:blipFill>
        <p:spPr bwMode="auto">
          <a:xfrm>
            <a:off x="17459" y="-1"/>
            <a:ext cx="12174541" cy="29054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51" name="Title 1">
            <a:extLst>
              <a:ext uri="{FF2B5EF4-FFF2-40B4-BE49-F238E27FC236}">
                <a16:creationId xmlns:a16="http://schemas.microsoft.com/office/drawing/2014/main" xmlns="" id="{61DBB90B-E7F1-4177-8DCD-9D60C58CBD07}"/>
              </a:ext>
            </a:extLst>
          </p:cNvPr>
          <p:cNvSpPr txBox="1">
            <a:spLocks/>
          </p:cNvSpPr>
          <p:nvPr/>
        </p:nvSpPr>
        <p:spPr>
          <a:xfrm>
            <a:off x="17459" y="3429000"/>
            <a:ext cx="4697108" cy="235236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4000" dirty="0">
                <a:solidFill>
                  <a:srgbClr val="000000"/>
                </a:solidFill>
              </a:rPr>
              <a:t>29 </a:t>
            </a:r>
            <a:r>
              <a:rPr lang="hi-IN" sz="4000" dirty="0">
                <a:solidFill>
                  <a:srgbClr val="000000"/>
                </a:solidFill>
              </a:rPr>
              <a:t> विषयों – </a:t>
            </a:r>
            <a:r>
              <a:rPr lang="en-US" sz="4000" dirty="0">
                <a:solidFill>
                  <a:srgbClr val="000000"/>
                </a:solidFill>
              </a:rPr>
              <a:t>17</a:t>
            </a:r>
            <a:r>
              <a:rPr lang="hi-IN" sz="4000" dirty="0">
                <a:solidFill>
                  <a:srgbClr val="000000"/>
                </a:solidFill>
              </a:rPr>
              <a:t> </a:t>
            </a:r>
            <a:r>
              <a:rPr lang="en-US" sz="4000" dirty="0">
                <a:solidFill>
                  <a:srgbClr val="000000"/>
                </a:solidFill>
              </a:rPr>
              <a:t>SDGs </a:t>
            </a:r>
            <a:r>
              <a:rPr lang="hi-IN" sz="4000" dirty="0">
                <a:solidFill>
                  <a:srgbClr val="000000"/>
                </a:solidFill>
              </a:rPr>
              <a:t>की समानता</a:t>
            </a:r>
            <a:endParaRPr lang="en-US" sz="4000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99144897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22000"/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E8D4B466-A71F-4EBD-AD27-A9DCE3D4EAC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55295" y="0"/>
            <a:ext cx="10515600" cy="861343"/>
          </a:xfrm>
        </p:spPr>
        <p:txBody>
          <a:bodyPr/>
          <a:lstStyle/>
          <a:p>
            <a:r>
              <a:rPr lang="en-IN" dirty="0" err="1"/>
              <a:t>GPDP</a:t>
            </a:r>
            <a:r>
              <a:rPr lang="en-IN" dirty="0"/>
              <a:t> 2019-20  </a:t>
            </a:r>
            <a:r>
              <a:rPr lang="hi-IN" dirty="0"/>
              <a:t>एक सरलीकृत चित्र – </a:t>
            </a:r>
            <a:endParaRPr lang="en-IN" dirty="0"/>
          </a:p>
        </p:txBody>
      </p:sp>
      <p:grpSp>
        <p:nvGrpSpPr>
          <p:cNvPr id="3" name="Group 2">
            <a:extLst>
              <a:ext uri="{FF2B5EF4-FFF2-40B4-BE49-F238E27FC236}">
                <a16:creationId xmlns:a16="http://schemas.microsoft.com/office/drawing/2014/main" xmlns="" id="{2F7A6DF0-7E70-4BFC-9EDE-532EADEA0AFB}"/>
              </a:ext>
            </a:extLst>
          </p:cNvPr>
          <p:cNvGrpSpPr/>
          <p:nvPr/>
        </p:nvGrpSpPr>
        <p:grpSpPr>
          <a:xfrm>
            <a:off x="261212" y="1010653"/>
            <a:ext cx="14240851" cy="5550569"/>
            <a:chOff x="411517" y="2327996"/>
            <a:chExt cx="11597566" cy="3086119"/>
          </a:xfrm>
        </p:grpSpPr>
        <p:sp>
          <p:nvSpPr>
            <p:cNvPr id="4" name="Oval 3">
              <a:extLst>
                <a:ext uri="{FF2B5EF4-FFF2-40B4-BE49-F238E27FC236}">
                  <a16:creationId xmlns:a16="http://schemas.microsoft.com/office/drawing/2014/main" xmlns="" id="{4348767B-CAFD-484B-96F7-819E7CDAD78B}"/>
                </a:ext>
              </a:extLst>
            </p:cNvPr>
            <p:cNvSpPr/>
            <p:nvPr/>
          </p:nvSpPr>
          <p:spPr>
            <a:xfrm>
              <a:off x="5900489" y="3968577"/>
              <a:ext cx="159861" cy="159861"/>
            </a:xfrm>
            <a:prstGeom prst="ellipse">
              <a:avLst/>
            </a:prstGeom>
          </p:spPr>
          <p:style>
            <a:lnRef idx="2">
              <a:schemeClr val="dk2">
                <a:hueOff val="0"/>
                <a:satOff val="0"/>
                <a:lumOff val="0"/>
                <a:alphaOff val="0"/>
              </a:schemeClr>
            </a:lnRef>
            <a:fillRef idx="1">
              <a:schemeClr val="dk2">
                <a:hueOff val="0"/>
                <a:satOff val="0"/>
                <a:lumOff val="0"/>
                <a:alphaOff val="0"/>
              </a:schemeClr>
            </a:fillRef>
            <a:effectRef idx="0">
              <a:schemeClr val="dk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7" name="Oval 6">
              <a:extLst>
                <a:ext uri="{FF2B5EF4-FFF2-40B4-BE49-F238E27FC236}">
                  <a16:creationId xmlns:a16="http://schemas.microsoft.com/office/drawing/2014/main" xmlns="" id="{33D5CBA3-A4F0-4662-BE4B-BD4332778EC3}"/>
                </a:ext>
              </a:extLst>
            </p:cNvPr>
            <p:cNvSpPr/>
            <p:nvPr/>
          </p:nvSpPr>
          <p:spPr>
            <a:xfrm>
              <a:off x="5607879" y="3968577"/>
              <a:ext cx="159861" cy="159861"/>
            </a:xfrm>
            <a:prstGeom prst="ellipse">
              <a:avLst/>
            </a:prstGeom>
          </p:spPr>
          <p:style>
            <a:lnRef idx="2">
              <a:schemeClr val="dk2">
                <a:hueOff val="0"/>
                <a:satOff val="0"/>
                <a:lumOff val="0"/>
                <a:alphaOff val="0"/>
              </a:schemeClr>
            </a:lnRef>
            <a:fillRef idx="1">
              <a:schemeClr val="dk2">
                <a:hueOff val="0"/>
                <a:satOff val="0"/>
                <a:lumOff val="0"/>
                <a:alphaOff val="0"/>
              </a:schemeClr>
            </a:fillRef>
            <a:effectRef idx="0">
              <a:schemeClr val="dk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8" name="Oval 7">
              <a:extLst>
                <a:ext uri="{FF2B5EF4-FFF2-40B4-BE49-F238E27FC236}">
                  <a16:creationId xmlns:a16="http://schemas.microsoft.com/office/drawing/2014/main" xmlns="" id="{B411FC0A-0C56-451C-9A55-4866F1F66A49}"/>
                </a:ext>
              </a:extLst>
            </p:cNvPr>
            <p:cNvSpPr/>
            <p:nvPr/>
          </p:nvSpPr>
          <p:spPr>
            <a:xfrm>
              <a:off x="5315834" y="3968577"/>
              <a:ext cx="159861" cy="159861"/>
            </a:xfrm>
            <a:prstGeom prst="ellipse">
              <a:avLst/>
            </a:prstGeom>
          </p:spPr>
          <p:style>
            <a:lnRef idx="2">
              <a:schemeClr val="dk2">
                <a:hueOff val="0"/>
                <a:satOff val="0"/>
                <a:lumOff val="0"/>
                <a:alphaOff val="0"/>
              </a:schemeClr>
            </a:lnRef>
            <a:fillRef idx="1">
              <a:schemeClr val="dk2">
                <a:hueOff val="0"/>
                <a:satOff val="0"/>
                <a:lumOff val="0"/>
                <a:alphaOff val="0"/>
              </a:schemeClr>
            </a:fillRef>
            <a:effectRef idx="0">
              <a:schemeClr val="dk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9" name="Oval 8">
              <a:extLst>
                <a:ext uri="{FF2B5EF4-FFF2-40B4-BE49-F238E27FC236}">
                  <a16:creationId xmlns:a16="http://schemas.microsoft.com/office/drawing/2014/main" xmlns="" id="{2F3C990E-F803-4161-8658-173210464F8C}"/>
                </a:ext>
              </a:extLst>
            </p:cNvPr>
            <p:cNvSpPr/>
            <p:nvPr/>
          </p:nvSpPr>
          <p:spPr>
            <a:xfrm>
              <a:off x="5023225" y="3968577"/>
              <a:ext cx="159861" cy="159861"/>
            </a:xfrm>
            <a:prstGeom prst="ellipse">
              <a:avLst/>
            </a:prstGeom>
          </p:spPr>
          <p:style>
            <a:lnRef idx="2">
              <a:schemeClr val="dk2">
                <a:hueOff val="0"/>
                <a:satOff val="0"/>
                <a:lumOff val="0"/>
                <a:alphaOff val="0"/>
              </a:schemeClr>
            </a:lnRef>
            <a:fillRef idx="1">
              <a:schemeClr val="dk2">
                <a:hueOff val="0"/>
                <a:satOff val="0"/>
                <a:lumOff val="0"/>
                <a:alphaOff val="0"/>
              </a:schemeClr>
            </a:fillRef>
            <a:effectRef idx="0">
              <a:schemeClr val="dk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0" name="Oval 9">
              <a:extLst>
                <a:ext uri="{FF2B5EF4-FFF2-40B4-BE49-F238E27FC236}">
                  <a16:creationId xmlns:a16="http://schemas.microsoft.com/office/drawing/2014/main" xmlns="" id="{F28FA408-82B5-4715-AD65-A91C341CBB0D}"/>
                </a:ext>
              </a:extLst>
            </p:cNvPr>
            <p:cNvSpPr/>
            <p:nvPr/>
          </p:nvSpPr>
          <p:spPr>
            <a:xfrm>
              <a:off x="4730615" y="3968577"/>
              <a:ext cx="159861" cy="159861"/>
            </a:xfrm>
            <a:prstGeom prst="ellipse">
              <a:avLst/>
            </a:prstGeom>
          </p:spPr>
          <p:style>
            <a:lnRef idx="2">
              <a:schemeClr val="dk2">
                <a:hueOff val="0"/>
                <a:satOff val="0"/>
                <a:lumOff val="0"/>
                <a:alphaOff val="0"/>
              </a:schemeClr>
            </a:lnRef>
            <a:fillRef idx="1">
              <a:schemeClr val="dk2">
                <a:hueOff val="0"/>
                <a:satOff val="0"/>
                <a:lumOff val="0"/>
                <a:alphaOff val="0"/>
              </a:schemeClr>
            </a:fillRef>
            <a:effectRef idx="0">
              <a:schemeClr val="dk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1" name="Oval 10">
              <a:extLst>
                <a:ext uri="{FF2B5EF4-FFF2-40B4-BE49-F238E27FC236}">
                  <a16:creationId xmlns:a16="http://schemas.microsoft.com/office/drawing/2014/main" xmlns="" id="{BFDC60D1-C924-4BFB-8B5B-41D61B580FC3}"/>
                </a:ext>
              </a:extLst>
            </p:cNvPr>
            <p:cNvSpPr/>
            <p:nvPr/>
          </p:nvSpPr>
          <p:spPr>
            <a:xfrm>
              <a:off x="4278709" y="3888646"/>
              <a:ext cx="319723" cy="319413"/>
            </a:xfrm>
            <a:prstGeom prst="ellipse">
              <a:avLst/>
            </a:prstGeom>
          </p:spPr>
          <p:style>
            <a:lnRef idx="2">
              <a:schemeClr val="dk2">
                <a:hueOff val="0"/>
                <a:satOff val="0"/>
                <a:lumOff val="0"/>
                <a:alphaOff val="0"/>
              </a:schemeClr>
            </a:lnRef>
            <a:fillRef idx="1">
              <a:schemeClr val="dk2">
                <a:hueOff val="0"/>
                <a:satOff val="0"/>
                <a:lumOff val="0"/>
                <a:alphaOff val="0"/>
              </a:schemeClr>
            </a:fillRef>
            <a:effectRef idx="0">
              <a:schemeClr val="dk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2" name="Oval 11">
              <a:extLst>
                <a:ext uri="{FF2B5EF4-FFF2-40B4-BE49-F238E27FC236}">
                  <a16:creationId xmlns:a16="http://schemas.microsoft.com/office/drawing/2014/main" xmlns="" id="{300C603C-CEB5-444A-B4A2-B7BFF414C640}"/>
                </a:ext>
              </a:extLst>
            </p:cNvPr>
            <p:cNvSpPr/>
            <p:nvPr/>
          </p:nvSpPr>
          <p:spPr>
            <a:xfrm>
              <a:off x="5640078" y="3638671"/>
              <a:ext cx="159861" cy="159861"/>
            </a:xfrm>
            <a:prstGeom prst="ellipse">
              <a:avLst/>
            </a:prstGeom>
          </p:spPr>
          <p:style>
            <a:lnRef idx="2">
              <a:schemeClr val="dk2">
                <a:hueOff val="0"/>
                <a:satOff val="0"/>
                <a:lumOff val="0"/>
                <a:alphaOff val="0"/>
              </a:schemeClr>
            </a:lnRef>
            <a:fillRef idx="1">
              <a:schemeClr val="dk2">
                <a:hueOff val="0"/>
                <a:satOff val="0"/>
                <a:lumOff val="0"/>
                <a:alphaOff val="0"/>
              </a:schemeClr>
            </a:fillRef>
            <a:effectRef idx="0">
              <a:schemeClr val="dk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3" name="Oval 12">
              <a:extLst>
                <a:ext uri="{FF2B5EF4-FFF2-40B4-BE49-F238E27FC236}">
                  <a16:creationId xmlns:a16="http://schemas.microsoft.com/office/drawing/2014/main" xmlns="" id="{25986C0B-C676-4944-95FC-FB5C7AAA3A65}"/>
                </a:ext>
              </a:extLst>
            </p:cNvPr>
            <p:cNvSpPr/>
            <p:nvPr/>
          </p:nvSpPr>
          <p:spPr>
            <a:xfrm>
              <a:off x="5640078" y="4300643"/>
              <a:ext cx="159861" cy="159861"/>
            </a:xfrm>
            <a:prstGeom prst="ellipse">
              <a:avLst/>
            </a:prstGeom>
          </p:spPr>
          <p:style>
            <a:lnRef idx="2">
              <a:schemeClr val="dk2">
                <a:hueOff val="0"/>
                <a:satOff val="0"/>
                <a:lumOff val="0"/>
                <a:alphaOff val="0"/>
              </a:schemeClr>
            </a:lnRef>
            <a:fillRef idx="1">
              <a:schemeClr val="dk2">
                <a:hueOff val="0"/>
                <a:satOff val="0"/>
                <a:lumOff val="0"/>
                <a:alphaOff val="0"/>
              </a:schemeClr>
            </a:fillRef>
            <a:effectRef idx="0">
              <a:schemeClr val="dk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4" name="Oval 13">
              <a:extLst>
                <a:ext uri="{FF2B5EF4-FFF2-40B4-BE49-F238E27FC236}">
                  <a16:creationId xmlns:a16="http://schemas.microsoft.com/office/drawing/2014/main" xmlns="" id="{7DDB1F08-34D7-4966-A2B9-062C69F4BE1E}"/>
                </a:ext>
              </a:extLst>
            </p:cNvPr>
            <p:cNvSpPr/>
            <p:nvPr/>
          </p:nvSpPr>
          <p:spPr>
            <a:xfrm>
              <a:off x="5782993" y="3782175"/>
              <a:ext cx="159861" cy="159861"/>
            </a:xfrm>
            <a:prstGeom prst="ellipse">
              <a:avLst/>
            </a:prstGeom>
          </p:spPr>
          <p:style>
            <a:lnRef idx="2">
              <a:schemeClr val="dk2">
                <a:hueOff val="0"/>
                <a:satOff val="0"/>
                <a:lumOff val="0"/>
                <a:alphaOff val="0"/>
              </a:schemeClr>
            </a:lnRef>
            <a:fillRef idx="1">
              <a:schemeClr val="dk2">
                <a:hueOff val="0"/>
                <a:satOff val="0"/>
                <a:lumOff val="0"/>
                <a:alphaOff val="0"/>
              </a:schemeClr>
            </a:fillRef>
            <a:effectRef idx="0">
              <a:schemeClr val="dk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5" name="Oval 14">
              <a:extLst>
                <a:ext uri="{FF2B5EF4-FFF2-40B4-BE49-F238E27FC236}">
                  <a16:creationId xmlns:a16="http://schemas.microsoft.com/office/drawing/2014/main" xmlns="" id="{923A6C6D-49FE-46DB-8CAB-6E2E40388931}"/>
                </a:ext>
              </a:extLst>
            </p:cNvPr>
            <p:cNvSpPr/>
            <p:nvPr/>
          </p:nvSpPr>
          <p:spPr>
            <a:xfrm>
              <a:off x="5792031" y="4158065"/>
              <a:ext cx="159861" cy="159861"/>
            </a:xfrm>
            <a:prstGeom prst="ellipse">
              <a:avLst/>
            </a:prstGeom>
          </p:spPr>
          <p:style>
            <a:lnRef idx="2">
              <a:schemeClr val="dk2">
                <a:hueOff val="0"/>
                <a:satOff val="0"/>
                <a:lumOff val="0"/>
                <a:alphaOff val="0"/>
              </a:schemeClr>
            </a:lnRef>
            <a:fillRef idx="1">
              <a:schemeClr val="dk2">
                <a:hueOff val="0"/>
                <a:satOff val="0"/>
                <a:lumOff val="0"/>
                <a:alphaOff val="0"/>
              </a:schemeClr>
            </a:fillRef>
            <a:effectRef idx="0">
              <a:schemeClr val="dk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6" name="Freeform: Shape 15">
              <a:extLst>
                <a:ext uri="{FF2B5EF4-FFF2-40B4-BE49-F238E27FC236}">
                  <a16:creationId xmlns:a16="http://schemas.microsoft.com/office/drawing/2014/main" xmlns="" id="{05175E0F-AA68-4011-A1E3-EE0A27FB1D9D}"/>
                </a:ext>
              </a:extLst>
            </p:cNvPr>
            <p:cNvSpPr/>
            <p:nvPr/>
          </p:nvSpPr>
          <p:spPr>
            <a:xfrm>
              <a:off x="2541692" y="3237166"/>
              <a:ext cx="2641341" cy="1616818"/>
            </a:xfrm>
            <a:custGeom>
              <a:avLst/>
              <a:gdLst>
                <a:gd name="connsiteX0" fmla="*/ 0 w 1616696"/>
                <a:gd name="connsiteY0" fmla="*/ 808409 h 1616818"/>
                <a:gd name="connsiteX1" fmla="*/ 808348 w 1616696"/>
                <a:gd name="connsiteY1" fmla="*/ 0 h 1616818"/>
                <a:gd name="connsiteX2" fmla="*/ 1616696 w 1616696"/>
                <a:gd name="connsiteY2" fmla="*/ 808409 h 1616818"/>
                <a:gd name="connsiteX3" fmla="*/ 808348 w 1616696"/>
                <a:gd name="connsiteY3" fmla="*/ 1616818 h 1616818"/>
                <a:gd name="connsiteX4" fmla="*/ 0 w 1616696"/>
                <a:gd name="connsiteY4" fmla="*/ 808409 h 161681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616696" h="1616818">
                  <a:moveTo>
                    <a:pt x="0" y="808409"/>
                  </a:moveTo>
                  <a:cubicBezTo>
                    <a:pt x="0" y="361937"/>
                    <a:pt x="361910" y="0"/>
                    <a:pt x="808348" y="0"/>
                  </a:cubicBezTo>
                  <a:cubicBezTo>
                    <a:pt x="1254786" y="0"/>
                    <a:pt x="1616696" y="361937"/>
                    <a:pt x="1616696" y="808409"/>
                  </a:cubicBezTo>
                  <a:cubicBezTo>
                    <a:pt x="1616696" y="1254881"/>
                    <a:pt x="1254786" y="1616818"/>
                    <a:pt x="808348" y="1616818"/>
                  </a:cubicBezTo>
                  <a:cubicBezTo>
                    <a:pt x="361910" y="1616818"/>
                    <a:pt x="0" y="1254881"/>
                    <a:pt x="0" y="808409"/>
                  </a:cubicBezTo>
                  <a:close/>
                </a:path>
              </a:pathLst>
            </a:custGeom>
          </p:spPr>
          <p:style>
            <a:lnRef idx="2">
              <a:schemeClr val="dk2">
                <a:hueOff val="0"/>
                <a:satOff val="0"/>
                <a:lumOff val="0"/>
                <a:alphaOff val="0"/>
              </a:schemeClr>
            </a:lnRef>
            <a:fillRef idx="1">
              <a:schemeClr val="dk2">
                <a:hueOff val="0"/>
                <a:satOff val="0"/>
                <a:lumOff val="0"/>
                <a:alphaOff val="0"/>
              </a:schemeClr>
            </a:fillRef>
            <a:effectRef idx="0">
              <a:schemeClr val="dk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62160" tIns="262178" rIns="262160" bIns="262178" numCol="1" spcCol="1270" anchor="ctr" anchorCtr="0">
              <a:noAutofit/>
            </a:bodyPr>
            <a:lstStyle/>
            <a:p>
              <a:pPr marL="0" lvl="0" indent="0" algn="ctr" defTabSz="8890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hi-IN" sz="2000" kern="1200" dirty="0"/>
                <a:t>1.ग्राम सभा में चर्चा, </a:t>
              </a:r>
            </a:p>
            <a:p>
              <a:pPr marL="0" lvl="0" indent="0" algn="ctr" defTabSz="8890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hi-IN" sz="2000" kern="1200" dirty="0"/>
                <a:t>2.</a:t>
              </a:r>
              <a:r>
                <a:rPr lang="en-US" sz="2000" kern="1200" dirty="0" err="1"/>
                <a:t>GPDP</a:t>
              </a:r>
              <a:r>
                <a:rPr lang="en-US" sz="2000" kern="1200" dirty="0"/>
                <a:t> </a:t>
              </a:r>
              <a:r>
                <a:rPr lang="hi-IN" sz="2000" kern="1200" dirty="0"/>
                <a:t>का सृजन एवं स्वीकृति </a:t>
              </a:r>
            </a:p>
            <a:p>
              <a:pPr marL="0" lvl="0" indent="0" algn="ctr" defTabSz="8890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en-US" sz="2000" kern="1200" dirty="0"/>
                <a:t>Facilitator </a:t>
              </a:r>
              <a:r>
                <a:rPr lang="hi-IN" sz="2000" dirty="0"/>
                <a:t>निभाएंगे </a:t>
              </a:r>
              <a:r>
                <a:rPr lang="hi-IN" sz="2000" kern="1200" dirty="0"/>
                <a:t> सुकारक</a:t>
              </a:r>
              <a:r>
                <a:rPr lang="en-IN" sz="2000" kern="1200" dirty="0"/>
                <a:t>/</a:t>
              </a:r>
              <a:r>
                <a:rPr lang="hi-IN" sz="2000" kern="1200" dirty="0"/>
                <a:t>सूत्रधार</a:t>
              </a:r>
              <a:r>
                <a:rPr lang="en-IN" sz="2000" kern="1200" dirty="0"/>
                <a:t> </a:t>
              </a:r>
              <a:r>
                <a:rPr lang="hi-IN" sz="2000" kern="1200" dirty="0"/>
                <a:t>की भूमिका </a:t>
              </a:r>
              <a:endParaRPr lang="en-IN" sz="2000" kern="1200" dirty="0"/>
            </a:p>
          </p:txBody>
        </p:sp>
        <p:sp>
          <p:nvSpPr>
            <p:cNvPr id="17" name="Oval 16">
              <a:extLst>
                <a:ext uri="{FF2B5EF4-FFF2-40B4-BE49-F238E27FC236}">
                  <a16:creationId xmlns:a16="http://schemas.microsoft.com/office/drawing/2014/main" xmlns="" id="{0CEB18F3-96F9-45B7-BD77-C3B433020CBB}"/>
                </a:ext>
              </a:extLst>
            </p:cNvPr>
            <p:cNvSpPr/>
            <p:nvPr/>
          </p:nvSpPr>
          <p:spPr>
            <a:xfrm>
              <a:off x="2616822" y="2977315"/>
              <a:ext cx="319723" cy="319413"/>
            </a:xfrm>
            <a:prstGeom prst="ellipse">
              <a:avLst/>
            </a:prstGeom>
          </p:spPr>
          <p:style>
            <a:lnRef idx="2">
              <a:schemeClr val="dk2">
                <a:hueOff val="0"/>
                <a:satOff val="0"/>
                <a:lumOff val="0"/>
                <a:alphaOff val="0"/>
              </a:schemeClr>
            </a:lnRef>
            <a:fillRef idx="1">
              <a:schemeClr val="dk2">
                <a:hueOff val="0"/>
                <a:satOff val="0"/>
                <a:lumOff val="0"/>
                <a:alphaOff val="0"/>
              </a:schemeClr>
            </a:fillRef>
            <a:effectRef idx="0">
              <a:schemeClr val="dk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8" name="Oval 17">
              <a:extLst>
                <a:ext uri="{FF2B5EF4-FFF2-40B4-BE49-F238E27FC236}">
                  <a16:creationId xmlns:a16="http://schemas.microsoft.com/office/drawing/2014/main" xmlns="" id="{C7C7D655-D42C-42B1-A2E7-3E9F9A5FA340}"/>
                </a:ext>
              </a:extLst>
            </p:cNvPr>
            <p:cNvSpPr/>
            <p:nvPr/>
          </p:nvSpPr>
          <p:spPr>
            <a:xfrm>
              <a:off x="2436624" y="2827947"/>
              <a:ext cx="159861" cy="159861"/>
            </a:xfrm>
            <a:prstGeom prst="ellipse">
              <a:avLst/>
            </a:prstGeom>
          </p:spPr>
          <p:style>
            <a:lnRef idx="2">
              <a:schemeClr val="dk2">
                <a:hueOff val="0"/>
                <a:satOff val="0"/>
                <a:lumOff val="0"/>
                <a:alphaOff val="0"/>
              </a:schemeClr>
            </a:lnRef>
            <a:fillRef idx="1">
              <a:schemeClr val="dk2">
                <a:hueOff val="0"/>
                <a:satOff val="0"/>
                <a:lumOff val="0"/>
                <a:alphaOff val="0"/>
              </a:schemeClr>
            </a:fillRef>
            <a:effectRef idx="0">
              <a:schemeClr val="dk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9" name="Oval 18">
              <a:extLst>
                <a:ext uri="{FF2B5EF4-FFF2-40B4-BE49-F238E27FC236}">
                  <a16:creationId xmlns:a16="http://schemas.microsoft.com/office/drawing/2014/main" xmlns="" id="{BD961497-CBFE-400A-A5A6-A072E129DAE6}"/>
                </a:ext>
              </a:extLst>
            </p:cNvPr>
            <p:cNvSpPr/>
            <p:nvPr/>
          </p:nvSpPr>
          <p:spPr>
            <a:xfrm>
              <a:off x="2106732" y="2723019"/>
              <a:ext cx="159861" cy="159861"/>
            </a:xfrm>
            <a:prstGeom prst="ellipse">
              <a:avLst/>
            </a:prstGeom>
          </p:spPr>
          <p:style>
            <a:lnRef idx="2">
              <a:schemeClr val="dk2">
                <a:hueOff val="0"/>
                <a:satOff val="0"/>
                <a:lumOff val="0"/>
                <a:alphaOff val="0"/>
              </a:schemeClr>
            </a:lnRef>
            <a:fillRef idx="1">
              <a:schemeClr val="dk2">
                <a:hueOff val="0"/>
                <a:satOff val="0"/>
                <a:lumOff val="0"/>
                <a:alphaOff val="0"/>
              </a:schemeClr>
            </a:fillRef>
            <a:effectRef idx="0">
              <a:schemeClr val="dk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20" name="Oval 19">
              <a:extLst>
                <a:ext uri="{FF2B5EF4-FFF2-40B4-BE49-F238E27FC236}">
                  <a16:creationId xmlns:a16="http://schemas.microsoft.com/office/drawing/2014/main" xmlns="" id="{FF42B0C8-EFEF-493F-9423-CB97BC437060}"/>
                </a:ext>
              </a:extLst>
            </p:cNvPr>
            <p:cNvSpPr/>
            <p:nvPr/>
          </p:nvSpPr>
          <p:spPr>
            <a:xfrm>
              <a:off x="1777405" y="2723019"/>
              <a:ext cx="159861" cy="159861"/>
            </a:xfrm>
            <a:prstGeom prst="ellipse">
              <a:avLst/>
            </a:prstGeom>
          </p:spPr>
          <p:style>
            <a:lnRef idx="2">
              <a:schemeClr val="dk2">
                <a:hueOff val="0"/>
                <a:satOff val="0"/>
                <a:lumOff val="0"/>
                <a:alphaOff val="0"/>
              </a:schemeClr>
            </a:lnRef>
            <a:fillRef idx="1">
              <a:schemeClr val="dk2">
                <a:hueOff val="0"/>
                <a:satOff val="0"/>
                <a:lumOff val="0"/>
                <a:alphaOff val="0"/>
              </a:schemeClr>
            </a:fillRef>
            <a:effectRef idx="0">
              <a:schemeClr val="dk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21" name="Oval 20">
              <a:extLst>
                <a:ext uri="{FF2B5EF4-FFF2-40B4-BE49-F238E27FC236}">
                  <a16:creationId xmlns:a16="http://schemas.microsoft.com/office/drawing/2014/main" xmlns="" id="{FA3B5D0B-E751-41F5-A3AE-0E57EEB60214}"/>
                </a:ext>
              </a:extLst>
            </p:cNvPr>
            <p:cNvSpPr/>
            <p:nvPr/>
          </p:nvSpPr>
          <p:spPr>
            <a:xfrm>
              <a:off x="1448078" y="2723019"/>
              <a:ext cx="159861" cy="159861"/>
            </a:xfrm>
            <a:prstGeom prst="ellipse">
              <a:avLst/>
            </a:prstGeom>
          </p:spPr>
          <p:style>
            <a:lnRef idx="2">
              <a:schemeClr val="dk2">
                <a:hueOff val="0"/>
                <a:satOff val="0"/>
                <a:lumOff val="0"/>
                <a:alphaOff val="0"/>
              </a:schemeClr>
            </a:lnRef>
            <a:fillRef idx="1">
              <a:schemeClr val="dk2">
                <a:hueOff val="0"/>
                <a:satOff val="0"/>
                <a:lumOff val="0"/>
                <a:alphaOff val="0"/>
              </a:schemeClr>
            </a:fillRef>
            <a:effectRef idx="0">
              <a:schemeClr val="dk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22" name="Oval 21">
              <a:extLst>
                <a:ext uri="{FF2B5EF4-FFF2-40B4-BE49-F238E27FC236}">
                  <a16:creationId xmlns:a16="http://schemas.microsoft.com/office/drawing/2014/main" xmlns="" id="{C5166B6E-A2F5-47C9-841E-7EAD4BDDC0C8}"/>
                </a:ext>
              </a:extLst>
            </p:cNvPr>
            <p:cNvSpPr/>
            <p:nvPr/>
          </p:nvSpPr>
          <p:spPr>
            <a:xfrm>
              <a:off x="1118751" y="2723019"/>
              <a:ext cx="159861" cy="159861"/>
            </a:xfrm>
            <a:prstGeom prst="ellipse">
              <a:avLst/>
            </a:prstGeom>
          </p:spPr>
          <p:style>
            <a:lnRef idx="2">
              <a:schemeClr val="dk2">
                <a:hueOff val="0"/>
                <a:satOff val="0"/>
                <a:lumOff val="0"/>
                <a:alphaOff val="0"/>
              </a:schemeClr>
            </a:lnRef>
            <a:fillRef idx="1">
              <a:schemeClr val="dk2">
                <a:hueOff val="0"/>
                <a:satOff val="0"/>
                <a:lumOff val="0"/>
                <a:alphaOff val="0"/>
              </a:schemeClr>
            </a:fillRef>
            <a:effectRef idx="0">
              <a:schemeClr val="dk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23" name="Oval 22">
              <a:extLst>
                <a:ext uri="{FF2B5EF4-FFF2-40B4-BE49-F238E27FC236}">
                  <a16:creationId xmlns:a16="http://schemas.microsoft.com/office/drawing/2014/main" xmlns="" id="{6EAFF4AB-34F5-4926-BD2B-86C0250F8002}"/>
                </a:ext>
              </a:extLst>
            </p:cNvPr>
            <p:cNvSpPr/>
            <p:nvPr/>
          </p:nvSpPr>
          <p:spPr>
            <a:xfrm>
              <a:off x="788859" y="2723019"/>
              <a:ext cx="159861" cy="159861"/>
            </a:xfrm>
            <a:prstGeom prst="ellipse">
              <a:avLst/>
            </a:prstGeom>
          </p:spPr>
          <p:style>
            <a:lnRef idx="2">
              <a:schemeClr val="dk2">
                <a:hueOff val="0"/>
                <a:satOff val="0"/>
                <a:lumOff val="0"/>
                <a:alphaOff val="0"/>
              </a:schemeClr>
            </a:lnRef>
            <a:fillRef idx="1">
              <a:schemeClr val="dk2">
                <a:hueOff val="0"/>
                <a:satOff val="0"/>
                <a:lumOff val="0"/>
                <a:alphaOff val="0"/>
              </a:schemeClr>
            </a:fillRef>
            <a:effectRef idx="0">
              <a:schemeClr val="dk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24" name="Oval 23">
              <a:extLst>
                <a:ext uri="{FF2B5EF4-FFF2-40B4-BE49-F238E27FC236}">
                  <a16:creationId xmlns:a16="http://schemas.microsoft.com/office/drawing/2014/main" xmlns="" id="{42A63368-8B17-424F-A104-43E4A0A39C6E}"/>
                </a:ext>
              </a:extLst>
            </p:cNvPr>
            <p:cNvSpPr/>
            <p:nvPr/>
          </p:nvSpPr>
          <p:spPr>
            <a:xfrm>
              <a:off x="459532" y="2723019"/>
              <a:ext cx="159861" cy="159861"/>
            </a:xfrm>
            <a:prstGeom prst="ellipse">
              <a:avLst/>
            </a:prstGeom>
          </p:spPr>
          <p:style>
            <a:lnRef idx="2">
              <a:schemeClr val="dk2">
                <a:hueOff val="0"/>
                <a:satOff val="0"/>
                <a:lumOff val="0"/>
                <a:alphaOff val="0"/>
              </a:schemeClr>
            </a:lnRef>
            <a:fillRef idx="1">
              <a:schemeClr val="dk2">
                <a:hueOff val="0"/>
                <a:satOff val="0"/>
                <a:lumOff val="0"/>
                <a:alphaOff val="0"/>
              </a:schemeClr>
            </a:fillRef>
            <a:effectRef idx="0">
              <a:schemeClr val="dk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25" name="Freeform: Shape 24">
              <a:extLst>
                <a:ext uri="{FF2B5EF4-FFF2-40B4-BE49-F238E27FC236}">
                  <a16:creationId xmlns:a16="http://schemas.microsoft.com/office/drawing/2014/main" xmlns="" id="{D45E8CA7-A691-4821-AA14-554AFB225F84}"/>
                </a:ext>
              </a:extLst>
            </p:cNvPr>
            <p:cNvSpPr/>
            <p:nvPr/>
          </p:nvSpPr>
          <p:spPr>
            <a:xfrm>
              <a:off x="457273" y="2327996"/>
              <a:ext cx="1803107" cy="399343"/>
            </a:xfrm>
            <a:custGeom>
              <a:avLst/>
              <a:gdLst>
                <a:gd name="connsiteX0" fmla="*/ 0 w 1803107"/>
                <a:gd name="connsiteY0" fmla="*/ 0 h 399343"/>
                <a:gd name="connsiteX1" fmla="*/ 1803107 w 1803107"/>
                <a:gd name="connsiteY1" fmla="*/ 0 h 399343"/>
                <a:gd name="connsiteX2" fmla="*/ 1803107 w 1803107"/>
                <a:gd name="connsiteY2" fmla="*/ 399343 h 399343"/>
                <a:gd name="connsiteX3" fmla="*/ 0 w 1803107"/>
                <a:gd name="connsiteY3" fmla="*/ 399343 h 399343"/>
                <a:gd name="connsiteX4" fmla="*/ 0 w 1803107"/>
                <a:gd name="connsiteY4" fmla="*/ 0 h 39934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803107" h="399343">
                  <a:moveTo>
                    <a:pt x="0" y="0"/>
                  </a:moveTo>
                  <a:lnTo>
                    <a:pt x="1803107" y="0"/>
                  </a:lnTo>
                  <a:lnTo>
                    <a:pt x="1803107" y="399343"/>
                  </a:lnTo>
                  <a:lnTo>
                    <a:pt x="0" y="399343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0">
              <a:schemeClr val="dk1">
                <a:alpha val="0"/>
                <a:hueOff val="0"/>
                <a:satOff val="0"/>
                <a:lumOff val="0"/>
                <a:alphaOff val="0"/>
              </a:schemeClr>
            </a:lnRef>
            <a:fillRef idx="0">
              <a:schemeClr val="lt2">
                <a:alpha val="0"/>
                <a:hueOff val="0"/>
                <a:satOff val="0"/>
                <a:lumOff val="0"/>
                <a:alphaOff val="0"/>
              </a:schemeClr>
            </a:fillRef>
            <a:effectRef idx="0">
              <a:schemeClr val="lt2">
                <a:alpha val="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0" tIns="0" rIns="0" bIns="0" numCol="1" spcCol="1270" anchor="b" anchorCtr="0">
              <a:noAutofit/>
            </a:bodyPr>
            <a:lstStyle/>
            <a:p>
              <a:pPr marL="0" lvl="0" indent="0" algn="l" defTabSz="8890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hi-IN" sz="2000" kern="1200" dirty="0"/>
                <a:t>मिशन अन्त्योदय </a:t>
              </a:r>
              <a:r>
                <a:rPr lang="en-US" sz="2000" kern="1200" dirty="0"/>
                <a:t>baseline survey</a:t>
              </a:r>
              <a:r>
                <a:rPr lang="hi-IN" sz="2000" kern="1200" dirty="0"/>
                <a:t> की प्रस्तुति </a:t>
              </a:r>
              <a:endParaRPr lang="en-IN" sz="2000" kern="1200" dirty="0"/>
            </a:p>
          </p:txBody>
        </p:sp>
        <p:sp>
          <p:nvSpPr>
            <p:cNvPr id="26" name="Oval 25">
              <a:extLst>
                <a:ext uri="{FF2B5EF4-FFF2-40B4-BE49-F238E27FC236}">
                  <a16:creationId xmlns:a16="http://schemas.microsoft.com/office/drawing/2014/main" xmlns="" id="{077EEA84-369B-4AA4-8611-A5F2A9D5580A}"/>
                </a:ext>
              </a:extLst>
            </p:cNvPr>
            <p:cNvSpPr/>
            <p:nvPr/>
          </p:nvSpPr>
          <p:spPr>
            <a:xfrm>
              <a:off x="2195419" y="3477575"/>
              <a:ext cx="319723" cy="319413"/>
            </a:xfrm>
            <a:prstGeom prst="ellipse">
              <a:avLst/>
            </a:prstGeom>
          </p:spPr>
          <p:style>
            <a:lnRef idx="2">
              <a:schemeClr val="dk2">
                <a:hueOff val="0"/>
                <a:satOff val="0"/>
                <a:lumOff val="0"/>
                <a:alphaOff val="0"/>
              </a:schemeClr>
            </a:lnRef>
            <a:fillRef idx="1">
              <a:schemeClr val="dk2">
                <a:hueOff val="0"/>
                <a:satOff val="0"/>
                <a:lumOff val="0"/>
                <a:alphaOff val="0"/>
              </a:schemeClr>
            </a:fillRef>
            <a:effectRef idx="0">
              <a:schemeClr val="dk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27" name="Oval 26">
              <a:extLst>
                <a:ext uri="{FF2B5EF4-FFF2-40B4-BE49-F238E27FC236}">
                  <a16:creationId xmlns:a16="http://schemas.microsoft.com/office/drawing/2014/main" xmlns="" id="{77B3F6F7-C351-408E-9DD5-925FB136471D}"/>
                </a:ext>
              </a:extLst>
            </p:cNvPr>
            <p:cNvSpPr/>
            <p:nvPr/>
          </p:nvSpPr>
          <p:spPr>
            <a:xfrm>
              <a:off x="1930488" y="3543001"/>
              <a:ext cx="159861" cy="159861"/>
            </a:xfrm>
            <a:prstGeom prst="ellipse">
              <a:avLst/>
            </a:prstGeom>
          </p:spPr>
          <p:style>
            <a:lnRef idx="2">
              <a:schemeClr val="dk2">
                <a:hueOff val="0"/>
                <a:satOff val="0"/>
                <a:lumOff val="0"/>
                <a:alphaOff val="0"/>
              </a:schemeClr>
            </a:lnRef>
            <a:fillRef idx="1">
              <a:schemeClr val="dk2">
                <a:hueOff val="0"/>
                <a:satOff val="0"/>
                <a:lumOff val="0"/>
                <a:alphaOff val="0"/>
              </a:schemeClr>
            </a:fillRef>
            <a:effectRef idx="0">
              <a:schemeClr val="dk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28" name="Oval 27">
              <a:extLst>
                <a:ext uri="{FF2B5EF4-FFF2-40B4-BE49-F238E27FC236}">
                  <a16:creationId xmlns:a16="http://schemas.microsoft.com/office/drawing/2014/main" xmlns="" id="{EA4A10FE-3637-476E-9474-4B9E2D47BF49}"/>
                </a:ext>
              </a:extLst>
            </p:cNvPr>
            <p:cNvSpPr/>
            <p:nvPr/>
          </p:nvSpPr>
          <p:spPr>
            <a:xfrm>
              <a:off x="1626581" y="3543001"/>
              <a:ext cx="159861" cy="159861"/>
            </a:xfrm>
            <a:prstGeom prst="ellipse">
              <a:avLst/>
            </a:prstGeom>
          </p:spPr>
          <p:style>
            <a:lnRef idx="2">
              <a:schemeClr val="dk2">
                <a:hueOff val="0"/>
                <a:satOff val="0"/>
                <a:lumOff val="0"/>
                <a:alphaOff val="0"/>
              </a:schemeClr>
            </a:lnRef>
            <a:fillRef idx="1">
              <a:schemeClr val="dk2">
                <a:hueOff val="0"/>
                <a:satOff val="0"/>
                <a:lumOff val="0"/>
                <a:alphaOff val="0"/>
              </a:schemeClr>
            </a:fillRef>
            <a:effectRef idx="0">
              <a:schemeClr val="dk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29" name="Oval 28">
              <a:extLst>
                <a:ext uri="{FF2B5EF4-FFF2-40B4-BE49-F238E27FC236}">
                  <a16:creationId xmlns:a16="http://schemas.microsoft.com/office/drawing/2014/main" xmlns="" id="{0035130D-9765-4466-B922-9B2996DCFB68}"/>
                </a:ext>
              </a:extLst>
            </p:cNvPr>
            <p:cNvSpPr/>
            <p:nvPr/>
          </p:nvSpPr>
          <p:spPr>
            <a:xfrm>
              <a:off x="1323239" y="3543001"/>
              <a:ext cx="159861" cy="159861"/>
            </a:xfrm>
            <a:prstGeom prst="ellipse">
              <a:avLst/>
            </a:prstGeom>
          </p:spPr>
          <p:style>
            <a:lnRef idx="2">
              <a:schemeClr val="dk2">
                <a:hueOff val="0"/>
                <a:satOff val="0"/>
                <a:lumOff val="0"/>
                <a:alphaOff val="0"/>
              </a:schemeClr>
            </a:lnRef>
            <a:fillRef idx="1">
              <a:schemeClr val="dk2">
                <a:hueOff val="0"/>
                <a:satOff val="0"/>
                <a:lumOff val="0"/>
                <a:alphaOff val="0"/>
              </a:schemeClr>
            </a:fillRef>
            <a:effectRef idx="0">
              <a:schemeClr val="dk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30" name="Oval 29">
              <a:extLst>
                <a:ext uri="{FF2B5EF4-FFF2-40B4-BE49-F238E27FC236}">
                  <a16:creationId xmlns:a16="http://schemas.microsoft.com/office/drawing/2014/main" xmlns="" id="{D1D9C51F-F8E6-4044-8FA7-6889B62513A7}"/>
                </a:ext>
              </a:extLst>
            </p:cNvPr>
            <p:cNvSpPr/>
            <p:nvPr/>
          </p:nvSpPr>
          <p:spPr>
            <a:xfrm>
              <a:off x="1019896" y="3543001"/>
              <a:ext cx="159861" cy="159861"/>
            </a:xfrm>
            <a:prstGeom prst="ellipse">
              <a:avLst/>
            </a:prstGeom>
          </p:spPr>
          <p:style>
            <a:lnRef idx="2">
              <a:schemeClr val="dk2">
                <a:hueOff val="0"/>
                <a:satOff val="0"/>
                <a:lumOff val="0"/>
                <a:alphaOff val="0"/>
              </a:schemeClr>
            </a:lnRef>
            <a:fillRef idx="1">
              <a:schemeClr val="dk2">
                <a:hueOff val="0"/>
                <a:satOff val="0"/>
                <a:lumOff val="0"/>
                <a:alphaOff val="0"/>
              </a:schemeClr>
            </a:fillRef>
            <a:effectRef idx="0">
              <a:schemeClr val="dk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31" name="Oval 30">
              <a:extLst>
                <a:ext uri="{FF2B5EF4-FFF2-40B4-BE49-F238E27FC236}">
                  <a16:creationId xmlns:a16="http://schemas.microsoft.com/office/drawing/2014/main" xmlns="" id="{953E91C6-A927-4935-8B08-1BD3DC70E2DA}"/>
                </a:ext>
              </a:extLst>
            </p:cNvPr>
            <p:cNvSpPr/>
            <p:nvPr/>
          </p:nvSpPr>
          <p:spPr>
            <a:xfrm>
              <a:off x="715989" y="3543001"/>
              <a:ext cx="159861" cy="159861"/>
            </a:xfrm>
            <a:prstGeom prst="ellipse">
              <a:avLst/>
            </a:prstGeom>
          </p:spPr>
          <p:style>
            <a:lnRef idx="2">
              <a:schemeClr val="dk2">
                <a:hueOff val="0"/>
                <a:satOff val="0"/>
                <a:lumOff val="0"/>
                <a:alphaOff val="0"/>
              </a:schemeClr>
            </a:lnRef>
            <a:fillRef idx="1">
              <a:schemeClr val="dk2">
                <a:hueOff val="0"/>
                <a:satOff val="0"/>
                <a:lumOff val="0"/>
                <a:alphaOff val="0"/>
              </a:schemeClr>
            </a:fillRef>
            <a:effectRef idx="0">
              <a:schemeClr val="dk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32" name="Oval 31">
              <a:extLst>
                <a:ext uri="{FF2B5EF4-FFF2-40B4-BE49-F238E27FC236}">
                  <a16:creationId xmlns:a16="http://schemas.microsoft.com/office/drawing/2014/main" xmlns="" id="{5395EE64-7C79-463D-AD85-11343212DF92}"/>
                </a:ext>
              </a:extLst>
            </p:cNvPr>
            <p:cNvSpPr/>
            <p:nvPr/>
          </p:nvSpPr>
          <p:spPr>
            <a:xfrm>
              <a:off x="412647" y="3543001"/>
              <a:ext cx="159861" cy="159861"/>
            </a:xfrm>
            <a:prstGeom prst="ellipse">
              <a:avLst/>
            </a:prstGeom>
          </p:spPr>
          <p:style>
            <a:lnRef idx="2">
              <a:schemeClr val="dk2">
                <a:hueOff val="0"/>
                <a:satOff val="0"/>
                <a:lumOff val="0"/>
                <a:alphaOff val="0"/>
              </a:schemeClr>
            </a:lnRef>
            <a:fillRef idx="1">
              <a:schemeClr val="dk2">
                <a:hueOff val="0"/>
                <a:satOff val="0"/>
                <a:lumOff val="0"/>
                <a:alphaOff val="0"/>
              </a:schemeClr>
            </a:fillRef>
            <a:effectRef idx="0">
              <a:schemeClr val="dk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33" name="Freeform: Shape 32">
              <a:extLst>
                <a:ext uri="{FF2B5EF4-FFF2-40B4-BE49-F238E27FC236}">
                  <a16:creationId xmlns:a16="http://schemas.microsoft.com/office/drawing/2014/main" xmlns="" id="{3F8BFED1-5AC2-461E-8A8E-A68584323457}"/>
                </a:ext>
              </a:extLst>
            </p:cNvPr>
            <p:cNvSpPr/>
            <p:nvPr/>
          </p:nvSpPr>
          <p:spPr>
            <a:xfrm>
              <a:off x="411517" y="3149521"/>
              <a:ext cx="1677703" cy="399343"/>
            </a:xfrm>
            <a:custGeom>
              <a:avLst/>
              <a:gdLst>
                <a:gd name="connsiteX0" fmla="*/ 0 w 1677703"/>
                <a:gd name="connsiteY0" fmla="*/ 0 h 399343"/>
                <a:gd name="connsiteX1" fmla="*/ 1677703 w 1677703"/>
                <a:gd name="connsiteY1" fmla="*/ 0 h 399343"/>
                <a:gd name="connsiteX2" fmla="*/ 1677703 w 1677703"/>
                <a:gd name="connsiteY2" fmla="*/ 399343 h 399343"/>
                <a:gd name="connsiteX3" fmla="*/ 0 w 1677703"/>
                <a:gd name="connsiteY3" fmla="*/ 399343 h 399343"/>
                <a:gd name="connsiteX4" fmla="*/ 0 w 1677703"/>
                <a:gd name="connsiteY4" fmla="*/ 0 h 39934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677703" h="399343">
                  <a:moveTo>
                    <a:pt x="0" y="0"/>
                  </a:moveTo>
                  <a:lnTo>
                    <a:pt x="1677703" y="0"/>
                  </a:lnTo>
                  <a:lnTo>
                    <a:pt x="1677703" y="399343"/>
                  </a:lnTo>
                  <a:lnTo>
                    <a:pt x="0" y="399343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0">
              <a:schemeClr val="dk1">
                <a:alpha val="0"/>
                <a:hueOff val="0"/>
                <a:satOff val="0"/>
                <a:lumOff val="0"/>
                <a:alphaOff val="0"/>
              </a:schemeClr>
            </a:lnRef>
            <a:fillRef idx="0">
              <a:schemeClr val="lt2">
                <a:alpha val="0"/>
                <a:hueOff val="0"/>
                <a:satOff val="0"/>
                <a:lumOff val="0"/>
                <a:alphaOff val="0"/>
              </a:schemeClr>
            </a:fillRef>
            <a:effectRef idx="0">
              <a:schemeClr val="lt2">
                <a:alpha val="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0" tIns="0" rIns="0" bIns="0" numCol="1" spcCol="1270" anchor="b" anchorCtr="0">
              <a:noAutofit/>
            </a:bodyPr>
            <a:lstStyle/>
            <a:p>
              <a:pPr marL="0" lvl="0" indent="0" algn="l" defTabSz="8890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en-US" sz="2000" kern="1200" dirty="0" err="1"/>
                <a:t>SHG</a:t>
              </a:r>
              <a:r>
                <a:rPr lang="en-US" sz="2000" kern="1200" dirty="0"/>
                <a:t> </a:t>
              </a:r>
              <a:r>
                <a:rPr lang="hi-IN" sz="2000" kern="1200" dirty="0"/>
                <a:t>गरीबी उन्मूलन  योजना की प्रस्तुति  </a:t>
              </a:r>
              <a:endParaRPr lang="en-IN" sz="2000" kern="1200" dirty="0"/>
            </a:p>
          </p:txBody>
        </p:sp>
        <p:sp>
          <p:nvSpPr>
            <p:cNvPr id="34" name="Oval 33">
              <a:extLst>
                <a:ext uri="{FF2B5EF4-FFF2-40B4-BE49-F238E27FC236}">
                  <a16:creationId xmlns:a16="http://schemas.microsoft.com/office/drawing/2014/main" xmlns="" id="{F9D8F301-DD32-4212-8CAE-B054F02AEA06}"/>
                </a:ext>
              </a:extLst>
            </p:cNvPr>
            <p:cNvSpPr/>
            <p:nvPr/>
          </p:nvSpPr>
          <p:spPr>
            <a:xfrm>
              <a:off x="2195419" y="4245093"/>
              <a:ext cx="319723" cy="319413"/>
            </a:xfrm>
            <a:prstGeom prst="ellipse">
              <a:avLst/>
            </a:prstGeom>
          </p:spPr>
          <p:style>
            <a:lnRef idx="2">
              <a:schemeClr val="dk2">
                <a:hueOff val="0"/>
                <a:satOff val="0"/>
                <a:lumOff val="0"/>
                <a:alphaOff val="0"/>
              </a:schemeClr>
            </a:lnRef>
            <a:fillRef idx="1">
              <a:schemeClr val="dk2">
                <a:hueOff val="0"/>
                <a:satOff val="0"/>
                <a:lumOff val="0"/>
                <a:alphaOff val="0"/>
              </a:schemeClr>
            </a:fillRef>
            <a:effectRef idx="0">
              <a:schemeClr val="dk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35" name="Oval 34">
              <a:extLst>
                <a:ext uri="{FF2B5EF4-FFF2-40B4-BE49-F238E27FC236}">
                  <a16:creationId xmlns:a16="http://schemas.microsoft.com/office/drawing/2014/main" xmlns="" id="{6CDE8714-7D64-4D36-A2DC-43A582EC49E3}"/>
                </a:ext>
              </a:extLst>
            </p:cNvPr>
            <p:cNvSpPr/>
            <p:nvPr/>
          </p:nvSpPr>
          <p:spPr>
            <a:xfrm>
              <a:off x="1930488" y="4435198"/>
              <a:ext cx="159861" cy="159861"/>
            </a:xfrm>
            <a:prstGeom prst="ellipse">
              <a:avLst/>
            </a:prstGeom>
          </p:spPr>
          <p:style>
            <a:lnRef idx="2">
              <a:schemeClr val="dk2">
                <a:hueOff val="0"/>
                <a:satOff val="0"/>
                <a:lumOff val="0"/>
                <a:alphaOff val="0"/>
              </a:schemeClr>
            </a:lnRef>
            <a:fillRef idx="1">
              <a:schemeClr val="dk2">
                <a:hueOff val="0"/>
                <a:satOff val="0"/>
                <a:lumOff val="0"/>
                <a:alphaOff val="0"/>
              </a:schemeClr>
            </a:fillRef>
            <a:effectRef idx="0">
              <a:schemeClr val="dk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36" name="Oval 35">
              <a:extLst>
                <a:ext uri="{FF2B5EF4-FFF2-40B4-BE49-F238E27FC236}">
                  <a16:creationId xmlns:a16="http://schemas.microsoft.com/office/drawing/2014/main" xmlns="" id="{C84A56AB-E76B-498A-87C9-61C8C6789F6D}"/>
                </a:ext>
              </a:extLst>
            </p:cNvPr>
            <p:cNvSpPr/>
            <p:nvPr/>
          </p:nvSpPr>
          <p:spPr>
            <a:xfrm>
              <a:off x="1626581" y="4435198"/>
              <a:ext cx="159861" cy="159861"/>
            </a:xfrm>
            <a:prstGeom prst="ellipse">
              <a:avLst/>
            </a:prstGeom>
          </p:spPr>
          <p:style>
            <a:lnRef idx="2">
              <a:schemeClr val="dk2">
                <a:hueOff val="0"/>
                <a:satOff val="0"/>
                <a:lumOff val="0"/>
                <a:alphaOff val="0"/>
              </a:schemeClr>
            </a:lnRef>
            <a:fillRef idx="1">
              <a:schemeClr val="dk2">
                <a:hueOff val="0"/>
                <a:satOff val="0"/>
                <a:lumOff val="0"/>
                <a:alphaOff val="0"/>
              </a:schemeClr>
            </a:fillRef>
            <a:effectRef idx="0">
              <a:schemeClr val="dk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37" name="Oval 36">
              <a:extLst>
                <a:ext uri="{FF2B5EF4-FFF2-40B4-BE49-F238E27FC236}">
                  <a16:creationId xmlns:a16="http://schemas.microsoft.com/office/drawing/2014/main" xmlns="" id="{9F97858B-AE3F-4A74-9DC3-A4FB456778F4}"/>
                </a:ext>
              </a:extLst>
            </p:cNvPr>
            <p:cNvSpPr/>
            <p:nvPr/>
          </p:nvSpPr>
          <p:spPr>
            <a:xfrm>
              <a:off x="1323239" y="4435198"/>
              <a:ext cx="159861" cy="159861"/>
            </a:xfrm>
            <a:prstGeom prst="ellipse">
              <a:avLst/>
            </a:prstGeom>
          </p:spPr>
          <p:style>
            <a:lnRef idx="2">
              <a:schemeClr val="dk2">
                <a:hueOff val="0"/>
                <a:satOff val="0"/>
                <a:lumOff val="0"/>
                <a:alphaOff val="0"/>
              </a:schemeClr>
            </a:lnRef>
            <a:fillRef idx="1">
              <a:schemeClr val="dk2">
                <a:hueOff val="0"/>
                <a:satOff val="0"/>
                <a:lumOff val="0"/>
                <a:alphaOff val="0"/>
              </a:schemeClr>
            </a:fillRef>
            <a:effectRef idx="0">
              <a:schemeClr val="dk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38" name="Oval 37">
              <a:extLst>
                <a:ext uri="{FF2B5EF4-FFF2-40B4-BE49-F238E27FC236}">
                  <a16:creationId xmlns:a16="http://schemas.microsoft.com/office/drawing/2014/main" xmlns="" id="{79B70831-189A-43F8-96ED-120D40076DA3}"/>
                </a:ext>
              </a:extLst>
            </p:cNvPr>
            <p:cNvSpPr/>
            <p:nvPr/>
          </p:nvSpPr>
          <p:spPr>
            <a:xfrm>
              <a:off x="1019896" y="4435198"/>
              <a:ext cx="159861" cy="159861"/>
            </a:xfrm>
            <a:prstGeom prst="ellipse">
              <a:avLst/>
            </a:prstGeom>
          </p:spPr>
          <p:style>
            <a:lnRef idx="2">
              <a:schemeClr val="dk2">
                <a:hueOff val="0"/>
                <a:satOff val="0"/>
                <a:lumOff val="0"/>
                <a:alphaOff val="0"/>
              </a:schemeClr>
            </a:lnRef>
            <a:fillRef idx="1">
              <a:schemeClr val="dk2">
                <a:hueOff val="0"/>
                <a:satOff val="0"/>
                <a:lumOff val="0"/>
                <a:alphaOff val="0"/>
              </a:schemeClr>
            </a:fillRef>
            <a:effectRef idx="0">
              <a:schemeClr val="dk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39" name="Oval 38">
              <a:extLst>
                <a:ext uri="{FF2B5EF4-FFF2-40B4-BE49-F238E27FC236}">
                  <a16:creationId xmlns:a16="http://schemas.microsoft.com/office/drawing/2014/main" xmlns="" id="{7BB3DB43-61D3-4ACC-A727-55CC118C2FF1}"/>
                </a:ext>
              </a:extLst>
            </p:cNvPr>
            <p:cNvSpPr/>
            <p:nvPr/>
          </p:nvSpPr>
          <p:spPr>
            <a:xfrm>
              <a:off x="715989" y="4435198"/>
              <a:ext cx="159861" cy="159861"/>
            </a:xfrm>
            <a:prstGeom prst="ellipse">
              <a:avLst/>
            </a:prstGeom>
          </p:spPr>
          <p:style>
            <a:lnRef idx="2">
              <a:schemeClr val="dk2">
                <a:hueOff val="0"/>
                <a:satOff val="0"/>
                <a:lumOff val="0"/>
                <a:alphaOff val="0"/>
              </a:schemeClr>
            </a:lnRef>
            <a:fillRef idx="1">
              <a:schemeClr val="dk2">
                <a:hueOff val="0"/>
                <a:satOff val="0"/>
                <a:lumOff val="0"/>
                <a:alphaOff val="0"/>
              </a:schemeClr>
            </a:fillRef>
            <a:effectRef idx="0">
              <a:schemeClr val="dk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40" name="Oval 39">
              <a:extLst>
                <a:ext uri="{FF2B5EF4-FFF2-40B4-BE49-F238E27FC236}">
                  <a16:creationId xmlns:a16="http://schemas.microsoft.com/office/drawing/2014/main" xmlns="" id="{D0EAD5B5-FAAE-4326-B6BD-FC69E16D691D}"/>
                </a:ext>
              </a:extLst>
            </p:cNvPr>
            <p:cNvSpPr/>
            <p:nvPr/>
          </p:nvSpPr>
          <p:spPr>
            <a:xfrm>
              <a:off x="412647" y="4435198"/>
              <a:ext cx="159861" cy="159861"/>
            </a:xfrm>
            <a:prstGeom prst="ellipse">
              <a:avLst/>
            </a:prstGeom>
          </p:spPr>
          <p:style>
            <a:lnRef idx="2">
              <a:schemeClr val="dk2">
                <a:hueOff val="0"/>
                <a:satOff val="0"/>
                <a:lumOff val="0"/>
                <a:alphaOff val="0"/>
              </a:schemeClr>
            </a:lnRef>
            <a:fillRef idx="1">
              <a:schemeClr val="dk2">
                <a:hueOff val="0"/>
                <a:satOff val="0"/>
                <a:lumOff val="0"/>
                <a:alphaOff val="0"/>
              </a:schemeClr>
            </a:fillRef>
            <a:effectRef idx="0">
              <a:schemeClr val="dk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41" name="Freeform: Shape 40">
              <a:extLst>
                <a:ext uri="{FF2B5EF4-FFF2-40B4-BE49-F238E27FC236}">
                  <a16:creationId xmlns:a16="http://schemas.microsoft.com/office/drawing/2014/main" xmlns="" id="{69D351C6-E5BB-47B0-8997-7F977B1F498E}"/>
                </a:ext>
              </a:extLst>
            </p:cNvPr>
            <p:cNvSpPr/>
            <p:nvPr/>
          </p:nvSpPr>
          <p:spPr>
            <a:xfrm>
              <a:off x="411517" y="4039866"/>
              <a:ext cx="1677703" cy="399343"/>
            </a:xfrm>
            <a:custGeom>
              <a:avLst/>
              <a:gdLst>
                <a:gd name="connsiteX0" fmla="*/ 0 w 1677703"/>
                <a:gd name="connsiteY0" fmla="*/ 0 h 399343"/>
                <a:gd name="connsiteX1" fmla="*/ 1677703 w 1677703"/>
                <a:gd name="connsiteY1" fmla="*/ 0 h 399343"/>
                <a:gd name="connsiteX2" fmla="*/ 1677703 w 1677703"/>
                <a:gd name="connsiteY2" fmla="*/ 399343 h 399343"/>
                <a:gd name="connsiteX3" fmla="*/ 0 w 1677703"/>
                <a:gd name="connsiteY3" fmla="*/ 399343 h 399343"/>
                <a:gd name="connsiteX4" fmla="*/ 0 w 1677703"/>
                <a:gd name="connsiteY4" fmla="*/ 0 h 39934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677703" h="399343">
                  <a:moveTo>
                    <a:pt x="0" y="0"/>
                  </a:moveTo>
                  <a:lnTo>
                    <a:pt x="1677703" y="0"/>
                  </a:lnTo>
                  <a:lnTo>
                    <a:pt x="1677703" y="399343"/>
                  </a:lnTo>
                  <a:lnTo>
                    <a:pt x="0" y="399343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0">
              <a:schemeClr val="dk1">
                <a:alpha val="0"/>
                <a:hueOff val="0"/>
                <a:satOff val="0"/>
                <a:lumOff val="0"/>
                <a:alphaOff val="0"/>
              </a:schemeClr>
            </a:lnRef>
            <a:fillRef idx="0">
              <a:schemeClr val="lt2">
                <a:alpha val="0"/>
                <a:hueOff val="0"/>
                <a:satOff val="0"/>
                <a:lumOff val="0"/>
                <a:alphaOff val="0"/>
              </a:schemeClr>
            </a:fillRef>
            <a:effectRef idx="0">
              <a:schemeClr val="lt2">
                <a:alpha val="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0" tIns="0" rIns="0" bIns="0" numCol="1" spcCol="1270" anchor="b" anchorCtr="0">
              <a:noAutofit/>
            </a:bodyPr>
            <a:lstStyle/>
            <a:p>
              <a:pPr marL="0" lvl="0" indent="0" algn="l" defTabSz="8890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en-US" sz="2000" b="1" kern="1200" dirty="0"/>
                <a:t>29 </a:t>
              </a:r>
              <a:r>
                <a:rPr lang="hi-IN" sz="2000" b="1" kern="1200" dirty="0"/>
                <a:t>विषयो पर सम्बंधित विभागों द्वारा प्रस्तुति </a:t>
              </a:r>
              <a:endParaRPr lang="en-IN" sz="2000" b="1" kern="1200" dirty="0"/>
            </a:p>
          </p:txBody>
        </p:sp>
        <p:sp>
          <p:nvSpPr>
            <p:cNvPr id="42" name="Oval 41">
              <a:extLst>
                <a:ext uri="{FF2B5EF4-FFF2-40B4-BE49-F238E27FC236}">
                  <a16:creationId xmlns:a16="http://schemas.microsoft.com/office/drawing/2014/main" xmlns="" id="{32B19679-B9F5-4DF0-A5C7-E4DC2CDBAD09}"/>
                </a:ext>
              </a:extLst>
            </p:cNvPr>
            <p:cNvSpPr/>
            <p:nvPr/>
          </p:nvSpPr>
          <p:spPr>
            <a:xfrm>
              <a:off x="2616822" y="4796891"/>
              <a:ext cx="319723" cy="319413"/>
            </a:xfrm>
            <a:prstGeom prst="ellipse">
              <a:avLst/>
            </a:prstGeom>
          </p:spPr>
          <p:style>
            <a:lnRef idx="2">
              <a:schemeClr val="dk2">
                <a:hueOff val="0"/>
                <a:satOff val="0"/>
                <a:lumOff val="0"/>
                <a:alphaOff val="0"/>
              </a:schemeClr>
            </a:lnRef>
            <a:fillRef idx="1">
              <a:schemeClr val="dk2">
                <a:hueOff val="0"/>
                <a:satOff val="0"/>
                <a:lumOff val="0"/>
                <a:alphaOff val="0"/>
              </a:schemeClr>
            </a:fillRef>
            <a:effectRef idx="0">
              <a:schemeClr val="dk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43" name="Oval 42">
              <a:extLst>
                <a:ext uri="{FF2B5EF4-FFF2-40B4-BE49-F238E27FC236}">
                  <a16:creationId xmlns:a16="http://schemas.microsoft.com/office/drawing/2014/main" xmlns="" id="{AE8DAD3C-91A3-44B0-A8D8-5B2DBB512B59}"/>
                </a:ext>
              </a:extLst>
            </p:cNvPr>
            <p:cNvSpPr/>
            <p:nvPr/>
          </p:nvSpPr>
          <p:spPr>
            <a:xfrm>
              <a:off x="2433799" y="5103343"/>
              <a:ext cx="159861" cy="159861"/>
            </a:xfrm>
            <a:prstGeom prst="ellipse">
              <a:avLst/>
            </a:prstGeom>
          </p:spPr>
          <p:style>
            <a:lnRef idx="2">
              <a:schemeClr val="dk2">
                <a:hueOff val="0"/>
                <a:satOff val="0"/>
                <a:lumOff val="0"/>
                <a:alphaOff val="0"/>
              </a:schemeClr>
            </a:lnRef>
            <a:fillRef idx="1">
              <a:schemeClr val="dk2">
                <a:hueOff val="0"/>
                <a:satOff val="0"/>
                <a:lumOff val="0"/>
                <a:alphaOff val="0"/>
              </a:schemeClr>
            </a:fillRef>
            <a:effectRef idx="0">
              <a:schemeClr val="dk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44" name="Oval 43">
              <a:extLst>
                <a:ext uri="{FF2B5EF4-FFF2-40B4-BE49-F238E27FC236}">
                  <a16:creationId xmlns:a16="http://schemas.microsoft.com/office/drawing/2014/main" xmlns="" id="{D9E1F7E7-0EAD-43B5-8F74-7CD4C5D000F7}"/>
                </a:ext>
              </a:extLst>
            </p:cNvPr>
            <p:cNvSpPr/>
            <p:nvPr/>
          </p:nvSpPr>
          <p:spPr>
            <a:xfrm>
              <a:off x="2105037" y="5254254"/>
              <a:ext cx="159861" cy="159861"/>
            </a:xfrm>
            <a:prstGeom prst="ellipse">
              <a:avLst/>
            </a:prstGeom>
          </p:spPr>
          <p:style>
            <a:lnRef idx="2">
              <a:schemeClr val="dk2">
                <a:hueOff val="0"/>
                <a:satOff val="0"/>
                <a:lumOff val="0"/>
                <a:alphaOff val="0"/>
              </a:schemeClr>
            </a:lnRef>
            <a:fillRef idx="1">
              <a:schemeClr val="dk2">
                <a:hueOff val="0"/>
                <a:satOff val="0"/>
                <a:lumOff val="0"/>
                <a:alphaOff val="0"/>
              </a:schemeClr>
            </a:fillRef>
            <a:effectRef idx="0">
              <a:schemeClr val="dk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45" name="Oval 44">
              <a:extLst>
                <a:ext uri="{FF2B5EF4-FFF2-40B4-BE49-F238E27FC236}">
                  <a16:creationId xmlns:a16="http://schemas.microsoft.com/office/drawing/2014/main" xmlns="" id="{745BB6A5-8175-4348-AB15-A78A8A88672B}"/>
                </a:ext>
              </a:extLst>
            </p:cNvPr>
            <p:cNvSpPr/>
            <p:nvPr/>
          </p:nvSpPr>
          <p:spPr>
            <a:xfrm>
              <a:off x="1775710" y="5254254"/>
              <a:ext cx="159861" cy="159861"/>
            </a:xfrm>
            <a:prstGeom prst="ellipse">
              <a:avLst/>
            </a:prstGeom>
          </p:spPr>
          <p:style>
            <a:lnRef idx="2">
              <a:schemeClr val="dk2">
                <a:hueOff val="0"/>
                <a:satOff val="0"/>
                <a:lumOff val="0"/>
                <a:alphaOff val="0"/>
              </a:schemeClr>
            </a:lnRef>
            <a:fillRef idx="1">
              <a:schemeClr val="dk2">
                <a:hueOff val="0"/>
                <a:satOff val="0"/>
                <a:lumOff val="0"/>
                <a:alphaOff val="0"/>
              </a:schemeClr>
            </a:fillRef>
            <a:effectRef idx="0">
              <a:schemeClr val="dk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46" name="Oval 45">
              <a:extLst>
                <a:ext uri="{FF2B5EF4-FFF2-40B4-BE49-F238E27FC236}">
                  <a16:creationId xmlns:a16="http://schemas.microsoft.com/office/drawing/2014/main" xmlns="" id="{85A45471-85F4-4373-9CB6-E241A96B9C50}"/>
                </a:ext>
              </a:extLst>
            </p:cNvPr>
            <p:cNvSpPr/>
            <p:nvPr/>
          </p:nvSpPr>
          <p:spPr>
            <a:xfrm>
              <a:off x="1446948" y="5254254"/>
              <a:ext cx="159861" cy="159861"/>
            </a:xfrm>
            <a:prstGeom prst="ellipse">
              <a:avLst/>
            </a:prstGeom>
          </p:spPr>
          <p:style>
            <a:lnRef idx="2">
              <a:schemeClr val="dk2">
                <a:hueOff val="0"/>
                <a:satOff val="0"/>
                <a:lumOff val="0"/>
                <a:alphaOff val="0"/>
              </a:schemeClr>
            </a:lnRef>
            <a:fillRef idx="1">
              <a:schemeClr val="dk2">
                <a:hueOff val="0"/>
                <a:satOff val="0"/>
                <a:lumOff val="0"/>
                <a:alphaOff val="0"/>
              </a:schemeClr>
            </a:fillRef>
            <a:effectRef idx="0">
              <a:schemeClr val="dk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47" name="Oval 46">
              <a:extLst>
                <a:ext uri="{FF2B5EF4-FFF2-40B4-BE49-F238E27FC236}">
                  <a16:creationId xmlns:a16="http://schemas.microsoft.com/office/drawing/2014/main" xmlns="" id="{CF6C4309-91CB-47D6-BFAC-386FA89B8A75}"/>
                </a:ext>
              </a:extLst>
            </p:cNvPr>
            <p:cNvSpPr/>
            <p:nvPr/>
          </p:nvSpPr>
          <p:spPr>
            <a:xfrm>
              <a:off x="1118186" y="5254254"/>
              <a:ext cx="159861" cy="159861"/>
            </a:xfrm>
            <a:prstGeom prst="ellipse">
              <a:avLst/>
            </a:prstGeom>
          </p:spPr>
          <p:style>
            <a:lnRef idx="2">
              <a:schemeClr val="dk2">
                <a:hueOff val="0"/>
                <a:satOff val="0"/>
                <a:lumOff val="0"/>
                <a:alphaOff val="0"/>
              </a:schemeClr>
            </a:lnRef>
            <a:fillRef idx="1">
              <a:schemeClr val="dk2">
                <a:hueOff val="0"/>
                <a:satOff val="0"/>
                <a:lumOff val="0"/>
                <a:alphaOff val="0"/>
              </a:schemeClr>
            </a:fillRef>
            <a:effectRef idx="0">
              <a:schemeClr val="dk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48" name="Oval 47">
              <a:extLst>
                <a:ext uri="{FF2B5EF4-FFF2-40B4-BE49-F238E27FC236}">
                  <a16:creationId xmlns:a16="http://schemas.microsoft.com/office/drawing/2014/main" xmlns="" id="{316897D8-9264-4B7E-A90B-BAAE8D76B3F9}"/>
                </a:ext>
              </a:extLst>
            </p:cNvPr>
            <p:cNvSpPr/>
            <p:nvPr/>
          </p:nvSpPr>
          <p:spPr>
            <a:xfrm>
              <a:off x="788859" y="5254254"/>
              <a:ext cx="159861" cy="159861"/>
            </a:xfrm>
            <a:prstGeom prst="ellipse">
              <a:avLst/>
            </a:prstGeom>
          </p:spPr>
          <p:style>
            <a:lnRef idx="2">
              <a:schemeClr val="dk2">
                <a:hueOff val="0"/>
                <a:satOff val="0"/>
                <a:lumOff val="0"/>
                <a:alphaOff val="0"/>
              </a:schemeClr>
            </a:lnRef>
            <a:fillRef idx="1">
              <a:schemeClr val="dk2">
                <a:hueOff val="0"/>
                <a:satOff val="0"/>
                <a:lumOff val="0"/>
                <a:alphaOff val="0"/>
              </a:schemeClr>
            </a:fillRef>
            <a:effectRef idx="0">
              <a:schemeClr val="dk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49" name="Oval 48">
              <a:extLst>
                <a:ext uri="{FF2B5EF4-FFF2-40B4-BE49-F238E27FC236}">
                  <a16:creationId xmlns:a16="http://schemas.microsoft.com/office/drawing/2014/main" xmlns="" id="{EB4B6539-FDFE-47B0-AECB-A1FE5B6E3249}"/>
                </a:ext>
              </a:extLst>
            </p:cNvPr>
            <p:cNvSpPr/>
            <p:nvPr/>
          </p:nvSpPr>
          <p:spPr>
            <a:xfrm>
              <a:off x="460097" y="5254254"/>
              <a:ext cx="159861" cy="159861"/>
            </a:xfrm>
            <a:prstGeom prst="ellipse">
              <a:avLst/>
            </a:prstGeom>
          </p:spPr>
          <p:style>
            <a:lnRef idx="2">
              <a:schemeClr val="dk2">
                <a:hueOff val="0"/>
                <a:satOff val="0"/>
                <a:lumOff val="0"/>
                <a:alphaOff val="0"/>
              </a:schemeClr>
            </a:lnRef>
            <a:fillRef idx="1">
              <a:schemeClr val="dk2">
                <a:hueOff val="0"/>
                <a:satOff val="0"/>
                <a:lumOff val="0"/>
                <a:alphaOff val="0"/>
              </a:schemeClr>
            </a:fillRef>
            <a:effectRef idx="0">
              <a:schemeClr val="dk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50" name="Freeform: Shape 49">
              <a:extLst>
                <a:ext uri="{FF2B5EF4-FFF2-40B4-BE49-F238E27FC236}">
                  <a16:creationId xmlns:a16="http://schemas.microsoft.com/office/drawing/2014/main" xmlns="" id="{630B52EC-24B9-4846-AD75-4F03B3A2019B}"/>
                </a:ext>
              </a:extLst>
            </p:cNvPr>
            <p:cNvSpPr/>
            <p:nvPr/>
          </p:nvSpPr>
          <p:spPr>
            <a:xfrm>
              <a:off x="457273" y="4853676"/>
              <a:ext cx="1803107" cy="399343"/>
            </a:xfrm>
            <a:custGeom>
              <a:avLst/>
              <a:gdLst>
                <a:gd name="connsiteX0" fmla="*/ 0 w 1803107"/>
                <a:gd name="connsiteY0" fmla="*/ 0 h 399343"/>
                <a:gd name="connsiteX1" fmla="*/ 1803107 w 1803107"/>
                <a:gd name="connsiteY1" fmla="*/ 0 h 399343"/>
                <a:gd name="connsiteX2" fmla="*/ 1803107 w 1803107"/>
                <a:gd name="connsiteY2" fmla="*/ 399343 h 399343"/>
                <a:gd name="connsiteX3" fmla="*/ 0 w 1803107"/>
                <a:gd name="connsiteY3" fmla="*/ 399343 h 399343"/>
                <a:gd name="connsiteX4" fmla="*/ 0 w 1803107"/>
                <a:gd name="connsiteY4" fmla="*/ 0 h 39934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803107" h="399343">
                  <a:moveTo>
                    <a:pt x="0" y="0"/>
                  </a:moveTo>
                  <a:lnTo>
                    <a:pt x="1803107" y="0"/>
                  </a:lnTo>
                  <a:lnTo>
                    <a:pt x="1803107" y="399343"/>
                  </a:lnTo>
                  <a:lnTo>
                    <a:pt x="0" y="399343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0">
              <a:schemeClr val="dk1">
                <a:alpha val="0"/>
                <a:hueOff val="0"/>
                <a:satOff val="0"/>
                <a:lumOff val="0"/>
                <a:alphaOff val="0"/>
              </a:schemeClr>
            </a:lnRef>
            <a:fillRef idx="0">
              <a:schemeClr val="lt2">
                <a:alpha val="0"/>
                <a:hueOff val="0"/>
                <a:satOff val="0"/>
                <a:lumOff val="0"/>
                <a:alphaOff val="0"/>
              </a:schemeClr>
            </a:fillRef>
            <a:effectRef idx="0">
              <a:schemeClr val="lt2">
                <a:alpha val="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0" tIns="0" rIns="0" bIns="0" numCol="1" spcCol="1270" anchor="b" anchorCtr="0">
              <a:noAutofit/>
            </a:bodyPr>
            <a:lstStyle/>
            <a:p>
              <a:pPr marL="0" lvl="0" indent="0" algn="l" defTabSz="8890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hi-IN" sz="2000" kern="1200" dirty="0"/>
                <a:t>सार्वजनिक सूचना बोर्ड पर सभी जानकारी </a:t>
              </a:r>
              <a:endParaRPr lang="en-IN" sz="2000" kern="1200" dirty="0"/>
            </a:p>
          </p:txBody>
        </p:sp>
        <p:sp>
          <p:nvSpPr>
            <p:cNvPr id="51" name="Oval 50">
              <a:extLst>
                <a:ext uri="{FF2B5EF4-FFF2-40B4-BE49-F238E27FC236}">
                  <a16:creationId xmlns:a16="http://schemas.microsoft.com/office/drawing/2014/main" xmlns="" id="{57CC476B-16BB-4A3A-9262-E293D0AF2931}"/>
                </a:ext>
              </a:extLst>
            </p:cNvPr>
            <p:cNvSpPr/>
            <p:nvPr/>
          </p:nvSpPr>
          <p:spPr>
            <a:xfrm>
              <a:off x="11849222" y="3968577"/>
              <a:ext cx="159861" cy="159861"/>
            </a:xfrm>
            <a:prstGeom prst="ellipse">
              <a:avLst/>
            </a:prstGeom>
          </p:spPr>
          <p:style>
            <a:lnRef idx="2">
              <a:schemeClr val="dk2">
                <a:hueOff val="0"/>
                <a:satOff val="0"/>
                <a:lumOff val="0"/>
                <a:alphaOff val="0"/>
              </a:schemeClr>
            </a:lnRef>
            <a:fillRef idx="1">
              <a:schemeClr val="dk2">
                <a:hueOff val="0"/>
                <a:satOff val="0"/>
                <a:lumOff val="0"/>
                <a:alphaOff val="0"/>
              </a:schemeClr>
            </a:fillRef>
            <a:effectRef idx="0">
              <a:schemeClr val="dk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52" name="Oval 51">
              <a:extLst>
                <a:ext uri="{FF2B5EF4-FFF2-40B4-BE49-F238E27FC236}">
                  <a16:creationId xmlns:a16="http://schemas.microsoft.com/office/drawing/2014/main" xmlns="" id="{2E8F8BBE-904B-4381-AD69-3DAE661BA473}"/>
                </a:ext>
              </a:extLst>
            </p:cNvPr>
            <p:cNvSpPr/>
            <p:nvPr/>
          </p:nvSpPr>
          <p:spPr>
            <a:xfrm>
              <a:off x="11556612" y="3968577"/>
              <a:ext cx="159861" cy="159861"/>
            </a:xfrm>
            <a:prstGeom prst="ellipse">
              <a:avLst/>
            </a:prstGeom>
          </p:spPr>
          <p:style>
            <a:lnRef idx="2">
              <a:schemeClr val="dk2">
                <a:hueOff val="0"/>
                <a:satOff val="0"/>
                <a:lumOff val="0"/>
                <a:alphaOff val="0"/>
              </a:schemeClr>
            </a:lnRef>
            <a:fillRef idx="1">
              <a:schemeClr val="dk2">
                <a:hueOff val="0"/>
                <a:satOff val="0"/>
                <a:lumOff val="0"/>
                <a:alphaOff val="0"/>
              </a:schemeClr>
            </a:fillRef>
            <a:effectRef idx="0">
              <a:schemeClr val="dk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53" name="Oval 52">
              <a:extLst>
                <a:ext uri="{FF2B5EF4-FFF2-40B4-BE49-F238E27FC236}">
                  <a16:creationId xmlns:a16="http://schemas.microsoft.com/office/drawing/2014/main" xmlns="" id="{E1FD9D89-4CE6-4724-B69F-C5C8055F70C5}"/>
                </a:ext>
              </a:extLst>
            </p:cNvPr>
            <p:cNvSpPr/>
            <p:nvPr/>
          </p:nvSpPr>
          <p:spPr>
            <a:xfrm>
              <a:off x="11264568" y="3968577"/>
              <a:ext cx="159861" cy="159861"/>
            </a:xfrm>
            <a:prstGeom prst="ellipse">
              <a:avLst/>
            </a:prstGeom>
          </p:spPr>
          <p:style>
            <a:lnRef idx="2">
              <a:schemeClr val="dk2">
                <a:hueOff val="0"/>
                <a:satOff val="0"/>
                <a:lumOff val="0"/>
                <a:alphaOff val="0"/>
              </a:schemeClr>
            </a:lnRef>
            <a:fillRef idx="1">
              <a:schemeClr val="dk2">
                <a:hueOff val="0"/>
                <a:satOff val="0"/>
                <a:lumOff val="0"/>
                <a:alphaOff val="0"/>
              </a:schemeClr>
            </a:fillRef>
            <a:effectRef idx="0">
              <a:schemeClr val="dk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54" name="Oval 53">
              <a:extLst>
                <a:ext uri="{FF2B5EF4-FFF2-40B4-BE49-F238E27FC236}">
                  <a16:creationId xmlns:a16="http://schemas.microsoft.com/office/drawing/2014/main" xmlns="" id="{5C34D7E8-3B0F-46B1-9676-E41ACE58AC0F}"/>
                </a:ext>
              </a:extLst>
            </p:cNvPr>
            <p:cNvSpPr/>
            <p:nvPr/>
          </p:nvSpPr>
          <p:spPr>
            <a:xfrm>
              <a:off x="10971958" y="3968577"/>
              <a:ext cx="159861" cy="159861"/>
            </a:xfrm>
            <a:prstGeom prst="ellipse">
              <a:avLst/>
            </a:prstGeom>
          </p:spPr>
          <p:style>
            <a:lnRef idx="2">
              <a:schemeClr val="dk2">
                <a:hueOff val="0"/>
                <a:satOff val="0"/>
                <a:lumOff val="0"/>
                <a:alphaOff val="0"/>
              </a:schemeClr>
            </a:lnRef>
            <a:fillRef idx="1">
              <a:schemeClr val="dk2">
                <a:hueOff val="0"/>
                <a:satOff val="0"/>
                <a:lumOff val="0"/>
                <a:alphaOff val="0"/>
              </a:schemeClr>
            </a:fillRef>
            <a:effectRef idx="0">
              <a:schemeClr val="dk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55" name="Oval 54">
              <a:extLst>
                <a:ext uri="{FF2B5EF4-FFF2-40B4-BE49-F238E27FC236}">
                  <a16:creationId xmlns:a16="http://schemas.microsoft.com/office/drawing/2014/main" xmlns="" id="{F4C0FCE6-5723-4387-A8F5-259BC0AD3BA3}"/>
                </a:ext>
              </a:extLst>
            </p:cNvPr>
            <p:cNvSpPr/>
            <p:nvPr/>
          </p:nvSpPr>
          <p:spPr>
            <a:xfrm>
              <a:off x="10679349" y="3968577"/>
              <a:ext cx="159861" cy="159861"/>
            </a:xfrm>
            <a:prstGeom prst="ellipse">
              <a:avLst/>
            </a:prstGeom>
          </p:spPr>
          <p:style>
            <a:lnRef idx="2">
              <a:schemeClr val="dk2">
                <a:hueOff val="0"/>
                <a:satOff val="0"/>
                <a:lumOff val="0"/>
                <a:alphaOff val="0"/>
              </a:schemeClr>
            </a:lnRef>
            <a:fillRef idx="1">
              <a:schemeClr val="dk2">
                <a:hueOff val="0"/>
                <a:satOff val="0"/>
                <a:lumOff val="0"/>
                <a:alphaOff val="0"/>
              </a:schemeClr>
            </a:fillRef>
            <a:effectRef idx="0">
              <a:schemeClr val="dk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56" name="Oval 55">
              <a:extLst>
                <a:ext uri="{FF2B5EF4-FFF2-40B4-BE49-F238E27FC236}">
                  <a16:creationId xmlns:a16="http://schemas.microsoft.com/office/drawing/2014/main" xmlns="" id="{91613997-3F32-43E6-9DA8-15551CA30F7D}"/>
                </a:ext>
              </a:extLst>
            </p:cNvPr>
            <p:cNvSpPr/>
            <p:nvPr/>
          </p:nvSpPr>
          <p:spPr>
            <a:xfrm>
              <a:off x="10227442" y="3888646"/>
              <a:ext cx="319723" cy="319413"/>
            </a:xfrm>
            <a:prstGeom prst="ellipse">
              <a:avLst/>
            </a:prstGeom>
          </p:spPr>
          <p:style>
            <a:lnRef idx="2">
              <a:schemeClr val="dk2">
                <a:hueOff val="0"/>
                <a:satOff val="0"/>
                <a:lumOff val="0"/>
                <a:alphaOff val="0"/>
              </a:schemeClr>
            </a:lnRef>
            <a:fillRef idx="1">
              <a:schemeClr val="dk2">
                <a:hueOff val="0"/>
                <a:satOff val="0"/>
                <a:lumOff val="0"/>
                <a:alphaOff val="0"/>
              </a:schemeClr>
            </a:fillRef>
            <a:effectRef idx="0">
              <a:schemeClr val="dk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57" name="Oval 56">
              <a:extLst>
                <a:ext uri="{FF2B5EF4-FFF2-40B4-BE49-F238E27FC236}">
                  <a16:creationId xmlns:a16="http://schemas.microsoft.com/office/drawing/2014/main" xmlns="" id="{4D36710C-B315-4816-877E-CF20A137E4F8}"/>
                </a:ext>
              </a:extLst>
            </p:cNvPr>
            <p:cNvSpPr/>
            <p:nvPr/>
          </p:nvSpPr>
          <p:spPr>
            <a:xfrm>
              <a:off x="11588811" y="3638671"/>
              <a:ext cx="159861" cy="159861"/>
            </a:xfrm>
            <a:prstGeom prst="ellipse">
              <a:avLst/>
            </a:prstGeom>
          </p:spPr>
          <p:style>
            <a:lnRef idx="2">
              <a:schemeClr val="dk2">
                <a:hueOff val="0"/>
                <a:satOff val="0"/>
                <a:lumOff val="0"/>
                <a:alphaOff val="0"/>
              </a:schemeClr>
            </a:lnRef>
            <a:fillRef idx="1">
              <a:schemeClr val="dk2">
                <a:hueOff val="0"/>
                <a:satOff val="0"/>
                <a:lumOff val="0"/>
                <a:alphaOff val="0"/>
              </a:schemeClr>
            </a:fillRef>
            <a:effectRef idx="0">
              <a:schemeClr val="dk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58" name="Oval 57">
              <a:extLst>
                <a:ext uri="{FF2B5EF4-FFF2-40B4-BE49-F238E27FC236}">
                  <a16:creationId xmlns:a16="http://schemas.microsoft.com/office/drawing/2014/main" xmlns="" id="{A64735A2-9275-4F6B-B8AA-B90E8F4C444E}"/>
                </a:ext>
              </a:extLst>
            </p:cNvPr>
            <p:cNvSpPr/>
            <p:nvPr/>
          </p:nvSpPr>
          <p:spPr>
            <a:xfrm>
              <a:off x="11588811" y="4300643"/>
              <a:ext cx="159861" cy="159861"/>
            </a:xfrm>
            <a:prstGeom prst="ellipse">
              <a:avLst/>
            </a:prstGeom>
          </p:spPr>
          <p:style>
            <a:lnRef idx="2">
              <a:schemeClr val="dk2">
                <a:hueOff val="0"/>
                <a:satOff val="0"/>
                <a:lumOff val="0"/>
                <a:alphaOff val="0"/>
              </a:schemeClr>
            </a:lnRef>
            <a:fillRef idx="1">
              <a:schemeClr val="dk2">
                <a:hueOff val="0"/>
                <a:satOff val="0"/>
                <a:lumOff val="0"/>
                <a:alphaOff val="0"/>
              </a:schemeClr>
            </a:fillRef>
            <a:effectRef idx="0">
              <a:schemeClr val="dk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59" name="Oval 58">
              <a:extLst>
                <a:ext uri="{FF2B5EF4-FFF2-40B4-BE49-F238E27FC236}">
                  <a16:creationId xmlns:a16="http://schemas.microsoft.com/office/drawing/2014/main" xmlns="" id="{7B93CF74-D57A-41CD-AA49-FDFCC6D13A69}"/>
                </a:ext>
              </a:extLst>
            </p:cNvPr>
            <p:cNvSpPr/>
            <p:nvPr/>
          </p:nvSpPr>
          <p:spPr>
            <a:xfrm>
              <a:off x="11731726" y="3782175"/>
              <a:ext cx="159861" cy="159861"/>
            </a:xfrm>
            <a:prstGeom prst="ellipse">
              <a:avLst/>
            </a:prstGeom>
          </p:spPr>
          <p:style>
            <a:lnRef idx="2">
              <a:schemeClr val="dk2">
                <a:hueOff val="0"/>
                <a:satOff val="0"/>
                <a:lumOff val="0"/>
                <a:alphaOff val="0"/>
              </a:schemeClr>
            </a:lnRef>
            <a:fillRef idx="1">
              <a:schemeClr val="dk2">
                <a:hueOff val="0"/>
                <a:satOff val="0"/>
                <a:lumOff val="0"/>
                <a:alphaOff val="0"/>
              </a:schemeClr>
            </a:fillRef>
            <a:effectRef idx="0">
              <a:schemeClr val="dk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60" name="Oval 59">
              <a:extLst>
                <a:ext uri="{FF2B5EF4-FFF2-40B4-BE49-F238E27FC236}">
                  <a16:creationId xmlns:a16="http://schemas.microsoft.com/office/drawing/2014/main" xmlns="" id="{A3608E85-8C9F-4D2B-8039-1A22F64BAABE}"/>
                </a:ext>
              </a:extLst>
            </p:cNvPr>
            <p:cNvSpPr/>
            <p:nvPr/>
          </p:nvSpPr>
          <p:spPr>
            <a:xfrm>
              <a:off x="11740764" y="4158065"/>
              <a:ext cx="159861" cy="159861"/>
            </a:xfrm>
            <a:prstGeom prst="ellipse">
              <a:avLst/>
            </a:prstGeom>
          </p:spPr>
          <p:style>
            <a:lnRef idx="2">
              <a:schemeClr val="dk2">
                <a:hueOff val="0"/>
                <a:satOff val="0"/>
                <a:lumOff val="0"/>
                <a:alphaOff val="0"/>
              </a:schemeClr>
            </a:lnRef>
            <a:fillRef idx="1">
              <a:schemeClr val="dk2">
                <a:hueOff val="0"/>
                <a:satOff val="0"/>
                <a:lumOff val="0"/>
                <a:alphaOff val="0"/>
              </a:schemeClr>
            </a:fillRef>
            <a:effectRef idx="0">
              <a:schemeClr val="dk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61" name="Freeform: Shape 60">
              <a:extLst>
                <a:ext uri="{FF2B5EF4-FFF2-40B4-BE49-F238E27FC236}">
                  <a16:creationId xmlns:a16="http://schemas.microsoft.com/office/drawing/2014/main" xmlns="" id="{0370409E-E11B-4D59-8B46-16E8DB56D663}"/>
                </a:ext>
              </a:extLst>
            </p:cNvPr>
            <p:cNvSpPr/>
            <p:nvPr/>
          </p:nvSpPr>
          <p:spPr>
            <a:xfrm>
              <a:off x="8490425" y="3237166"/>
              <a:ext cx="1616696" cy="1616818"/>
            </a:xfrm>
            <a:custGeom>
              <a:avLst/>
              <a:gdLst>
                <a:gd name="connsiteX0" fmla="*/ 0 w 1616696"/>
                <a:gd name="connsiteY0" fmla="*/ 808409 h 1616818"/>
                <a:gd name="connsiteX1" fmla="*/ 808348 w 1616696"/>
                <a:gd name="connsiteY1" fmla="*/ 0 h 1616818"/>
                <a:gd name="connsiteX2" fmla="*/ 1616696 w 1616696"/>
                <a:gd name="connsiteY2" fmla="*/ 808409 h 1616818"/>
                <a:gd name="connsiteX3" fmla="*/ 808348 w 1616696"/>
                <a:gd name="connsiteY3" fmla="*/ 1616818 h 1616818"/>
                <a:gd name="connsiteX4" fmla="*/ 0 w 1616696"/>
                <a:gd name="connsiteY4" fmla="*/ 808409 h 161681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616696" h="1616818">
                  <a:moveTo>
                    <a:pt x="0" y="808409"/>
                  </a:moveTo>
                  <a:cubicBezTo>
                    <a:pt x="0" y="361937"/>
                    <a:pt x="361910" y="0"/>
                    <a:pt x="808348" y="0"/>
                  </a:cubicBezTo>
                  <a:cubicBezTo>
                    <a:pt x="1254786" y="0"/>
                    <a:pt x="1616696" y="361937"/>
                    <a:pt x="1616696" y="808409"/>
                  </a:cubicBezTo>
                  <a:cubicBezTo>
                    <a:pt x="1616696" y="1254881"/>
                    <a:pt x="1254786" y="1616818"/>
                    <a:pt x="808348" y="1616818"/>
                  </a:cubicBezTo>
                  <a:cubicBezTo>
                    <a:pt x="361910" y="1616818"/>
                    <a:pt x="0" y="1254881"/>
                    <a:pt x="0" y="808409"/>
                  </a:cubicBezTo>
                  <a:close/>
                </a:path>
              </a:pathLst>
            </a:custGeom>
          </p:spPr>
          <p:style>
            <a:lnRef idx="2">
              <a:schemeClr val="dk2">
                <a:hueOff val="0"/>
                <a:satOff val="0"/>
                <a:lumOff val="0"/>
                <a:alphaOff val="0"/>
              </a:schemeClr>
            </a:lnRef>
            <a:fillRef idx="1">
              <a:schemeClr val="dk2">
                <a:hueOff val="0"/>
                <a:satOff val="0"/>
                <a:lumOff val="0"/>
                <a:alphaOff val="0"/>
              </a:schemeClr>
            </a:fillRef>
            <a:effectRef idx="0">
              <a:schemeClr val="dk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62160" tIns="262178" rIns="262160" bIns="262178" numCol="1" spcCol="1270" anchor="ctr" anchorCtr="0">
              <a:noAutofit/>
            </a:bodyPr>
            <a:lstStyle/>
            <a:p>
              <a:pPr marL="0" lvl="0" indent="0" algn="ctr" defTabSz="8890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en-US" sz="2000" kern="1200"/>
                <a:t>Upload on GoI MIS</a:t>
              </a:r>
              <a:endParaRPr lang="en-IN" sz="2000" b="1" kern="1200" dirty="0"/>
            </a:p>
          </p:txBody>
        </p:sp>
        <p:sp>
          <p:nvSpPr>
            <p:cNvPr id="62" name="Oval 61">
              <a:extLst>
                <a:ext uri="{FF2B5EF4-FFF2-40B4-BE49-F238E27FC236}">
                  <a16:creationId xmlns:a16="http://schemas.microsoft.com/office/drawing/2014/main" xmlns="" id="{51A53490-5814-4446-82E9-E118F8412081}"/>
                </a:ext>
              </a:extLst>
            </p:cNvPr>
            <p:cNvSpPr/>
            <p:nvPr/>
          </p:nvSpPr>
          <p:spPr>
            <a:xfrm>
              <a:off x="8565555" y="2977315"/>
              <a:ext cx="319723" cy="319413"/>
            </a:xfrm>
            <a:prstGeom prst="ellipse">
              <a:avLst/>
            </a:prstGeom>
          </p:spPr>
          <p:style>
            <a:lnRef idx="2">
              <a:schemeClr val="dk2">
                <a:hueOff val="0"/>
                <a:satOff val="0"/>
                <a:lumOff val="0"/>
                <a:alphaOff val="0"/>
              </a:schemeClr>
            </a:lnRef>
            <a:fillRef idx="1">
              <a:schemeClr val="dk2">
                <a:hueOff val="0"/>
                <a:satOff val="0"/>
                <a:lumOff val="0"/>
                <a:alphaOff val="0"/>
              </a:schemeClr>
            </a:fillRef>
            <a:effectRef idx="0">
              <a:schemeClr val="dk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63" name="Oval 62">
              <a:extLst>
                <a:ext uri="{FF2B5EF4-FFF2-40B4-BE49-F238E27FC236}">
                  <a16:creationId xmlns:a16="http://schemas.microsoft.com/office/drawing/2014/main" xmlns="" id="{39AE6AC1-176F-4D76-B989-64F220CD4701}"/>
                </a:ext>
              </a:extLst>
            </p:cNvPr>
            <p:cNvSpPr/>
            <p:nvPr/>
          </p:nvSpPr>
          <p:spPr>
            <a:xfrm>
              <a:off x="8385357" y="2827947"/>
              <a:ext cx="159861" cy="159861"/>
            </a:xfrm>
            <a:prstGeom prst="ellipse">
              <a:avLst/>
            </a:prstGeom>
          </p:spPr>
          <p:style>
            <a:lnRef idx="2">
              <a:schemeClr val="dk2">
                <a:hueOff val="0"/>
                <a:satOff val="0"/>
                <a:lumOff val="0"/>
                <a:alphaOff val="0"/>
              </a:schemeClr>
            </a:lnRef>
            <a:fillRef idx="1">
              <a:schemeClr val="dk2">
                <a:hueOff val="0"/>
                <a:satOff val="0"/>
                <a:lumOff val="0"/>
                <a:alphaOff val="0"/>
              </a:schemeClr>
            </a:fillRef>
            <a:effectRef idx="0">
              <a:schemeClr val="dk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64" name="Oval 63">
              <a:extLst>
                <a:ext uri="{FF2B5EF4-FFF2-40B4-BE49-F238E27FC236}">
                  <a16:creationId xmlns:a16="http://schemas.microsoft.com/office/drawing/2014/main" xmlns="" id="{9EE4ECBA-C1A8-463B-B11E-7683478D876F}"/>
                </a:ext>
              </a:extLst>
            </p:cNvPr>
            <p:cNvSpPr/>
            <p:nvPr/>
          </p:nvSpPr>
          <p:spPr>
            <a:xfrm>
              <a:off x="8055465" y="2723019"/>
              <a:ext cx="159861" cy="159861"/>
            </a:xfrm>
            <a:prstGeom prst="ellipse">
              <a:avLst/>
            </a:prstGeom>
          </p:spPr>
          <p:style>
            <a:lnRef idx="2">
              <a:schemeClr val="dk2">
                <a:hueOff val="0"/>
                <a:satOff val="0"/>
                <a:lumOff val="0"/>
                <a:alphaOff val="0"/>
              </a:schemeClr>
            </a:lnRef>
            <a:fillRef idx="1">
              <a:schemeClr val="dk2">
                <a:hueOff val="0"/>
                <a:satOff val="0"/>
                <a:lumOff val="0"/>
                <a:alphaOff val="0"/>
              </a:schemeClr>
            </a:fillRef>
            <a:effectRef idx="0">
              <a:schemeClr val="dk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65" name="Oval 64">
              <a:extLst>
                <a:ext uri="{FF2B5EF4-FFF2-40B4-BE49-F238E27FC236}">
                  <a16:creationId xmlns:a16="http://schemas.microsoft.com/office/drawing/2014/main" xmlns="" id="{645E463C-80FB-49BC-A649-1095738EDC28}"/>
                </a:ext>
              </a:extLst>
            </p:cNvPr>
            <p:cNvSpPr/>
            <p:nvPr/>
          </p:nvSpPr>
          <p:spPr>
            <a:xfrm>
              <a:off x="7726138" y="2723019"/>
              <a:ext cx="159861" cy="159861"/>
            </a:xfrm>
            <a:prstGeom prst="ellipse">
              <a:avLst/>
            </a:prstGeom>
          </p:spPr>
          <p:style>
            <a:lnRef idx="2">
              <a:schemeClr val="dk2">
                <a:hueOff val="0"/>
                <a:satOff val="0"/>
                <a:lumOff val="0"/>
                <a:alphaOff val="0"/>
              </a:schemeClr>
            </a:lnRef>
            <a:fillRef idx="1">
              <a:schemeClr val="dk2">
                <a:hueOff val="0"/>
                <a:satOff val="0"/>
                <a:lumOff val="0"/>
                <a:alphaOff val="0"/>
              </a:schemeClr>
            </a:fillRef>
            <a:effectRef idx="0">
              <a:schemeClr val="dk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66" name="Oval 65">
              <a:extLst>
                <a:ext uri="{FF2B5EF4-FFF2-40B4-BE49-F238E27FC236}">
                  <a16:creationId xmlns:a16="http://schemas.microsoft.com/office/drawing/2014/main" xmlns="" id="{9160BE45-A015-40DA-8312-ACAEB0F4A81C}"/>
                </a:ext>
              </a:extLst>
            </p:cNvPr>
            <p:cNvSpPr/>
            <p:nvPr/>
          </p:nvSpPr>
          <p:spPr>
            <a:xfrm>
              <a:off x="7396811" y="2723019"/>
              <a:ext cx="159861" cy="159861"/>
            </a:xfrm>
            <a:prstGeom prst="ellipse">
              <a:avLst/>
            </a:prstGeom>
          </p:spPr>
          <p:style>
            <a:lnRef idx="2">
              <a:schemeClr val="dk2">
                <a:hueOff val="0"/>
                <a:satOff val="0"/>
                <a:lumOff val="0"/>
                <a:alphaOff val="0"/>
              </a:schemeClr>
            </a:lnRef>
            <a:fillRef idx="1">
              <a:schemeClr val="dk2">
                <a:hueOff val="0"/>
                <a:satOff val="0"/>
                <a:lumOff val="0"/>
                <a:alphaOff val="0"/>
              </a:schemeClr>
            </a:fillRef>
            <a:effectRef idx="0">
              <a:schemeClr val="dk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67" name="Oval 66">
              <a:extLst>
                <a:ext uri="{FF2B5EF4-FFF2-40B4-BE49-F238E27FC236}">
                  <a16:creationId xmlns:a16="http://schemas.microsoft.com/office/drawing/2014/main" xmlns="" id="{31A5A54F-3235-47E4-A650-FC302486FA00}"/>
                </a:ext>
              </a:extLst>
            </p:cNvPr>
            <p:cNvSpPr/>
            <p:nvPr/>
          </p:nvSpPr>
          <p:spPr>
            <a:xfrm>
              <a:off x="7067484" y="2723019"/>
              <a:ext cx="159861" cy="159861"/>
            </a:xfrm>
            <a:prstGeom prst="ellipse">
              <a:avLst/>
            </a:prstGeom>
          </p:spPr>
          <p:style>
            <a:lnRef idx="2">
              <a:schemeClr val="dk2">
                <a:hueOff val="0"/>
                <a:satOff val="0"/>
                <a:lumOff val="0"/>
                <a:alphaOff val="0"/>
              </a:schemeClr>
            </a:lnRef>
            <a:fillRef idx="1">
              <a:schemeClr val="dk2">
                <a:hueOff val="0"/>
                <a:satOff val="0"/>
                <a:lumOff val="0"/>
                <a:alphaOff val="0"/>
              </a:schemeClr>
            </a:fillRef>
            <a:effectRef idx="0">
              <a:schemeClr val="dk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68" name="Oval 67">
              <a:extLst>
                <a:ext uri="{FF2B5EF4-FFF2-40B4-BE49-F238E27FC236}">
                  <a16:creationId xmlns:a16="http://schemas.microsoft.com/office/drawing/2014/main" xmlns="" id="{9C60F326-72E4-4B59-BC2D-22A43CE83780}"/>
                </a:ext>
              </a:extLst>
            </p:cNvPr>
            <p:cNvSpPr/>
            <p:nvPr/>
          </p:nvSpPr>
          <p:spPr>
            <a:xfrm>
              <a:off x="6737592" y="2723019"/>
              <a:ext cx="159861" cy="159861"/>
            </a:xfrm>
            <a:prstGeom prst="ellipse">
              <a:avLst/>
            </a:prstGeom>
          </p:spPr>
          <p:style>
            <a:lnRef idx="2">
              <a:schemeClr val="dk2">
                <a:hueOff val="0"/>
                <a:satOff val="0"/>
                <a:lumOff val="0"/>
                <a:alphaOff val="0"/>
              </a:schemeClr>
            </a:lnRef>
            <a:fillRef idx="1">
              <a:schemeClr val="dk2">
                <a:hueOff val="0"/>
                <a:satOff val="0"/>
                <a:lumOff val="0"/>
                <a:alphaOff val="0"/>
              </a:schemeClr>
            </a:fillRef>
            <a:effectRef idx="0">
              <a:schemeClr val="dk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69" name="Oval 68">
              <a:extLst>
                <a:ext uri="{FF2B5EF4-FFF2-40B4-BE49-F238E27FC236}">
                  <a16:creationId xmlns:a16="http://schemas.microsoft.com/office/drawing/2014/main" xmlns="" id="{2746C59B-BE66-4800-83D5-4610ED922188}"/>
                </a:ext>
              </a:extLst>
            </p:cNvPr>
            <p:cNvSpPr/>
            <p:nvPr/>
          </p:nvSpPr>
          <p:spPr>
            <a:xfrm>
              <a:off x="6408265" y="2723019"/>
              <a:ext cx="159861" cy="159861"/>
            </a:xfrm>
            <a:prstGeom prst="ellipse">
              <a:avLst/>
            </a:prstGeom>
          </p:spPr>
          <p:style>
            <a:lnRef idx="2">
              <a:schemeClr val="dk2">
                <a:hueOff val="0"/>
                <a:satOff val="0"/>
                <a:lumOff val="0"/>
                <a:alphaOff val="0"/>
              </a:schemeClr>
            </a:lnRef>
            <a:fillRef idx="1">
              <a:schemeClr val="dk2">
                <a:hueOff val="0"/>
                <a:satOff val="0"/>
                <a:lumOff val="0"/>
                <a:alphaOff val="0"/>
              </a:schemeClr>
            </a:fillRef>
            <a:effectRef idx="0">
              <a:schemeClr val="dk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70" name="Freeform: Shape 69">
              <a:extLst>
                <a:ext uri="{FF2B5EF4-FFF2-40B4-BE49-F238E27FC236}">
                  <a16:creationId xmlns:a16="http://schemas.microsoft.com/office/drawing/2014/main" xmlns="" id="{FB4ECB11-12B8-41B9-B786-F9D26A80B599}"/>
                </a:ext>
              </a:extLst>
            </p:cNvPr>
            <p:cNvSpPr/>
            <p:nvPr/>
          </p:nvSpPr>
          <p:spPr>
            <a:xfrm>
              <a:off x="6406006" y="2327996"/>
              <a:ext cx="1803107" cy="399343"/>
            </a:xfrm>
            <a:custGeom>
              <a:avLst/>
              <a:gdLst>
                <a:gd name="connsiteX0" fmla="*/ 0 w 1803107"/>
                <a:gd name="connsiteY0" fmla="*/ 0 h 399343"/>
                <a:gd name="connsiteX1" fmla="*/ 1803107 w 1803107"/>
                <a:gd name="connsiteY1" fmla="*/ 0 h 399343"/>
                <a:gd name="connsiteX2" fmla="*/ 1803107 w 1803107"/>
                <a:gd name="connsiteY2" fmla="*/ 399343 h 399343"/>
                <a:gd name="connsiteX3" fmla="*/ 0 w 1803107"/>
                <a:gd name="connsiteY3" fmla="*/ 399343 h 399343"/>
                <a:gd name="connsiteX4" fmla="*/ 0 w 1803107"/>
                <a:gd name="connsiteY4" fmla="*/ 0 h 39934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803107" h="399343">
                  <a:moveTo>
                    <a:pt x="0" y="0"/>
                  </a:moveTo>
                  <a:lnTo>
                    <a:pt x="1803107" y="0"/>
                  </a:lnTo>
                  <a:lnTo>
                    <a:pt x="1803107" y="399343"/>
                  </a:lnTo>
                  <a:lnTo>
                    <a:pt x="0" y="399343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0">
              <a:schemeClr val="dk1">
                <a:alpha val="0"/>
                <a:hueOff val="0"/>
                <a:satOff val="0"/>
                <a:lumOff val="0"/>
                <a:alphaOff val="0"/>
              </a:schemeClr>
            </a:lnRef>
            <a:fillRef idx="0">
              <a:schemeClr val="lt2">
                <a:alpha val="0"/>
                <a:hueOff val="0"/>
                <a:satOff val="0"/>
                <a:lumOff val="0"/>
                <a:alphaOff val="0"/>
              </a:schemeClr>
            </a:fillRef>
            <a:effectRef idx="0">
              <a:schemeClr val="lt2">
                <a:alpha val="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0" tIns="0" rIns="0" bIns="0" numCol="1" spcCol="1270" anchor="b" anchorCtr="0">
              <a:noAutofit/>
            </a:bodyPr>
            <a:lstStyle/>
            <a:p>
              <a:pPr marL="0" lvl="0" indent="0" algn="l" defTabSz="8890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en-US" sz="2000" kern="1200" dirty="0" err="1"/>
                <a:t>GPDP</a:t>
              </a:r>
              <a:r>
                <a:rPr lang="en-US" sz="2000" kern="1200" dirty="0"/>
                <a:t> 2019-20</a:t>
              </a:r>
              <a:endParaRPr lang="en-IN" sz="2000" kern="1200" dirty="0"/>
            </a:p>
          </p:txBody>
        </p:sp>
        <p:sp>
          <p:nvSpPr>
            <p:cNvPr id="71" name="Oval 70">
              <a:extLst>
                <a:ext uri="{FF2B5EF4-FFF2-40B4-BE49-F238E27FC236}">
                  <a16:creationId xmlns:a16="http://schemas.microsoft.com/office/drawing/2014/main" xmlns="" id="{D184A7BA-191A-4A6A-98D7-E26EB4AEE304}"/>
                </a:ext>
              </a:extLst>
            </p:cNvPr>
            <p:cNvSpPr/>
            <p:nvPr/>
          </p:nvSpPr>
          <p:spPr>
            <a:xfrm>
              <a:off x="8144152" y="3477575"/>
              <a:ext cx="319723" cy="319413"/>
            </a:xfrm>
            <a:prstGeom prst="ellipse">
              <a:avLst/>
            </a:prstGeom>
          </p:spPr>
          <p:style>
            <a:lnRef idx="2">
              <a:schemeClr val="dk2">
                <a:hueOff val="0"/>
                <a:satOff val="0"/>
                <a:lumOff val="0"/>
                <a:alphaOff val="0"/>
              </a:schemeClr>
            </a:lnRef>
            <a:fillRef idx="1">
              <a:schemeClr val="dk2">
                <a:hueOff val="0"/>
                <a:satOff val="0"/>
                <a:lumOff val="0"/>
                <a:alphaOff val="0"/>
              </a:schemeClr>
            </a:fillRef>
            <a:effectRef idx="0">
              <a:schemeClr val="dk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72" name="Oval 71">
              <a:extLst>
                <a:ext uri="{FF2B5EF4-FFF2-40B4-BE49-F238E27FC236}">
                  <a16:creationId xmlns:a16="http://schemas.microsoft.com/office/drawing/2014/main" xmlns="" id="{7275101E-3C96-4F05-AFBB-60CB66C96095}"/>
                </a:ext>
              </a:extLst>
            </p:cNvPr>
            <p:cNvSpPr/>
            <p:nvPr/>
          </p:nvSpPr>
          <p:spPr>
            <a:xfrm>
              <a:off x="7879222" y="3543001"/>
              <a:ext cx="159861" cy="159861"/>
            </a:xfrm>
            <a:prstGeom prst="ellipse">
              <a:avLst/>
            </a:prstGeom>
          </p:spPr>
          <p:style>
            <a:lnRef idx="2">
              <a:schemeClr val="dk2">
                <a:hueOff val="0"/>
                <a:satOff val="0"/>
                <a:lumOff val="0"/>
                <a:alphaOff val="0"/>
              </a:schemeClr>
            </a:lnRef>
            <a:fillRef idx="1">
              <a:schemeClr val="dk2">
                <a:hueOff val="0"/>
                <a:satOff val="0"/>
                <a:lumOff val="0"/>
                <a:alphaOff val="0"/>
              </a:schemeClr>
            </a:fillRef>
            <a:effectRef idx="0">
              <a:schemeClr val="dk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73" name="Oval 72">
              <a:extLst>
                <a:ext uri="{FF2B5EF4-FFF2-40B4-BE49-F238E27FC236}">
                  <a16:creationId xmlns:a16="http://schemas.microsoft.com/office/drawing/2014/main" xmlns="" id="{2960FCA7-C72A-47A4-951C-4D68C0D9CF8A}"/>
                </a:ext>
              </a:extLst>
            </p:cNvPr>
            <p:cNvSpPr/>
            <p:nvPr/>
          </p:nvSpPr>
          <p:spPr>
            <a:xfrm>
              <a:off x="7575314" y="3543001"/>
              <a:ext cx="159861" cy="159861"/>
            </a:xfrm>
            <a:prstGeom prst="ellipse">
              <a:avLst/>
            </a:prstGeom>
          </p:spPr>
          <p:style>
            <a:lnRef idx="2">
              <a:schemeClr val="dk2">
                <a:hueOff val="0"/>
                <a:satOff val="0"/>
                <a:lumOff val="0"/>
                <a:alphaOff val="0"/>
              </a:schemeClr>
            </a:lnRef>
            <a:fillRef idx="1">
              <a:schemeClr val="dk2">
                <a:hueOff val="0"/>
                <a:satOff val="0"/>
                <a:lumOff val="0"/>
                <a:alphaOff val="0"/>
              </a:schemeClr>
            </a:fillRef>
            <a:effectRef idx="0">
              <a:schemeClr val="dk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74" name="Oval 73">
              <a:extLst>
                <a:ext uri="{FF2B5EF4-FFF2-40B4-BE49-F238E27FC236}">
                  <a16:creationId xmlns:a16="http://schemas.microsoft.com/office/drawing/2014/main" xmlns="" id="{86AFC920-256E-4C98-AA03-071E19BC55C4}"/>
                </a:ext>
              </a:extLst>
            </p:cNvPr>
            <p:cNvSpPr/>
            <p:nvPr/>
          </p:nvSpPr>
          <p:spPr>
            <a:xfrm>
              <a:off x="7271972" y="3543001"/>
              <a:ext cx="159861" cy="159861"/>
            </a:xfrm>
            <a:prstGeom prst="ellipse">
              <a:avLst/>
            </a:prstGeom>
          </p:spPr>
          <p:style>
            <a:lnRef idx="2">
              <a:schemeClr val="dk2">
                <a:hueOff val="0"/>
                <a:satOff val="0"/>
                <a:lumOff val="0"/>
                <a:alphaOff val="0"/>
              </a:schemeClr>
            </a:lnRef>
            <a:fillRef idx="1">
              <a:schemeClr val="dk2">
                <a:hueOff val="0"/>
                <a:satOff val="0"/>
                <a:lumOff val="0"/>
                <a:alphaOff val="0"/>
              </a:schemeClr>
            </a:fillRef>
            <a:effectRef idx="0">
              <a:schemeClr val="dk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75" name="Oval 74">
              <a:extLst>
                <a:ext uri="{FF2B5EF4-FFF2-40B4-BE49-F238E27FC236}">
                  <a16:creationId xmlns:a16="http://schemas.microsoft.com/office/drawing/2014/main" xmlns="" id="{ACEF9D37-76C2-48FC-99A4-EC017F03F17A}"/>
                </a:ext>
              </a:extLst>
            </p:cNvPr>
            <p:cNvSpPr/>
            <p:nvPr/>
          </p:nvSpPr>
          <p:spPr>
            <a:xfrm>
              <a:off x="6968630" y="3543001"/>
              <a:ext cx="159861" cy="159861"/>
            </a:xfrm>
            <a:prstGeom prst="ellipse">
              <a:avLst/>
            </a:prstGeom>
          </p:spPr>
          <p:style>
            <a:lnRef idx="2">
              <a:schemeClr val="dk2">
                <a:hueOff val="0"/>
                <a:satOff val="0"/>
                <a:lumOff val="0"/>
                <a:alphaOff val="0"/>
              </a:schemeClr>
            </a:lnRef>
            <a:fillRef idx="1">
              <a:schemeClr val="dk2">
                <a:hueOff val="0"/>
                <a:satOff val="0"/>
                <a:lumOff val="0"/>
                <a:alphaOff val="0"/>
              </a:schemeClr>
            </a:fillRef>
            <a:effectRef idx="0">
              <a:schemeClr val="dk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76" name="Oval 75">
              <a:extLst>
                <a:ext uri="{FF2B5EF4-FFF2-40B4-BE49-F238E27FC236}">
                  <a16:creationId xmlns:a16="http://schemas.microsoft.com/office/drawing/2014/main" xmlns="" id="{64B0BDCB-F1A8-4504-8502-C4B8C3116543}"/>
                </a:ext>
              </a:extLst>
            </p:cNvPr>
            <p:cNvSpPr/>
            <p:nvPr/>
          </p:nvSpPr>
          <p:spPr>
            <a:xfrm>
              <a:off x="6664722" y="3543001"/>
              <a:ext cx="159861" cy="159861"/>
            </a:xfrm>
            <a:prstGeom prst="ellipse">
              <a:avLst/>
            </a:prstGeom>
          </p:spPr>
          <p:style>
            <a:lnRef idx="2">
              <a:schemeClr val="dk2">
                <a:hueOff val="0"/>
                <a:satOff val="0"/>
                <a:lumOff val="0"/>
                <a:alphaOff val="0"/>
              </a:schemeClr>
            </a:lnRef>
            <a:fillRef idx="1">
              <a:schemeClr val="dk2">
                <a:hueOff val="0"/>
                <a:satOff val="0"/>
                <a:lumOff val="0"/>
                <a:alphaOff val="0"/>
              </a:schemeClr>
            </a:fillRef>
            <a:effectRef idx="0">
              <a:schemeClr val="dk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77" name="Oval 76">
              <a:extLst>
                <a:ext uri="{FF2B5EF4-FFF2-40B4-BE49-F238E27FC236}">
                  <a16:creationId xmlns:a16="http://schemas.microsoft.com/office/drawing/2014/main" xmlns="" id="{AEE49594-B725-4686-B2EF-8105E80733EC}"/>
                </a:ext>
              </a:extLst>
            </p:cNvPr>
            <p:cNvSpPr/>
            <p:nvPr/>
          </p:nvSpPr>
          <p:spPr>
            <a:xfrm>
              <a:off x="6361380" y="3543001"/>
              <a:ext cx="159861" cy="159861"/>
            </a:xfrm>
            <a:prstGeom prst="ellipse">
              <a:avLst/>
            </a:prstGeom>
          </p:spPr>
          <p:style>
            <a:lnRef idx="2">
              <a:schemeClr val="dk2">
                <a:hueOff val="0"/>
                <a:satOff val="0"/>
                <a:lumOff val="0"/>
                <a:alphaOff val="0"/>
              </a:schemeClr>
            </a:lnRef>
            <a:fillRef idx="1">
              <a:schemeClr val="dk2">
                <a:hueOff val="0"/>
                <a:satOff val="0"/>
                <a:lumOff val="0"/>
                <a:alphaOff val="0"/>
              </a:schemeClr>
            </a:fillRef>
            <a:effectRef idx="0">
              <a:schemeClr val="dk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78" name="Freeform: Shape 77">
              <a:extLst>
                <a:ext uri="{FF2B5EF4-FFF2-40B4-BE49-F238E27FC236}">
                  <a16:creationId xmlns:a16="http://schemas.microsoft.com/office/drawing/2014/main" xmlns="" id="{5E2F5595-630B-4F17-A6BD-9E4199570B9F}"/>
                </a:ext>
              </a:extLst>
            </p:cNvPr>
            <p:cNvSpPr/>
            <p:nvPr/>
          </p:nvSpPr>
          <p:spPr>
            <a:xfrm>
              <a:off x="6360250" y="3149521"/>
              <a:ext cx="1677703" cy="399343"/>
            </a:xfrm>
            <a:custGeom>
              <a:avLst/>
              <a:gdLst>
                <a:gd name="connsiteX0" fmla="*/ 0 w 1677703"/>
                <a:gd name="connsiteY0" fmla="*/ 0 h 399343"/>
                <a:gd name="connsiteX1" fmla="*/ 1677703 w 1677703"/>
                <a:gd name="connsiteY1" fmla="*/ 0 h 399343"/>
                <a:gd name="connsiteX2" fmla="*/ 1677703 w 1677703"/>
                <a:gd name="connsiteY2" fmla="*/ 399343 h 399343"/>
                <a:gd name="connsiteX3" fmla="*/ 0 w 1677703"/>
                <a:gd name="connsiteY3" fmla="*/ 399343 h 399343"/>
                <a:gd name="connsiteX4" fmla="*/ 0 w 1677703"/>
                <a:gd name="connsiteY4" fmla="*/ 0 h 39934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677703" h="399343">
                  <a:moveTo>
                    <a:pt x="0" y="0"/>
                  </a:moveTo>
                  <a:lnTo>
                    <a:pt x="1677703" y="0"/>
                  </a:lnTo>
                  <a:lnTo>
                    <a:pt x="1677703" y="399343"/>
                  </a:lnTo>
                  <a:lnTo>
                    <a:pt x="0" y="399343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0">
              <a:schemeClr val="dk1">
                <a:alpha val="0"/>
                <a:hueOff val="0"/>
                <a:satOff val="0"/>
                <a:lumOff val="0"/>
                <a:alphaOff val="0"/>
              </a:schemeClr>
            </a:lnRef>
            <a:fillRef idx="0">
              <a:schemeClr val="lt2">
                <a:alpha val="0"/>
                <a:hueOff val="0"/>
                <a:satOff val="0"/>
                <a:lumOff val="0"/>
                <a:alphaOff val="0"/>
              </a:schemeClr>
            </a:fillRef>
            <a:effectRef idx="0">
              <a:schemeClr val="lt2">
                <a:alpha val="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0" tIns="0" rIns="0" bIns="0" numCol="1" spcCol="1270" anchor="b" anchorCtr="0">
              <a:noAutofit/>
            </a:bodyPr>
            <a:lstStyle/>
            <a:p>
              <a:pPr marL="0" lvl="0" indent="0" algn="l" defTabSz="8890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hi-IN" sz="2000" kern="1200" dirty="0"/>
                <a:t>ग्राम सभा फोटो </a:t>
              </a:r>
              <a:endParaRPr lang="en-IN" sz="2000" kern="1200" dirty="0"/>
            </a:p>
          </p:txBody>
        </p:sp>
        <p:sp>
          <p:nvSpPr>
            <p:cNvPr id="79" name="Oval 78">
              <a:extLst>
                <a:ext uri="{FF2B5EF4-FFF2-40B4-BE49-F238E27FC236}">
                  <a16:creationId xmlns:a16="http://schemas.microsoft.com/office/drawing/2014/main" xmlns="" id="{E364A411-3B81-4B1E-8767-65FF0934DBB5}"/>
                </a:ext>
              </a:extLst>
            </p:cNvPr>
            <p:cNvSpPr/>
            <p:nvPr/>
          </p:nvSpPr>
          <p:spPr>
            <a:xfrm>
              <a:off x="8144152" y="4245093"/>
              <a:ext cx="319723" cy="319413"/>
            </a:xfrm>
            <a:prstGeom prst="ellipse">
              <a:avLst/>
            </a:prstGeom>
          </p:spPr>
          <p:style>
            <a:lnRef idx="2">
              <a:schemeClr val="dk2">
                <a:hueOff val="0"/>
                <a:satOff val="0"/>
                <a:lumOff val="0"/>
                <a:alphaOff val="0"/>
              </a:schemeClr>
            </a:lnRef>
            <a:fillRef idx="1">
              <a:schemeClr val="dk2">
                <a:hueOff val="0"/>
                <a:satOff val="0"/>
                <a:lumOff val="0"/>
                <a:alphaOff val="0"/>
              </a:schemeClr>
            </a:fillRef>
            <a:effectRef idx="0">
              <a:schemeClr val="dk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80" name="Oval 79">
              <a:extLst>
                <a:ext uri="{FF2B5EF4-FFF2-40B4-BE49-F238E27FC236}">
                  <a16:creationId xmlns:a16="http://schemas.microsoft.com/office/drawing/2014/main" xmlns="" id="{D17DF541-8905-4158-8305-8FF053854CEF}"/>
                </a:ext>
              </a:extLst>
            </p:cNvPr>
            <p:cNvSpPr/>
            <p:nvPr/>
          </p:nvSpPr>
          <p:spPr>
            <a:xfrm>
              <a:off x="7879222" y="4435198"/>
              <a:ext cx="159861" cy="159861"/>
            </a:xfrm>
            <a:prstGeom prst="ellipse">
              <a:avLst/>
            </a:prstGeom>
          </p:spPr>
          <p:style>
            <a:lnRef idx="2">
              <a:schemeClr val="dk2">
                <a:hueOff val="0"/>
                <a:satOff val="0"/>
                <a:lumOff val="0"/>
                <a:alphaOff val="0"/>
              </a:schemeClr>
            </a:lnRef>
            <a:fillRef idx="1">
              <a:schemeClr val="dk2">
                <a:hueOff val="0"/>
                <a:satOff val="0"/>
                <a:lumOff val="0"/>
                <a:alphaOff val="0"/>
              </a:schemeClr>
            </a:fillRef>
            <a:effectRef idx="0">
              <a:schemeClr val="dk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81" name="Oval 80">
              <a:extLst>
                <a:ext uri="{FF2B5EF4-FFF2-40B4-BE49-F238E27FC236}">
                  <a16:creationId xmlns:a16="http://schemas.microsoft.com/office/drawing/2014/main" xmlns="" id="{9A25AB38-94F0-471C-AC71-F5DE0CC264E8}"/>
                </a:ext>
              </a:extLst>
            </p:cNvPr>
            <p:cNvSpPr/>
            <p:nvPr/>
          </p:nvSpPr>
          <p:spPr>
            <a:xfrm>
              <a:off x="7575314" y="4435198"/>
              <a:ext cx="159861" cy="159861"/>
            </a:xfrm>
            <a:prstGeom prst="ellipse">
              <a:avLst/>
            </a:prstGeom>
          </p:spPr>
          <p:style>
            <a:lnRef idx="2">
              <a:schemeClr val="dk2">
                <a:hueOff val="0"/>
                <a:satOff val="0"/>
                <a:lumOff val="0"/>
                <a:alphaOff val="0"/>
              </a:schemeClr>
            </a:lnRef>
            <a:fillRef idx="1">
              <a:schemeClr val="dk2">
                <a:hueOff val="0"/>
                <a:satOff val="0"/>
                <a:lumOff val="0"/>
                <a:alphaOff val="0"/>
              </a:schemeClr>
            </a:fillRef>
            <a:effectRef idx="0">
              <a:schemeClr val="dk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82" name="Oval 81">
              <a:extLst>
                <a:ext uri="{FF2B5EF4-FFF2-40B4-BE49-F238E27FC236}">
                  <a16:creationId xmlns:a16="http://schemas.microsoft.com/office/drawing/2014/main" xmlns="" id="{64FF20BE-1C65-489E-A855-B6FF73186236}"/>
                </a:ext>
              </a:extLst>
            </p:cNvPr>
            <p:cNvSpPr/>
            <p:nvPr/>
          </p:nvSpPr>
          <p:spPr>
            <a:xfrm>
              <a:off x="7271972" y="4435198"/>
              <a:ext cx="159861" cy="159861"/>
            </a:xfrm>
            <a:prstGeom prst="ellipse">
              <a:avLst/>
            </a:prstGeom>
          </p:spPr>
          <p:style>
            <a:lnRef idx="2">
              <a:schemeClr val="dk2">
                <a:hueOff val="0"/>
                <a:satOff val="0"/>
                <a:lumOff val="0"/>
                <a:alphaOff val="0"/>
              </a:schemeClr>
            </a:lnRef>
            <a:fillRef idx="1">
              <a:schemeClr val="dk2">
                <a:hueOff val="0"/>
                <a:satOff val="0"/>
                <a:lumOff val="0"/>
                <a:alphaOff val="0"/>
              </a:schemeClr>
            </a:fillRef>
            <a:effectRef idx="0">
              <a:schemeClr val="dk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83" name="Oval 82">
              <a:extLst>
                <a:ext uri="{FF2B5EF4-FFF2-40B4-BE49-F238E27FC236}">
                  <a16:creationId xmlns:a16="http://schemas.microsoft.com/office/drawing/2014/main" xmlns="" id="{A01C33C0-1AD9-4DE9-A77A-88A4F6051721}"/>
                </a:ext>
              </a:extLst>
            </p:cNvPr>
            <p:cNvSpPr/>
            <p:nvPr/>
          </p:nvSpPr>
          <p:spPr>
            <a:xfrm>
              <a:off x="6968630" y="4435198"/>
              <a:ext cx="159861" cy="159861"/>
            </a:xfrm>
            <a:prstGeom prst="ellipse">
              <a:avLst/>
            </a:prstGeom>
          </p:spPr>
          <p:style>
            <a:lnRef idx="2">
              <a:schemeClr val="dk2">
                <a:hueOff val="0"/>
                <a:satOff val="0"/>
                <a:lumOff val="0"/>
                <a:alphaOff val="0"/>
              </a:schemeClr>
            </a:lnRef>
            <a:fillRef idx="1">
              <a:schemeClr val="dk2">
                <a:hueOff val="0"/>
                <a:satOff val="0"/>
                <a:lumOff val="0"/>
                <a:alphaOff val="0"/>
              </a:schemeClr>
            </a:fillRef>
            <a:effectRef idx="0">
              <a:schemeClr val="dk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84" name="Oval 83">
              <a:extLst>
                <a:ext uri="{FF2B5EF4-FFF2-40B4-BE49-F238E27FC236}">
                  <a16:creationId xmlns:a16="http://schemas.microsoft.com/office/drawing/2014/main" xmlns="" id="{1B950FE6-8025-4824-9B7B-34AEF25B1638}"/>
                </a:ext>
              </a:extLst>
            </p:cNvPr>
            <p:cNvSpPr/>
            <p:nvPr/>
          </p:nvSpPr>
          <p:spPr>
            <a:xfrm>
              <a:off x="6664722" y="4435198"/>
              <a:ext cx="159861" cy="159861"/>
            </a:xfrm>
            <a:prstGeom prst="ellipse">
              <a:avLst/>
            </a:prstGeom>
          </p:spPr>
          <p:style>
            <a:lnRef idx="2">
              <a:schemeClr val="dk2">
                <a:hueOff val="0"/>
                <a:satOff val="0"/>
                <a:lumOff val="0"/>
                <a:alphaOff val="0"/>
              </a:schemeClr>
            </a:lnRef>
            <a:fillRef idx="1">
              <a:schemeClr val="dk2">
                <a:hueOff val="0"/>
                <a:satOff val="0"/>
                <a:lumOff val="0"/>
                <a:alphaOff val="0"/>
              </a:schemeClr>
            </a:fillRef>
            <a:effectRef idx="0">
              <a:schemeClr val="dk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85" name="Oval 84">
              <a:extLst>
                <a:ext uri="{FF2B5EF4-FFF2-40B4-BE49-F238E27FC236}">
                  <a16:creationId xmlns:a16="http://schemas.microsoft.com/office/drawing/2014/main" xmlns="" id="{3144E902-35CD-488C-8ECB-CBA254E6CB13}"/>
                </a:ext>
              </a:extLst>
            </p:cNvPr>
            <p:cNvSpPr/>
            <p:nvPr/>
          </p:nvSpPr>
          <p:spPr>
            <a:xfrm>
              <a:off x="6361380" y="4435198"/>
              <a:ext cx="159861" cy="159861"/>
            </a:xfrm>
            <a:prstGeom prst="ellipse">
              <a:avLst/>
            </a:prstGeom>
          </p:spPr>
          <p:style>
            <a:lnRef idx="2">
              <a:schemeClr val="dk2">
                <a:hueOff val="0"/>
                <a:satOff val="0"/>
                <a:lumOff val="0"/>
                <a:alphaOff val="0"/>
              </a:schemeClr>
            </a:lnRef>
            <a:fillRef idx="1">
              <a:schemeClr val="dk2">
                <a:hueOff val="0"/>
                <a:satOff val="0"/>
                <a:lumOff val="0"/>
                <a:alphaOff val="0"/>
              </a:schemeClr>
            </a:fillRef>
            <a:effectRef idx="0">
              <a:schemeClr val="dk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86" name="Freeform: Shape 85">
              <a:extLst>
                <a:ext uri="{FF2B5EF4-FFF2-40B4-BE49-F238E27FC236}">
                  <a16:creationId xmlns:a16="http://schemas.microsoft.com/office/drawing/2014/main" xmlns="" id="{BBC8966B-3383-4F03-ACC3-EEB21B825626}"/>
                </a:ext>
              </a:extLst>
            </p:cNvPr>
            <p:cNvSpPr/>
            <p:nvPr/>
          </p:nvSpPr>
          <p:spPr>
            <a:xfrm>
              <a:off x="6360250" y="4039866"/>
              <a:ext cx="1677703" cy="399343"/>
            </a:xfrm>
            <a:custGeom>
              <a:avLst/>
              <a:gdLst>
                <a:gd name="connsiteX0" fmla="*/ 0 w 1677703"/>
                <a:gd name="connsiteY0" fmla="*/ 0 h 399343"/>
                <a:gd name="connsiteX1" fmla="*/ 1677703 w 1677703"/>
                <a:gd name="connsiteY1" fmla="*/ 0 h 399343"/>
                <a:gd name="connsiteX2" fmla="*/ 1677703 w 1677703"/>
                <a:gd name="connsiteY2" fmla="*/ 399343 h 399343"/>
                <a:gd name="connsiteX3" fmla="*/ 0 w 1677703"/>
                <a:gd name="connsiteY3" fmla="*/ 399343 h 399343"/>
                <a:gd name="connsiteX4" fmla="*/ 0 w 1677703"/>
                <a:gd name="connsiteY4" fmla="*/ 0 h 39934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677703" h="399343">
                  <a:moveTo>
                    <a:pt x="0" y="0"/>
                  </a:moveTo>
                  <a:lnTo>
                    <a:pt x="1677703" y="0"/>
                  </a:lnTo>
                  <a:lnTo>
                    <a:pt x="1677703" y="399343"/>
                  </a:lnTo>
                  <a:lnTo>
                    <a:pt x="0" y="399343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0">
              <a:schemeClr val="dk1">
                <a:alpha val="0"/>
                <a:hueOff val="0"/>
                <a:satOff val="0"/>
                <a:lumOff val="0"/>
                <a:alphaOff val="0"/>
              </a:schemeClr>
            </a:lnRef>
            <a:fillRef idx="0">
              <a:schemeClr val="lt2">
                <a:alpha val="0"/>
                <a:hueOff val="0"/>
                <a:satOff val="0"/>
                <a:lumOff val="0"/>
                <a:alphaOff val="0"/>
              </a:schemeClr>
            </a:fillRef>
            <a:effectRef idx="0">
              <a:schemeClr val="lt2">
                <a:alpha val="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0" tIns="0" rIns="0" bIns="0" numCol="1" spcCol="1270" anchor="b" anchorCtr="0">
              <a:noAutofit/>
            </a:bodyPr>
            <a:lstStyle/>
            <a:p>
              <a:pPr marL="0" lvl="0" indent="0" algn="l" defTabSz="8890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hi-IN" sz="2000" kern="1200" dirty="0"/>
                <a:t>सार्वजनिक सूचना बोर्ड फोटो </a:t>
              </a:r>
              <a:endParaRPr lang="en-IN" sz="2000" kern="1200" dirty="0"/>
            </a:p>
          </p:txBody>
        </p:sp>
        <p:sp>
          <p:nvSpPr>
            <p:cNvPr id="87" name="Oval 86">
              <a:extLst>
                <a:ext uri="{FF2B5EF4-FFF2-40B4-BE49-F238E27FC236}">
                  <a16:creationId xmlns:a16="http://schemas.microsoft.com/office/drawing/2014/main" xmlns="" id="{A0C52661-C8C5-4ACC-A7B9-AD35C761E268}"/>
                </a:ext>
              </a:extLst>
            </p:cNvPr>
            <p:cNvSpPr/>
            <p:nvPr/>
          </p:nvSpPr>
          <p:spPr>
            <a:xfrm>
              <a:off x="8565555" y="4796891"/>
              <a:ext cx="319723" cy="319413"/>
            </a:xfrm>
            <a:prstGeom prst="ellipse">
              <a:avLst/>
            </a:prstGeom>
          </p:spPr>
          <p:style>
            <a:lnRef idx="2">
              <a:schemeClr val="dk2">
                <a:hueOff val="0"/>
                <a:satOff val="0"/>
                <a:lumOff val="0"/>
                <a:alphaOff val="0"/>
              </a:schemeClr>
            </a:lnRef>
            <a:fillRef idx="1">
              <a:schemeClr val="dk2">
                <a:hueOff val="0"/>
                <a:satOff val="0"/>
                <a:lumOff val="0"/>
                <a:alphaOff val="0"/>
              </a:schemeClr>
            </a:fillRef>
            <a:effectRef idx="0">
              <a:schemeClr val="dk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88" name="Oval 87">
              <a:extLst>
                <a:ext uri="{FF2B5EF4-FFF2-40B4-BE49-F238E27FC236}">
                  <a16:creationId xmlns:a16="http://schemas.microsoft.com/office/drawing/2014/main" xmlns="" id="{601796B1-7E51-4EA0-99EF-A285AE0BAE89}"/>
                </a:ext>
              </a:extLst>
            </p:cNvPr>
            <p:cNvSpPr/>
            <p:nvPr/>
          </p:nvSpPr>
          <p:spPr>
            <a:xfrm>
              <a:off x="8382533" y="5103343"/>
              <a:ext cx="159861" cy="159861"/>
            </a:xfrm>
            <a:prstGeom prst="ellipse">
              <a:avLst/>
            </a:prstGeom>
          </p:spPr>
          <p:style>
            <a:lnRef idx="2">
              <a:schemeClr val="dk2">
                <a:hueOff val="0"/>
                <a:satOff val="0"/>
                <a:lumOff val="0"/>
                <a:alphaOff val="0"/>
              </a:schemeClr>
            </a:lnRef>
            <a:fillRef idx="1">
              <a:schemeClr val="dk2">
                <a:hueOff val="0"/>
                <a:satOff val="0"/>
                <a:lumOff val="0"/>
                <a:alphaOff val="0"/>
              </a:schemeClr>
            </a:fillRef>
            <a:effectRef idx="0">
              <a:schemeClr val="dk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89" name="Oval 88">
              <a:extLst>
                <a:ext uri="{FF2B5EF4-FFF2-40B4-BE49-F238E27FC236}">
                  <a16:creationId xmlns:a16="http://schemas.microsoft.com/office/drawing/2014/main" xmlns="" id="{07940DAA-10C3-4984-B7A8-3C8BDAAECEC2}"/>
                </a:ext>
              </a:extLst>
            </p:cNvPr>
            <p:cNvSpPr/>
            <p:nvPr/>
          </p:nvSpPr>
          <p:spPr>
            <a:xfrm>
              <a:off x="8053771" y="5254254"/>
              <a:ext cx="159861" cy="159861"/>
            </a:xfrm>
            <a:prstGeom prst="ellipse">
              <a:avLst/>
            </a:prstGeom>
          </p:spPr>
          <p:style>
            <a:lnRef idx="2">
              <a:schemeClr val="dk2">
                <a:hueOff val="0"/>
                <a:satOff val="0"/>
                <a:lumOff val="0"/>
                <a:alphaOff val="0"/>
              </a:schemeClr>
            </a:lnRef>
            <a:fillRef idx="1">
              <a:schemeClr val="dk2">
                <a:hueOff val="0"/>
                <a:satOff val="0"/>
                <a:lumOff val="0"/>
                <a:alphaOff val="0"/>
              </a:schemeClr>
            </a:fillRef>
            <a:effectRef idx="0">
              <a:schemeClr val="dk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90" name="Oval 89">
              <a:extLst>
                <a:ext uri="{FF2B5EF4-FFF2-40B4-BE49-F238E27FC236}">
                  <a16:creationId xmlns:a16="http://schemas.microsoft.com/office/drawing/2014/main" xmlns="" id="{89AD3983-C965-4B14-B70F-ED90D118C62B}"/>
                </a:ext>
              </a:extLst>
            </p:cNvPr>
            <p:cNvSpPr/>
            <p:nvPr/>
          </p:nvSpPr>
          <p:spPr>
            <a:xfrm>
              <a:off x="7724444" y="5254254"/>
              <a:ext cx="159861" cy="159861"/>
            </a:xfrm>
            <a:prstGeom prst="ellipse">
              <a:avLst/>
            </a:prstGeom>
          </p:spPr>
          <p:style>
            <a:lnRef idx="2">
              <a:schemeClr val="dk2">
                <a:hueOff val="0"/>
                <a:satOff val="0"/>
                <a:lumOff val="0"/>
                <a:alphaOff val="0"/>
              </a:schemeClr>
            </a:lnRef>
            <a:fillRef idx="1">
              <a:schemeClr val="dk2">
                <a:hueOff val="0"/>
                <a:satOff val="0"/>
                <a:lumOff val="0"/>
                <a:alphaOff val="0"/>
              </a:schemeClr>
            </a:fillRef>
            <a:effectRef idx="0">
              <a:schemeClr val="dk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91" name="Oval 90">
              <a:extLst>
                <a:ext uri="{FF2B5EF4-FFF2-40B4-BE49-F238E27FC236}">
                  <a16:creationId xmlns:a16="http://schemas.microsoft.com/office/drawing/2014/main" xmlns="" id="{44E614FC-266E-405E-A059-FE06B56C6450}"/>
                </a:ext>
              </a:extLst>
            </p:cNvPr>
            <p:cNvSpPr/>
            <p:nvPr/>
          </p:nvSpPr>
          <p:spPr>
            <a:xfrm>
              <a:off x="7395681" y="5254254"/>
              <a:ext cx="159861" cy="159861"/>
            </a:xfrm>
            <a:prstGeom prst="ellipse">
              <a:avLst/>
            </a:prstGeom>
          </p:spPr>
          <p:style>
            <a:lnRef idx="2">
              <a:schemeClr val="dk2">
                <a:hueOff val="0"/>
                <a:satOff val="0"/>
                <a:lumOff val="0"/>
                <a:alphaOff val="0"/>
              </a:schemeClr>
            </a:lnRef>
            <a:fillRef idx="1">
              <a:schemeClr val="dk2">
                <a:hueOff val="0"/>
                <a:satOff val="0"/>
                <a:lumOff val="0"/>
                <a:alphaOff val="0"/>
              </a:schemeClr>
            </a:fillRef>
            <a:effectRef idx="0">
              <a:schemeClr val="dk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92" name="Oval 91">
              <a:extLst>
                <a:ext uri="{FF2B5EF4-FFF2-40B4-BE49-F238E27FC236}">
                  <a16:creationId xmlns:a16="http://schemas.microsoft.com/office/drawing/2014/main" xmlns="" id="{796B863D-C4B3-4DEB-8291-D84EE2050965}"/>
                </a:ext>
              </a:extLst>
            </p:cNvPr>
            <p:cNvSpPr/>
            <p:nvPr/>
          </p:nvSpPr>
          <p:spPr>
            <a:xfrm>
              <a:off x="7066919" y="5254254"/>
              <a:ext cx="159861" cy="159861"/>
            </a:xfrm>
            <a:prstGeom prst="ellipse">
              <a:avLst/>
            </a:prstGeom>
          </p:spPr>
          <p:style>
            <a:lnRef idx="2">
              <a:schemeClr val="dk2">
                <a:hueOff val="0"/>
                <a:satOff val="0"/>
                <a:lumOff val="0"/>
                <a:alphaOff val="0"/>
              </a:schemeClr>
            </a:lnRef>
            <a:fillRef idx="1">
              <a:schemeClr val="dk2">
                <a:hueOff val="0"/>
                <a:satOff val="0"/>
                <a:lumOff val="0"/>
                <a:alphaOff val="0"/>
              </a:schemeClr>
            </a:fillRef>
            <a:effectRef idx="0">
              <a:schemeClr val="dk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93" name="Oval 92">
              <a:extLst>
                <a:ext uri="{FF2B5EF4-FFF2-40B4-BE49-F238E27FC236}">
                  <a16:creationId xmlns:a16="http://schemas.microsoft.com/office/drawing/2014/main" xmlns="" id="{7868D66B-9720-403E-A901-2F3BF94CCBA5}"/>
                </a:ext>
              </a:extLst>
            </p:cNvPr>
            <p:cNvSpPr/>
            <p:nvPr/>
          </p:nvSpPr>
          <p:spPr>
            <a:xfrm>
              <a:off x="6737592" y="5254254"/>
              <a:ext cx="159861" cy="159861"/>
            </a:xfrm>
            <a:prstGeom prst="ellipse">
              <a:avLst/>
            </a:prstGeom>
          </p:spPr>
          <p:style>
            <a:lnRef idx="2">
              <a:schemeClr val="dk2">
                <a:hueOff val="0"/>
                <a:satOff val="0"/>
                <a:lumOff val="0"/>
                <a:alphaOff val="0"/>
              </a:schemeClr>
            </a:lnRef>
            <a:fillRef idx="1">
              <a:schemeClr val="dk2">
                <a:hueOff val="0"/>
                <a:satOff val="0"/>
                <a:lumOff val="0"/>
                <a:alphaOff val="0"/>
              </a:schemeClr>
            </a:fillRef>
            <a:effectRef idx="0">
              <a:schemeClr val="dk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94" name="Oval 93">
              <a:extLst>
                <a:ext uri="{FF2B5EF4-FFF2-40B4-BE49-F238E27FC236}">
                  <a16:creationId xmlns:a16="http://schemas.microsoft.com/office/drawing/2014/main" xmlns="" id="{E7D9D9F4-0688-40D2-B70C-9C51F4CB73E5}"/>
                </a:ext>
              </a:extLst>
            </p:cNvPr>
            <p:cNvSpPr/>
            <p:nvPr/>
          </p:nvSpPr>
          <p:spPr>
            <a:xfrm>
              <a:off x="6408830" y="5254254"/>
              <a:ext cx="159861" cy="159861"/>
            </a:xfrm>
            <a:prstGeom prst="ellipse">
              <a:avLst/>
            </a:prstGeom>
          </p:spPr>
          <p:style>
            <a:lnRef idx="2">
              <a:schemeClr val="dk2">
                <a:hueOff val="0"/>
                <a:satOff val="0"/>
                <a:lumOff val="0"/>
                <a:alphaOff val="0"/>
              </a:schemeClr>
            </a:lnRef>
            <a:fillRef idx="1">
              <a:schemeClr val="dk2">
                <a:hueOff val="0"/>
                <a:satOff val="0"/>
                <a:lumOff val="0"/>
                <a:alphaOff val="0"/>
              </a:schemeClr>
            </a:fillRef>
            <a:effectRef idx="0">
              <a:schemeClr val="dk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95" name="Freeform: Shape 94">
              <a:extLst>
                <a:ext uri="{FF2B5EF4-FFF2-40B4-BE49-F238E27FC236}">
                  <a16:creationId xmlns:a16="http://schemas.microsoft.com/office/drawing/2014/main" xmlns="" id="{FBD19DA6-B9DD-445B-9BD0-4267A80876AB}"/>
                </a:ext>
              </a:extLst>
            </p:cNvPr>
            <p:cNvSpPr/>
            <p:nvPr/>
          </p:nvSpPr>
          <p:spPr>
            <a:xfrm>
              <a:off x="6406006" y="4853676"/>
              <a:ext cx="1803107" cy="399343"/>
            </a:xfrm>
            <a:custGeom>
              <a:avLst/>
              <a:gdLst>
                <a:gd name="connsiteX0" fmla="*/ 0 w 1803107"/>
                <a:gd name="connsiteY0" fmla="*/ 0 h 399343"/>
                <a:gd name="connsiteX1" fmla="*/ 1803107 w 1803107"/>
                <a:gd name="connsiteY1" fmla="*/ 0 h 399343"/>
                <a:gd name="connsiteX2" fmla="*/ 1803107 w 1803107"/>
                <a:gd name="connsiteY2" fmla="*/ 399343 h 399343"/>
                <a:gd name="connsiteX3" fmla="*/ 0 w 1803107"/>
                <a:gd name="connsiteY3" fmla="*/ 399343 h 399343"/>
                <a:gd name="connsiteX4" fmla="*/ 0 w 1803107"/>
                <a:gd name="connsiteY4" fmla="*/ 0 h 39934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803107" h="399343">
                  <a:moveTo>
                    <a:pt x="0" y="0"/>
                  </a:moveTo>
                  <a:lnTo>
                    <a:pt x="1803107" y="0"/>
                  </a:lnTo>
                  <a:lnTo>
                    <a:pt x="1803107" y="399343"/>
                  </a:lnTo>
                  <a:lnTo>
                    <a:pt x="0" y="399343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0">
              <a:schemeClr val="dk1">
                <a:alpha val="0"/>
                <a:hueOff val="0"/>
                <a:satOff val="0"/>
                <a:lumOff val="0"/>
                <a:alphaOff val="0"/>
              </a:schemeClr>
            </a:lnRef>
            <a:fillRef idx="0">
              <a:schemeClr val="lt2">
                <a:alpha val="0"/>
                <a:hueOff val="0"/>
                <a:satOff val="0"/>
                <a:lumOff val="0"/>
                <a:alphaOff val="0"/>
              </a:schemeClr>
            </a:fillRef>
            <a:effectRef idx="0">
              <a:schemeClr val="lt2">
                <a:alpha val="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0" tIns="0" rIns="0" bIns="0" numCol="1" spcCol="1270" anchor="b" anchorCtr="0">
              <a:noAutofit/>
            </a:bodyPr>
            <a:lstStyle/>
            <a:p>
              <a:pPr marL="0" lvl="0" indent="0" algn="l" defTabSz="8890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en-US" sz="2000" kern="1200" dirty="0" err="1"/>
                <a:t>GPDP</a:t>
              </a:r>
              <a:r>
                <a:rPr lang="en-US" sz="2000" kern="1200" dirty="0"/>
                <a:t> Facilitator</a:t>
              </a:r>
              <a:r>
                <a:rPr lang="hi-IN" sz="2000" kern="1200" dirty="0"/>
                <a:t> </a:t>
              </a:r>
              <a:r>
                <a:rPr lang="en-US" sz="2000" kern="1200" dirty="0"/>
                <a:t>Feedback Report</a:t>
              </a:r>
              <a:endParaRPr lang="en-IN" sz="2000" kern="1200" dirty="0"/>
            </a:p>
          </p:txBody>
        </p:sp>
      </p:grpSp>
    </p:spTree>
    <p:extLst>
      <p:ext uri="{BB962C8B-B14F-4D97-AF65-F5344CB8AC3E}">
        <p14:creationId xmlns:p14="http://schemas.microsoft.com/office/powerpoint/2010/main" xmlns="" val="142303391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E7D7FBD3-C59C-41FC-9E78-DDA98078178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199" y="217641"/>
            <a:ext cx="10515600" cy="1325563"/>
          </a:xfrm>
        </p:spPr>
        <p:txBody>
          <a:bodyPr/>
          <a:lstStyle/>
          <a:p>
            <a:r>
              <a:rPr lang="hi-IN" dirty="0"/>
              <a:t>पिछले </a:t>
            </a:r>
            <a:r>
              <a:rPr lang="en-US" dirty="0" err="1"/>
              <a:t>GPDP</a:t>
            </a:r>
            <a:r>
              <a:rPr lang="hi-IN" dirty="0"/>
              <a:t> की तुलना में नए पहलू</a:t>
            </a:r>
            <a:r>
              <a:rPr lang="en-US" dirty="0"/>
              <a:t> :</a:t>
            </a:r>
            <a:endParaRPr lang="en-IN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13F8BF2C-EAAD-4DC8-86CD-072E70C4270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199" y="1430594"/>
            <a:ext cx="10916265" cy="5062281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en-US" sz="3500" dirty="0"/>
          </a:p>
          <a:p>
            <a:pPr marL="514350" indent="-514350">
              <a:buFont typeface="+mj-lt"/>
              <a:buAutoNum type="arabicPeriod"/>
            </a:pPr>
            <a:r>
              <a:rPr lang="hi-IN" sz="3500" dirty="0"/>
              <a:t>अन्त्योदय सर्वे </a:t>
            </a:r>
          </a:p>
          <a:p>
            <a:pPr marL="514350" indent="-514350">
              <a:buFont typeface="+mj-lt"/>
              <a:buAutoNum type="arabicPeriod"/>
            </a:pPr>
            <a:r>
              <a:rPr lang="hi-IN" sz="3500" dirty="0"/>
              <a:t>स्वय-सहायता समूहों का गरीबी उन्मूलन प्लान </a:t>
            </a:r>
          </a:p>
          <a:p>
            <a:pPr marL="514350" indent="-514350">
              <a:buFont typeface="+mj-lt"/>
              <a:buAutoNum type="arabicPeriod"/>
            </a:pPr>
            <a:r>
              <a:rPr lang="hi-IN" sz="3500" dirty="0"/>
              <a:t>ग्राम सभा में 29 विषयों सम्बंधित विभागों द्वारा प्रस्तुति </a:t>
            </a:r>
          </a:p>
          <a:p>
            <a:pPr marL="514350" indent="-514350">
              <a:buFont typeface="+mj-lt"/>
              <a:buAutoNum type="arabicPeriod"/>
            </a:pPr>
            <a:r>
              <a:rPr lang="hi-IN" sz="3500" dirty="0"/>
              <a:t>सार्वजनिक जानकारी बोर्ड </a:t>
            </a:r>
          </a:p>
          <a:p>
            <a:pPr marL="514350" indent="-514350">
              <a:buFont typeface="+mj-lt"/>
              <a:buAutoNum type="arabicPeriod"/>
            </a:pPr>
            <a:r>
              <a:rPr lang="en-US" sz="3500" dirty="0" err="1"/>
              <a:t>I.T</a:t>
            </a:r>
            <a:r>
              <a:rPr lang="hi-IN" sz="3500" dirty="0"/>
              <a:t>. आधारित मोनिटरिंग  </a:t>
            </a:r>
            <a:endParaRPr lang="en-IN" sz="3500" dirty="0"/>
          </a:p>
        </p:txBody>
      </p:sp>
    </p:spTree>
    <p:extLst>
      <p:ext uri="{BB962C8B-B14F-4D97-AF65-F5344CB8AC3E}">
        <p14:creationId xmlns:p14="http://schemas.microsoft.com/office/powerpoint/2010/main" xmlns="" val="8552307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1955621986"/>
              </p:ext>
            </p:extLst>
          </p:nvPr>
        </p:nvGraphicFramePr>
        <p:xfrm>
          <a:off x="72189" y="0"/>
          <a:ext cx="12192001" cy="7046529"/>
        </p:xfrm>
        <a:graphic>
          <a:graphicData uri="http://schemas.openxmlformats.org/drawingml/2006/table">
            <a:tbl>
              <a:tblPr firstRow="1" bandRow="1">
                <a:tableStyleId>{073A0DAA-6AF3-43AB-8588-CEC1D06C72B9}</a:tableStyleId>
              </a:tblPr>
              <a:tblGrid>
                <a:gridCol w="569276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4893061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3753853">
                  <a:extLst>
                    <a:ext uri="{9D8B030D-6E8A-4147-A177-3AD203B41FA5}">
                      <a16:colId xmlns:a16="http://schemas.microsoft.com/office/drawing/2014/main" xmlns="" val="1439924118"/>
                    </a:ext>
                  </a:extLst>
                </a:gridCol>
                <a:gridCol w="2975811">
                  <a:extLst>
                    <a:ext uri="{9D8B030D-6E8A-4147-A177-3AD203B41FA5}">
                      <a16:colId xmlns:a16="http://schemas.microsoft.com/office/drawing/2014/main" xmlns="" val="3604540566"/>
                    </a:ext>
                  </a:extLst>
                </a:gridCol>
              </a:tblGrid>
              <a:tr h="1027787">
                <a:tc>
                  <a:txBody>
                    <a:bodyPr/>
                    <a:lstStyle/>
                    <a:p>
                      <a:r>
                        <a:rPr lang="en-US" sz="2200" dirty="0"/>
                        <a:t>Sr. No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hi-IN" sz="3000" dirty="0"/>
                        <a:t>2 अक्टूबर के पूर्व ज़िलों द्वारा किये जाने वाले कार्य </a:t>
                      </a:r>
                      <a:endParaRPr lang="en-US" sz="3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hi-IN" sz="3000" dirty="0"/>
                        <a:t>कारवाई की गई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i-IN" sz="3000" dirty="0"/>
                        <a:t>2</a:t>
                      </a:r>
                      <a:r>
                        <a:rPr lang="en-US" sz="3000" dirty="0"/>
                        <a:t>8</a:t>
                      </a:r>
                      <a:r>
                        <a:rPr lang="hi-IN" sz="3000" dirty="0"/>
                        <a:t>/9/18 को प्रगति की स्थिति </a:t>
                      </a:r>
                      <a:endParaRPr lang="en-US" sz="30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1214657">
                <a:tc>
                  <a:txBody>
                    <a:bodyPr/>
                    <a:lstStyle/>
                    <a:p>
                      <a:r>
                        <a:rPr lang="hi-IN" sz="2200" b="1" dirty="0"/>
                        <a:t>1 </a:t>
                      </a:r>
                      <a:endParaRPr lang="en-US" sz="22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hi-IN" altLang="en-US" sz="3000" b="1" i="0" u="sng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charset="0"/>
                          <a:ea typeface="Times New Roman" charset="0"/>
                          <a:cs typeface="Mangal" charset="0"/>
                        </a:rPr>
                        <a:t>मिशन अन्त्योदय सर्वे </a:t>
                      </a:r>
                      <a:r>
                        <a:rPr kumimoji="0" lang="hi-IN" altLang="en-US" sz="2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charset="0"/>
                          <a:ea typeface="Times New Roman" charset="0"/>
                          <a:cs typeface="Mangal" charset="0"/>
                        </a:rPr>
                        <a:t>(</a:t>
                      </a:r>
                      <a:r>
                        <a:rPr kumimoji="0" lang="en-IN" altLang="en-US" sz="2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charset="0"/>
                          <a:ea typeface="Times New Roman" charset="0"/>
                          <a:cs typeface="Mangal" charset="0"/>
                        </a:rPr>
                        <a:t>SDG</a:t>
                      </a:r>
                      <a:r>
                        <a:rPr kumimoji="0" lang="hi-IN" altLang="en-US" sz="2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charset="0"/>
                          <a:ea typeface="Times New Roman" charset="0"/>
                          <a:cs typeface="Mangal" charset="0"/>
                        </a:rPr>
                        <a:t>s से प्राप्त 48 विकास संबंधित संकेतक पर सभी पंचायतो का सर्वेक्षण)</a:t>
                      </a:r>
                      <a:endParaRPr kumimoji="0" lang="en-US" altLang="en-US" sz="24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charset="0"/>
                        <a:ea typeface="Times New Roman" charset="0"/>
                        <a:cs typeface="Mangal" charset="0"/>
                      </a:endParaRPr>
                    </a:p>
                  </a:txBody>
                  <a:tcPr/>
                </a:tc>
                <a:tc rowSpan="4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hi-IN" altLang="en-US" sz="2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charset="0"/>
                          <a:ea typeface="Times New Roman" charset="0"/>
                          <a:cs typeface="Mangal" charset="0"/>
                        </a:rPr>
                        <a:t>सर्वे का कार्य प्रगति पर है।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altLang="en-US" sz="24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charset="0"/>
                        <a:ea typeface="Times New Roman" charset="0"/>
                        <a:cs typeface="Mangal" charset="0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altLang="en-US" sz="24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charset="0"/>
                        <a:ea typeface="Times New Roman" charset="0"/>
                        <a:cs typeface="Mangal" charset="0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hi-IN" altLang="en-US" sz="24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charset="0"/>
                        <a:ea typeface="Times New Roman" charset="0"/>
                        <a:cs typeface="Mangal" charset="0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hi-IN" altLang="en-US" sz="2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charset="0"/>
                          <a:ea typeface="Times New Roman" charset="0"/>
                          <a:cs typeface="Mangal" charset="0"/>
                        </a:rPr>
                        <a:t>जिला एवं जनपद  पंचायत CEO के साथ VC की जा चुकी है I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hi-IN" altLang="en-US" sz="24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charset="0"/>
                        <a:ea typeface="Times New Roman" charset="0"/>
                        <a:cs typeface="Mangal" charset="0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hi-IN" altLang="en-US" sz="2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charset="0"/>
                          <a:ea typeface="Times New Roman" charset="0"/>
                          <a:cs typeface="Mangal" charset="0"/>
                        </a:rPr>
                        <a:t>राज्य स्तर पर </a:t>
                      </a:r>
                      <a:r>
                        <a:rPr kumimoji="0" lang="en-US" altLang="en-US" sz="24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charset="0"/>
                          <a:ea typeface="Times New Roman" charset="0"/>
                          <a:cs typeface="Mangal" charset="0"/>
                        </a:rPr>
                        <a:t>GPDP</a:t>
                      </a:r>
                      <a:r>
                        <a:rPr kumimoji="0" lang="en-US" altLang="en-US" sz="2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charset="0"/>
                          <a:ea typeface="Times New Roman" charset="0"/>
                          <a:cs typeface="Mangal" charset="0"/>
                        </a:rPr>
                        <a:t> Cell </a:t>
                      </a:r>
                      <a:r>
                        <a:rPr kumimoji="0" lang="hi-IN" altLang="en-US" sz="2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charset="0"/>
                          <a:ea typeface="Times New Roman" charset="0"/>
                          <a:cs typeface="Mangal" charset="0"/>
                        </a:rPr>
                        <a:t>बनाया गया है जो ज़िलों जो सहायता दे रहा है I 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hi-IN" altLang="en-US" sz="2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charset="0"/>
                          <a:ea typeface="Times New Roman" charset="0"/>
                          <a:cs typeface="Mangal" charset="0"/>
                        </a:rPr>
                        <a:t> </a:t>
                      </a:r>
                      <a:endParaRPr kumimoji="0" lang="en-US" altLang="en-US" sz="24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charset="0"/>
                        <a:ea typeface="Times New Roman" charset="0"/>
                        <a:cs typeface="Mangal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en-US" sz="2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charset="0"/>
                          <a:ea typeface="Times New Roman" charset="0"/>
                          <a:cs typeface="Mangal" charset="0"/>
                        </a:rPr>
                        <a:t>6593 / 10978</a:t>
                      </a:r>
                      <a:r>
                        <a:rPr kumimoji="0" lang="hi-IN" altLang="en-US" sz="2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charset="0"/>
                          <a:ea typeface="Times New Roman" charset="0"/>
                          <a:cs typeface="Mangal" charset="0"/>
                        </a:rPr>
                        <a:t> </a:t>
                      </a:r>
                      <a:endParaRPr kumimoji="0" lang="en-US" altLang="en-US" sz="24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charset="0"/>
                        <a:ea typeface="Times New Roman" charset="0"/>
                        <a:cs typeface="Mangal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1214657">
                <a:tc>
                  <a:txBody>
                    <a:bodyPr/>
                    <a:lstStyle/>
                    <a:p>
                      <a:r>
                        <a:rPr lang="en-US" sz="2200" b="1" dirty="0"/>
                        <a:t>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hi-IN" sz="2400" b="0" dirty="0"/>
                        <a:t>ग्राम पंचायत </a:t>
                      </a:r>
                      <a:r>
                        <a:rPr lang="en-US" sz="3000" b="1" u="sng" dirty="0" err="1"/>
                        <a:t>GPDP</a:t>
                      </a:r>
                      <a:r>
                        <a:rPr lang="en-US" sz="3000" b="1" u="sng" dirty="0"/>
                        <a:t> </a:t>
                      </a:r>
                      <a:r>
                        <a:rPr lang="hi-IN" sz="3000" b="1" u="sng" dirty="0"/>
                        <a:t>फैसिलिटेटर </a:t>
                      </a:r>
                      <a:r>
                        <a:rPr lang="hi-IN" sz="2400" b="0" dirty="0"/>
                        <a:t>(पंचायत सचिव, जहाँ उपलब्ध नहीं वहा ग्राम रोज़गार सेवक) की नियुक्ति</a:t>
                      </a:r>
                      <a:endParaRPr lang="en-US" sz="2400" b="0" dirty="0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 sz="2400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hi-IN" sz="2400" b="0" dirty="0"/>
                        <a:t>सभी ग्राम पंचायत सचिवों को फेसिलिटेटर बना दिया गया है।</a:t>
                      </a:r>
                      <a:endParaRPr lang="en-US" sz="2400" b="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1588398">
                <a:tc>
                  <a:txBody>
                    <a:bodyPr/>
                    <a:lstStyle/>
                    <a:p>
                      <a:r>
                        <a:rPr lang="en-US" sz="2200" b="1" dirty="0"/>
                        <a:t>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400" dirty="0" err="1"/>
                        <a:t>SIRD</a:t>
                      </a:r>
                      <a:r>
                        <a:rPr lang="en-US" sz="2400" dirty="0"/>
                        <a:t> </a:t>
                      </a:r>
                      <a:r>
                        <a:rPr lang="hi-IN" sz="2400" dirty="0"/>
                        <a:t>निमोरा द्वारा जिला मास्टर ट्रेनर का प्रशिक्षण </a:t>
                      </a:r>
                    </a:p>
                    <a:p>
                      <a:r>
                        <a:rPr lang="hi-IN" sz="2400" dirty="0"/>
                        <a:t>सभी ज़िलों में मास्टर ट्रेनर द्वारा </a:t>
                      </a:r>
                      <a:r>
                        <a:rPr lang="en-US" sz="2400" dirty="0" err="1"/>
                        <a:t>GPDP</a:t>
                      </a:r>
                      <a:r>
                        <a:rPr lang="hi-IN" sz="2400" dirty="0"/>
                        <a:t> </a:t>
                      </a:r>
                      <a:r>
                        <a:rPr lang="hi-IN" sz="3000" b="1" u="sng" dirty="0"/>
                        <a:t>फैसिलिटेटर का प्रशिक्षण </a:t>
                      </a: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IN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hi-IN" sz="2400" dirty="0"/>
                        <a:t>सभी प्रशिक्षण समाप्त </a:t>
                      </a:r>
                      <a:endParaRPr lang="en-IN" sz="2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97920148"/>
                  </a:ext>
                </a:extLst>
              </a:tr>
              <a:tr h="1812502">
                <a:tc>
                  <a:txBody>
                    <a:bodyPr/>
                    <a:lstStyle/>
                    <a:p>
                      <a:r>
                        <a:rPr lang="hi-IN" sz="2200" b="1" dirty="0"/>
                        <a:t>4 </a:t>
                      </a:r>
                      <a:endParaRPr lang="en-US" sz="22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i-IN" sz="3000" b="1" u="sng" dirty="0"/>
                        <a:t>29 विषयों से सम्बंधित विभाग</a:t>
                      </a:r>
                      <a:r>
                        <a:rPr lang="en-US" sz="3000" b="1" u="sng" dirty="0"/>
                        <a:t> </a:t>
                      </a:r>
                      <a:r>
                        <a:rPr lang="hi-IN" sz="2400" b="0" dirty="0"/>
                        <a:t>के </a:t>
                      </a:r>
                      <a:r>
                        <a:rPr lang="en-US" sz="2400" b="0" dirty="0"/>
                        <a:t>Frontline Functionaries </a:t>
                      </a:r>
                      <a:r>
                        <a:rPr lang="hi-IN" sz="2400" b="0" dirty="0"/>
                        <a:t>का जनपद स्तर पर पंचायतों हेतु नामांकन </a:t>
                      </a:r>
                      <a:endParaRPr lang="en-IN" sz="2400" b="0" dirty="0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IN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400" dirty="0"/>
                        <a:t>1431 / 10978</a:t>
                      </a:r>
                      <a:endParaRPr lang="en-IN" sz="2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211109986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269184393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1310159116"/>
              </p:ext>
            </p:extLst>
          </p:nvPr>
        </p:nvGraphicFramePr>
        <p:xfrm>
          <a:off x="0" y="0"/>
          <a:ext cx="12192001" cy="6924080"/>
        </p:xfrm>
        <a:graphic>
          <a:graphicData uri="http://schemas.openxmlformats.org/drawingml/2006/table">
            <a:tbl>
              <a:tblPr firstRow="1" bandRow="1">
                <a:tableStyleId>{073A0DAA-6AF3-43AB-8588-CEC1D06C72B9}</a:tableStyleId>
              </a:tblPr>
              <a:tblGrid>
                <a:gridCol w="569276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6120282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2526632">
                  <a:extLst>
                    <a:ext uri="{9D8B030D-6E8A-4147-A177-3AD203B41FA5}">
                      <a16:colId xmlns:a16="http://schemas.microsoft.com/office/drawing/2014/main" xmlns="" val="1439924118"/>
                    </a:ext>
                  </a:extLst>
                </a:gridCol>
                <a:gridCol w="2975811">
                  <a:extLst>
                    <a:ext uri="{9D8B030D-6E8A-4147-A177-3AD203B41FA5}">
                      <a16:colId xmlns:a16="http://schemas.microsoft.com/office/drawing/2014/main" xmlns="" val="3604540566"/>
                    </a:ext>
                  </a:extLst>
                </a:gridCol>
              </a:tblGrid>
              <a:tr h="1057843">
                <a:tc>
                  <a:txBody>
                    <a:bodyPr/>
                    <a:lstStyle/>
                    <a:p>
                      <a:r>
                        <a:rPr lang="en-US" sz="2200" dirty="0"/>
                        <a:t>Sr. No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hi-IN" sz="3000" dirty="0"/>
                        <a:t>2 अक्टूबर के पूर्व ज़िलों द्वारा किये जाने वाले कार्य </a:t>
                      </a:r>
                      <a:endParaRPr lang="en-US" sz="3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hi-IN" sz="3000" dirty="0"/>
                        <a:t>कारवाई की गई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i-IN" sz="3000" dirty="0"/>
                        <a:t>26/9/18 को प्रगति की स्थिति </a:t>
                      </a:r>
                      <a:endParaRPr lang="en-US" sz="30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2164436">
                <a:tc>
                  <a:txBody>
                    <a:bodyPr/>
                    <a:lstStyle/>
                    <a:p>
                      <a:r>
                        <a:rPr lang="hi-IN" sz="2200" b="1" dirty="0"/>
                        <a:t>5 </a:t>
                      </a:r>
                      <a:endParaRPr lang="en-US" sz="22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hi-IN" sz="2400" dirty="0"/>
                        <a:t>2 अक्टूबर से 31 दिसम्बर के बीच पंचायत-वार </a:t>
                      </a:r>
                      <a:r>
                        <a:rPr lang="hi-IN" sz="3000" b="1" u="sng" dirty="0"/>
                        <a:t>ग्राम सभा कैलेंडर </a:t>
                      </a:r>
                      <a:r>
                        <a:rPr lang="hi-IN" sz="2400" dirty="0"/>
                        <a:t>तैयार करना I  तिथि इस प्रकार निर्धारित करना की प्रत्येक ग्राम सभा में प्रत्येक विभाग के </a:t>
                      </a:r>
                      <a:r>
                        <a:rPr lang="en-US" sz="2400" dirty="0"/>
                        <a:t>Frontline Functionary </a:t>
                      </a:r>
                      <a:r>
                        <a:rPr lang="hi-IN" sz="2400" dirty="0"/>
                        <a:t>उपस्थित रहे I </a:t>
                      </a:r>
                      <a:endParaRPr lang="en-IN" sz="2400" dirty="0"/>
                    </a:p>
                  </a:txBody>
                  <a:tcPr/>
                </a:tc>
                <a:tc rowSpan="5">
                  <a:txBody>
                    <a:bodyPr/>
                    <a:lstStyle/>
                    <a:p>
                      <a:r>
                        <a:rPr lang="en-US" sz="2400" dirty="0"/>
                        <a:t>Same as previous slide</a:t>
                      </a:r>
                      <a:endParaRPr lang="en-IN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400" dirty="0"/>
                        <a:t>1180 / 10978</a:t>
                      </a:r>
                      <a:endParaRPr lang="en-IN" sz="2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865508">
                <a:tc>
                  <a:txBody>
                    <a:bodyPr/>
                    <a:lstStyle/>
                    <a:p>
                      <a:r>
                        <a:rPr lang="hi-IN" sz="2200" b="1" dirty="0"/>
                        <a:t>6 </a:t>
                      </a:r>
                      <a:endParaRPr lang="en-US" sz="22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3000" b="1" u="sng" dirty="0" err="1"/>
                        <a:t>SHGs</a:t>
                      </a:r>
                      <a:r>
                        <a:rPr lang="en-US" sz="3000" b="1" u="sng" dirty="0"/>
                        <a:t> </a:t>
                      </a:r>
                      <a:r>
                        <a:rPr lang="hi-IN" sz="3000" b="1" u="sng" dirty="0"/>
                        <a:t>द्वारा गरीबी उन्मूलन योजना </a:t>
                      </a:r>
                      <a:r>
                        <a:rPr lang="hi-IN" sz="2400" dirty="0"/>
                        <a:t>तैयार करना </a:t>
                      </a:r>
                      <a:endParaRPr lang="en-IN" sz="2400" dirty="0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IN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400" dirty="0"/>
                        <a:t>4689 / 10978</a:t>
                      </a:r>
                      <a:endParaRPr lang="en-IN" sz="2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2696724182"/>
                  </a:ext>
                </a:extLst>
              </a:tr>
              <a:tr h="531451">
                <a:tc>
                  <a:txBody>
                    <a:bodyPr/>
                    <a:lstStyle/>
                    <a:p>
                      <a:r>
                        <a:rPr lang="hi-IN" sz="2200" b="1" dirty="0"/>
                        <a:t>7 </a:t>
                      </a:r>
                      <a:endParaRPr lang="en-US" sz="22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i-IN" sz="3000" b="1" u="sng" dirty="0"/>
                        <a:t>सार्वजनिक सूचना बोर्ड </a:t>
                      </a:r>
                      <a:r>
                        <a:rPr lang="hi-IN" sz="2400" b="0" dirty="0"/>
                        <a:t>स्थापित करना </a:t>
                      </a:r>
                      <a:endParaRPr lang="en-US" sz="2400" b="0" dirty="0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 sz="2400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2400" b="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347770914"/>
                  </a:ext>
                </a:extLst>
              </a:tr>
              <a:tr h="1373253">
                <a:tc>
                  <a:txBody>
                    <a:bodyPr/>
                    <a:lstStyle/>
                    <a:p>
                      <a:r>
                        <a:rPr lang="hi-IN" sz="2200" b="1"/>
                        <a:t>8 </a:t>
                      </a:r>
                      <a:endParaRPr lang="en-US" sz="22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400" b="0" dirty="0"/>
                        <a:t>Frontline Functionary </a:t>
                      </a:r>
                      <a:r>
                        <a:rPr lang="hi-IN" sz="2400" b="0" dirty="0"/>
                        <a:t>का ग्राम सभा में प्रस्तुति हेतु सरंचना</a:t>
                      </a:r>
                      <a:r>
                        <a:rPr lang="en-US" sz="2400" b="0" dirty="0"/>
                        <a:t> </a:t>
                      </a:r>
                      <a:r>
                        <a:rPr lang="hi-IN" sz="2400" b="0" dirty="0"/>
                        <a:t>के आधार पर </a:t>
                      </a:r>
                      <a:r>
                        <a:rPr lang="hi-IN" sz="3000" b="1" u="sng" dirty="0"/>
                        <a:t>जानकारी तैयार करना  </a:t>
                      </a:r>
                      <a:endParaRPr lang="en-US" sz="3000" b="1" u="sng" dirty="0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IN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2400" b="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638849641"/>
                  </a:ext>
                </a:extLst>
              </a:tr>
              <a:tr h="865508">
                <a:tc>
                  <a:txBody>
                    <a:bodyPr/>
                    <a:lstStyle/>
                    <a:p>
                      <a:r>
                        <a:rPr lang="hi-IN" sz="2200" b="1" dirty="0"/>
                        <a:t>9  </a:t>
                      </a:r>
                      <a:endParaRPr lang="en-US" sz="22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hi-IN" sz="2400" b="0" dirty="0"/>
                        <a:t>S</a:t>
                      </a:r>
                      <a:r>
                        <a:rPr lang="en-US" sz="2400" b="0" dirty="0" err="1"/>
                        <a:t>tructured</a:t>
                      </a:r>
                      <a:r>
                        <a:rPr lang="en-US" sz="2400" b="0" dirty="0"/>
                        <a:t> </a:t>
                      </a:r>
                      <a:r>
                        <a:rPr lang="hi-IN" sz="2400" b="0" dirty="0"/>
                        <a:t>ग्राम सभा </a:t>
                      </a:r>
                      <a:r>
                        <a:rPr lang="en-IN" sz="2400" b="0" dirty="0"/>
                        <a:t>(</a:t>
                      </a:r>
                      <a:r>
                        <a:rPr lang="en-US" sz="2400" b="0" dirty="0"/>
                        <a:t>Frontline Functionary </a:t>
                      </a:r>
                      <a:r>
                        <a:rPr lang="hi-IN" sz="2400" b="0" dirty="0"/>
                        <a:t>की उपस्थिति अनिवार्य</a:t>
                      </a:r>
                      <a:r>
                        <a:rPr lang="en-US" sz="2400" b="0" dirty="0"/>
                        <a:t>)</a:t>
                      </a: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 sz="2400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hi-IN" sz="2400" b="0" dirty="0"/>
                        <a:t>2 अक्टूबर से 31 दिसम्बर </a:t>
                      </a:r>
                      <a:endParaRPr lang="en-US" sz="2400" b="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328726407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58AE3F6B-2385-4BF3-8D50-C40EDEBBDA7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3767" y="19578"/>
            <a:ext cx="10515600" cy="1325563"/>
          </a:xfrm>
        </p:spPr>
        <p:txBody>
          <a:bodyPr/>
          <a:lstStyle/>
          <a:p>
            <a:r>
              <a:rPr lang="hi-IN" dirty="0"/>
              <a:t>विभागों से अपेक्षा:  </a:t>
            </a:r>
            <a:endParaRPr lang="en-IN" dirty="0"/>
          </a:p>
        </p:txBody>
      </p:sp>
      <p:grpSp>
        <p:nvGrpSpPr>
          <p:cNvPr id="3" name="Group 2">
            <a:extLst>
              <a:ext uri="{FF2B5EF4-FFF2-40B4-BE49-F238E27FC236}">
                <a16:creationId xmlns:a16="http://schemas.microsoft.com/office/drawing/2014/main" xmlns="" id="{B57D04E5-CE75-44F7-A930-AB22421E0F04}"/>
              </a:ext>
            </a:extLst>
          </p:cNvPr>
          <p:cNvGrpSpPr/>
          <p:nvPr/>
        </p:nvGrpSpPr>
        <p:grpSpPr>
          <a:xfrm>
            <a:off x="673767" y="1244540"/>
            <a:ext cx="10764254" cy="5447913"/>
            <a:chOff x="1503257" y="1244540"/>
            <a:chExt cx="9934764" cy="5447913"/>
          </a:xfrm>
        </p:grpSpPr>
        <p:sp>
          <p:nvSpPr>
            <p:cNvPr id="4" name="Freeform: Shape 3">
              <a:extLst>
                <a:ext uri="{FF2B5EF4-FFF2-40B4-BE49-F238E27FC236}">
                  <a16:creationId xmlns:a16="http://schemas.microsoft.com/office/drawing/2014/main" xmlns="" id="{EAFEDD01-2C04-44F0-8B49-318D4A3F1D8D}"/>
                </a:ext>
              </a:extLst>
            </p:cNvPr>
            <p:cNvSpPr/>
            <p:nvPr/>
          </p:nvSpPr>
          <p:spPr>
            <a:xfrm>
              <a:off x="1503257" y="1244540"/>
              <a:ext cx="4716379" cy="1707208"/>
            </a:xfrm>
            <a:custGeom>
              <a:avLst/>
              <a:gdLst>
                <a:gd name="connsiteX0" fmla="*/ 0 w 4190701"/>
                <a:gd name="connsiteY0" fmla="*/ 0 h 2514421"/>
                <a:gd name="connsiteX1" fmla="*/ 4190701 w 4190701"/>
                <a:gd name="connsiteY1" fmla="*/ 0 h 2514421"/>
                <a:gd name="connsiteX2" fmla="*/ 4190701 w 4190701"/>
                <a:gd name="connsiteY2" fmla="*/ 2514421 h 2514421"/>
                <a:gd name="connsiteX3" fmla="*/ 0 w 4190701"/>
                <a:gd name="connsiteY3" fmla="*/ 2514421 h 2514421"/>
                <a:gd name="connsiteX4" fmla="*/ 0 w 4190701"/>
                <a:gd name="connsiteY4" fmla="*/ 0 h 251442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190701" h="2514421">
                  <a:moveTo>
                    <a:pt x="0" y="0"/>
                  </a:moveTo>
                  <a:lnTo>
                    <a:pt x="4190701" y="0"/>
                  </a:lnTo>
                  <a:lnTo>
                    <a:pt x="4190701" y="2514421"/>
                  </a:lnTo>
                  <a:lnTo>
                    <a:pt x="0" y="2514421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2">
              <a:schemeClr val="lt2">
                <a:hueOff val="0"/>
                <a:satOff val="0"/>
                <a:lumOff val="0"/>
                <a:alphaOff val="0"/>
              </a:schemeClr>
            </a:lnRef>
            <a:fillRef idx="1">
              <a:schemeClr val="dk2">
                <a:hueOff val="0"/>
                <a:satOff val="0"/>
                <a:lumOff val="0"/>
                <a:alphaOff val="0"/>
              </a:schemeClr>
            </a:fillRef>
            <a:effectRef idx="0">
              <a:schemeClr val="dk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106680" tIns="106680" rIns="106680" bIns="106680" numCol="1" spcCol="1270" anchor="t" anchorCtr="0">
              <a:noAutofit/>
            </a:bodyPr>
            <a:lstStyle/>
            <a:p>
              <a:pPr marL="0" lvl="0" indent="0" algn="l" defTabSz="12446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en-US" sz="3200" kern="1200" dirty="0"/>
                <a:t>Line Dept</a:t>
              </a:r>
              <a:r>
                <a:rPr lang="hi-IN" sz="3200" kern="1200" dirty="0"/>
                <a:t>s</a:t>
              </a:r>
              <a:r>
                <a:rPr lang="en-US" sz="3200" kern="1200" dirty="0"/>
                <a:t>. State Nodal Officer </a:t>
              </a:r>
              <a:r>
                <a:rPr lang="hi-IN" sz="3200" kern="1200" dirty="0"/>
                <a:t>का नामांकन </a:t>
              </a:r>
              <a:endParaRPr lang="en-IN" sz="3200" kern="1200" dirty="0"/>
            </a:p>
          </p:txBody>
        </p:sp>
        <p:sp>
          <p:nvSpPr>
            <p:cNvPr id="5" name="Freeform: Shape 4">
              <a:extLst>
                <a:ext uri="{FF2B5EF4-FFF2-40B4-BE49-F238E27FC236}">
                  <a16:creationId xmlns:a16="http://schemas.microsoft.com/office/drawing/2014/main" xmlns="" id="{D330C244-82C3-4D50-9B7F-5F0126D9491F}"/>
                </a:ext>
              </a:extLst>
            </p:cNvPr>
            <p:cNvSpPr/>
            <p:nvPr/>
          </p:nvSpPr>
          <p:spPr>
            <a:xfrm>
              <a:off x="6721641" y="1244540"/>
              <a:ext cx="4716379" cy="1707208"/>
            </a:xfrm>
            <a:custGeom>
              <a:avLst/>
              <a:gdLst>
                <a:gd name="connsiteX0" fmla="*/ 0 w 4190701"/>
                <a:gd name="connsiteY0" fmla="*/ 0 h 2514421"/>
                <a:gd name="connsiteX1" fmla="*/ 4190701 w 4190701"/>
                <a:gd name="connsiteY1" fmla="*/ 0 h 2514421"/>
                <a:gd name="connsiteX2" fmla="*/ 4190701 w 4190701"/>
                <a:gd name="connsiteY2" fmla="*/ 2514421 h 2514421"/>
                <a:gd name="connsiteX3" fmla="*/ 0 w 4190701"/>
                <a:gd name="connsiteY3" fmla="*/ 2514421 h 2514421"/>
                <a:gd name="connsiteX4" fmla="*/ 0 w 4190701"/>
                <a:gd name="connsiteY4" fmla="*/ 0 h 251442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190701" h="2514421">
                  <a:moveTo>
                    <a:pt x="0" y="0"/>
                  </a:moveTo>
                  <a:lnTo>
                    <a:pt x="4190701" y="0"/>
                  </a:lnTo>
                  <a:lnTo>
                    <a:pt x="4190701" y="2514421"/>
                  </a:lnTo>
                  <a:lnTo>
                    <a:pt x="0" y="2514421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2">
              <a:schemeClr val="lt2">
                <a:hueOff val="0"/>
                <a:satOff val="0"/>
                <a:lumOff val="0"/>
                <a:alphaOff val="0"/>
              </a:schemeClr>
            </a:lnRef>
            <a:fillRef idx="1">
              <a:schemeClr val="dk2">
                <a:hueOff val="0"/>
                <a:satOff val="0"/>
                <a:lumOff val="0"/>
                <a:alphaOff val="0"/>
              </a:schemeClr>
            </a:fillRef>
            <a:effectRef idx="0">
              <a:schemeClr val="dk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106680" tIns="106680" rIns="106680" bIns="106680" numCol="1" spcCol="1270" anchor="t" anchorCtr="0">
              <a:noAutofit/>
            </a:bodyPr>
            <a:lstStyle/>
            <a:p>
              <a:pPr marL="0" lvl="0" indent="0" algn="l" defTabSz="12446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en-US" sz="3200" dirty="0"/>
                <a:t>District Line Depts.</a:t>
              </a:r>
              <a:r>
                <a:rPr lang="hi-IN" sz="3200" dirty="0"/>
                <a:t> को पत्र </a:t>
              </a:r>
              <a:endParaRPr lang="en-IN" sz="3200" kern="1200" dirty="0"/>
            </a:p>
            <a:p>
              <a:pPr marL="228600" lvl="1" indent="-228600" algn="l" defTabSz="97790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"/>
              </a:pPr>
              <a:r>
                <a:rPr lang="hi-IN" sz="2200" kern="1200" dirty="0"/>
                <a:t>विभाग के जिला</a:t>
              </a:r>
              <a:r>
                <a:rPr lang="en-US" sz="2200" kern="1200" dirty="0"/>
                <a:t>-</a:t>
              </a:r>
              <a:r>
                <a:rPr lang="hi-IN" sz="2200" kern="1200" dirty="0"/>
                <a:t>स्तरीय कर्मचारियों को </a:t>
              </a:r>
              <a:r>
                <a:rPr lang="en-US" sz="2200" kern="1200" dirty="0" err="1"/>
                <a:t>GPDP</a:t>
              </a:r>
              <a:r>
                <a:rPr lang="en-US" sz="2200" kern="1200" dirty="0"/>
                <a:t> </a:t>
              </a:r>
              <a:r>
                <a:rPr lang="hi-IN" sz="2200" kern="1200" dirty="0"/>
                <a:t>में भागीदारी और आवश्यक सहयोग</a:t>
              </a:r>
              <a:r>
                <a:rPr lang="en-US" sz="2200" kern="1200" dirty="0"/>
                <a:t> </a:t>
              </a:r>
              <a:r>
                <a:rPr lang="hi-IN" sz="2200" kern="1200" dirty="0"/>
                <a:t>प्रदाय करने हेतु पत्र लिखना </a:t>
              </a:r>
              <a:endParaRPr lang="en-IN" sz="2200" kern="1200" dirty="0"/>
            </a:p>
          </p:txBody>
        </p:sp>
        <p:sp>
          <p:nvSpPr>
            <p:cNvPr id="6" name="Freeform: Shape 5">
              <a:extLst>
                <a:ext uri="{FF2B5EF4-FFF2-40B4-BE49-F238E27FC236}">
                  <a16:creationId xmlns:a16="http://schemas.microsoft.com/office/drawing/2014/main" xmlns="" id="{77ED2D6E-998A-4EAF-87E8-F2CEB519CA94}"/>
                </a:ext>
              </a:extLst>
            </p:cNvPr>
            <p:cNvSpPr/>
            <p:nvPr/>
          </p:nvSpPr>
          <p:spPr>
            <a:xfrm>
              <a:off x="1503257" y="3429000"/>
              <a:ext cx="9934764" cy="3263453"/>
            </a:xfrm>
            <a:custGeom>
              <a:avLst/>
              <a:gdLst>
                <a:gd name="connsiteX0" fmla="*/ 0 w 4190701"/>
                <a:gd name="connsiteY0" fmla="*/ 0 h 2514421"/>
                <a:gd name="connsiteX1" fmla="*/ 4190701 w 4190701"/>
                <a:gd name="connsiteY1" fmla="*/ 0 h 2514421"/>
                <a:gd name="connsiteX2" fmla="*/ 4190701 w 4190701"/>
                <a:gd name="connsiteY2" fmla="*/ 2514421 h 2514421"/>
                <a:gd name="connsiteX3" fmla="*/ 0 w 4190701"/>
                <a:gd name="connsiteY3" fmla="*/ 2514421 h 2514421"/>
                <a:gd name="connsiteX4" fmla="*/ 0 w 4190701"/>
                <a:gd name="connsiteY4" fmla="*/ 0 h 251442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190701" h="2514421">
                  <a:moveTo>
                    <a:pt x="0" y="0"/>
                  </a:moveTo>
                  <a:lnTo>
                    <a:pt x="4190701" y="0"/>
                  </a:lnTo>
                  <a:lnTo>
                    <a:pt x="4190701" y="2514421"/>
                  </a:lnTo>
                  <a:lnTo>
                    <a:pt x="0" y="2514421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2">
              <a:schemeClr val="lt2">
                <a:hueOff val="0"/>
                <a:satOff val="0"/>
                <a:lumOff val="0"/>
                <a:alphaOff val="0"/>
              </a:schemeClr>
            </a:lnRef>
            <a:fillRef idx="1">
              <a:schemeClr val="dk2">
                <a:hueOff val="0"/>
                <a:satOff val="0"/>
                <a:lumOff val="0"/>
                <a:alphaOff val="0"/>
              </a:schemeClr>
            </a:fillRef>
            <a:effectRef idx="0">
              <a:schemeClr val="dk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83820" tIns="83820" rIns="83820" bIns="83820" numCol="1" spcCol="1270" anchor="t" anchorCtr="0">
              <a:noAutofit/>
            </a:bodyPr>
            <a:lstStyle/>
            <a:p>
              <a:pPr marL="0" lvl="0" indent="0" algn="l" defTabSz="9779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hi-IN" sz="3200" u="sng" kern="1200" dirty="0"/>
                <a:t>सुनिश्चित करना की </a:t>
              </a:r>
              <a:r>
                <a:rPr lang="en-US" sz="3200" u="sng" kern="1200" dirty="0"/>
                <a:t>District Line Depts. </a:t>
              </a:r>
              <a:r>
                <a:rPr lang="hi-IN" sz="3200" u="sng" kern="1200" dirty="0"/>
                <a:t>सहयोग कर रहे है</a:t>
              </a:r>
              <a:endParaRPr lang="en-IN" sz="3200" u="sng" kern="1200" dirty="0"/>
            </a:p>
            <a:p>
              <a:pPr lvl="1" indent="-457200" algn="l" defTabSz="97790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Font typeface="+mj-lt"/>
                <a:buAutoNum type="arabicPeriod"/>
              </a:pPr>
              <a:r>
                <a:rPr lang="en-US" sz="2600" kern="1200" dirty="0"/>
                <a:t>29 </a:t>
              </a:r>
              <a:r>
                <a:rPr lang="hi-IN" sz="2600" kern="1200" dirty="0"/>
                <a:t>विषय सम्बंधित</a:t>
              </a:r>
              <a:r>
                <a:rPr lang="en-US" sz="2600" kern="1200" dirty="0"/>
                <a:t> </a:t>
              </a:r>
              <a:r>
                <a:rPr lang="hi-IN" sz="2600" kern="1200" dirty="0"/>
                <a:t>विभाग के </a:t>
              </a:r>
              <a:r>
                <a:rPr lang="en-US" sz="2600" kern="1200" dirty="0"/>
                <a:t>Frontline Functionary</a:t>
              </a:r>
              <a:r>
                <a:rPr lang="hi-IN" sz="2600" kern="1200" dirty="0"/>
                <a:t> का प्रत्येक पंचायत में नामांकन</a:t>
              </a:r>
              <a:endParaRPr lang="en-IN" sz="2600" kern="1200" dirty="0"/>
            </a:p>
            <a:p>
              <a:pPr lvl="1" indent="-457200" algn="l" defTabSz="97790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Font typeface="+mj-lt"/>
                <a:buAutoNum type="arabicPeriod"/>
              </a:pPr>
              <a:r>
                <a:rPr lang="hi-IN" sz="2600" kern="1200" dirty="0"/>
                <a:t>सम्बंधित योजनाओं की</a:t>
              </a:r>
              <a:r>
                <a:rPr lang="en-US" sz="2600" kern="1200" dirty="0"/>
                <a:t> </a:t>
              </a:r>
              <a:r>
                <a:rPr lang="hi-IN" sz="2600" kern="1200" dirty="0"/>
                <a:t>जानकारी – सार्वजनिक सूचना बोर्ड एवं </a:t>
              </a:r>
              <a:r>
                <a:rPr lang="en-US" sz="2600" kern="1200" dirty="0"/>
                <a:t>Frontline Functionary </a:t>
              </a:r>
              <a:r>
                <a:rPr lang="hi-IN" sz="2600" kern="1200" dirty="0"/>
                <a:t>की प्रस्तुति हेतु उपलब्ध कराना </a:t>
              </a:r>
              <a:endParaRPr lang="en-IN" sz="2600" kern="1200" dirty="0"/>
            </a:p>
            <a:p>
              <a:pPr lvl="1" indent="-457200" algn="l" defTabSz="97790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Font typeface="+mj-lt"/>
                <a:buAutoNum type="arabicPeriod"/>
              </a:pPr>
              <a:r>
                <a:rPr lang="hi-IN" sz="2600" kern="1200" dirty="0"/>
                <a:t>ग्राम सभा </a:t>
              </a:r>
              <a:r>
                <a:rPr lang="en-US" sz="2600" kern="1200" dirty="0"/>
                <a:t>Roster </a:t>
              </a:r>
              <a:r>
                <a:rPr lang="hi-IN" sz="2600" kern="1200" dirty="0"/>
                <a:t>के अनुसार </a:t>
              </a:r>
              <a:r>
                <a:rPr lang="en-US" sz="2600" kern="1200" dirty="0"/>
                <a:t>Frontline Functionary</a:t>
              </a:r>
              <a:r>
                <a:rPr lang="hi-IN" sz="2600" kern="1200" dirty="0"/>
                <a:t> को उपलब्ध रहना</a:t>
              </a:r>
              <a:r>
                <a:rPr lang="en-US" sz="2600" kern="1200" dirty="0"/>
                <a:t> </a:t>
              </a:r>
              <a:r>
                <a:rPr lang="hi-IN" sz="2600" kern="1200" dirty="0"/>
                <a:t>एवं प्रस्तुति करना </a:t>
              </a:r>
              <a:endParaRPr lang="en-IN" sz="2600" kern="1200" dirty="0"/>
            </a:p>
          </p:txBody>
        </p:sp>
      </p:grpSp>
    </p:spTree>
    <p:extLst>
      <p:ext uri="{BB962C8B-B14F-4D97-AF65-F5344CB8AC3E}">
        <p14:creationId xmlns:p14="http://schemas.microsoft.com/office/powerpoint/2010/main" xmlns="" val="293081340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8F326E29-0130-4688-B783-B908FE3AA69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i-IN" dirty="0"/>
              <a:t>अन्य चर्चा के बिंदु – </a:t>
            </a:r>
            <a:endParaRPr lang="en-IN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B547A0DB-5104-4A07-AFF3-59AA753308C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hi-IN" dirty="0"/>
              <a:t>सभी विभागों के अधिकारियों का प्रस्तुतीकरण किया जाना है – कई विभाग जैसे उद्योग, मत्त्स्यय के इतने अधिकारी नहीं है </a:t>
            </a:r>
            <a:r>
              <a:rPr lang="en-US" dirty="0"/>
              <a:t>I</a:t>
            </a:r>
          </a:p>
          <a:p>
            <a:pPr marL="0" indent="0">
              <a:buNone/>
            </a:pPr>
            <a:endParaRPr lang="en-US" dirty="0"/>
          </a:p>
          <a:p>
            <a:r>
              <a:rPr lang="hi-IN" dirty="0"/>
              <a:t>ग्राम पंचायतवार विभिन्न विभागों का संसाधन की जानकारी (</a:t>
            </a:r>
            <a:r>
              <a:rPr lang="en-US" b="1" dirty="0"/>
              <a:t>Resource Envelope</a:t>
            </a:r>
            <a:r>
              <a:rPr lang="hi-IN" dirty="0"/>
              <a:t>) उपलब्ध कराना।</a:t>
            </a:r>
            <a:endParaRPr lang="en-US" dirty="0"/>
          </a:p>
          <a:p>
            <a:pPr marL="0" indent="0">
              <a:buNone/>
            </a:pPr>
            <a:endParaRPr lang="hi-IN" dirty="0"/>
          </a:p>
          <a:p>
            <a:endParaRPr lang="hi-IN" dirty="0"/>
          </a:p>
          <a:p>
            <a:endParaRPr lang="en-IN" dirty="0"/>
          </a:p>
        </p:txBody>
      </p:sp>
    </p:spTree>
    <p:extLst>
      <p:ext uri="{BB962C8B-B14F-4D97-AF65-F5344CB8AC3E}">
        <p14:creationId xmlns:p14="http://schemas.microsoft.com/office/powerpoint/2010/main" xmlns="" val="372895320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7934" y="1169797"/>
            <a:ext cx="2874066" cy="3521075"/>
          </a:xfrm>
        </p:spPr>
        <p:txBody>
          <a:bodyPr>
            <a:normAutofit fontScale="90000"/>
          </a:bodyPr>
          <a:lstStyle/>
          <a:p>
            <a:r>
              <a:rPr lang="hi-IN" dirty="0"/>
              <a:t>विभागों से सहयोग 1 – </a:t>
            </a:r>
            <a:br>
              <a:rPr lang="hi-IN" dirty="0"/>
            </a:br>
            <a:r>
              <a:rPr lang="hi-IN" dirty="0"/>
              <a:t/>
            </a:r>
            <a:br>
              <a:rPr lang="hi-IN" dirty="0"/>
            </a:br>
            <a:r>
              <a:rPr lang="hi-IN" dirty="0"/>
              <a:t>सार्वजनिक सूचना बोर्ड जानकारी </a:t>
            </a:r>
            <a:br>
              <a:rPr lang="hi-IN" dirty="0"/>
            </a:br>
            <a:endParaRPr lang="en-US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9317934" cy="6858000"/>
          </a:xfrm>
        </p:spPr>
      </p:pic>
    </p:spTree>
    <p:extLst>
      <p:ext uri="{BB962C8B-B14F-4D97-AF65-F5344CB8AC3E}">
        <p14:creationId xmlns:p14="http://schemas.microsoft.com/office/powerpoint/2010/main" xmlns="" val="88219197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i-IN" dirty="0"/>
              <a:t>भारत सरकार द्वारा अभिसरण विभागों सम्बंधित </a:t>
            </a:r>
            <a:r>
              <a:rPr lang="en-US" dirty="0"/>
              <a:t>Monitoring MIS </a:t>
            </a: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78688" y="1898140"/>
            <a:ext cx="10515600" cy="3061719"/>
          </a:xfrm>
        </p:spPr>
      </p:pic>
      <p:sp>
        <p:nvSpPr>
          <p:cNvPr id="3" name="Oval 2">
            <a:extLst>
              <a:ext uri="{FF2B5EF4-FFF2-40B4-BE49-F238E27FC236}">
                <a16:creationId xmlns:a16="http://schemas.microsoft.com/office/drawing/2014/main" xmlns="" id="{A97A3516-2B48-4609-92DA-B697C62E0F86}"/>
              </a:ext>
            </a:extLst>
          </p:cNvPr>
          <p:cNvSpPr/>
          <p:nvPr/>
        </p:nvSpPr>
        <p:spPr>
          <a:xfrm>
            <a:off x="4218039" y="1731994"/>
            <a:ext cx="3650881" cy="1819656"/>
          </a:xfrm>
          <a:prstGeom prst="ellipse">
            <a:avLst/>
          </a:prstGeom>
          <a:noFill/>
          <a:ln w="5715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/>
          </a:p>
        </p:txBody>
      </p:sp>
      <p:sp>
        <p:nvSpPr>
          <p:cNvPr id="5" name="Oval 4">
            <a:extLst>
              <a:ext uri="{FF2B5EF4-FFF2-40B4-BE49-F238E27FC236}">
                <a16:creationId xmlns:a16="http://schemas.microsoft.com/office/drawing/2014/main" xmlns="" id="{1E9799E7-0420-4C37-A99A-4D9A7A08CF49}"/>
              </a:ext>
            </a:extLst>
          </p:cNvPr>
          <p:cNvSpPr/>
          <p:nvPr/>
        </p:nvSpPr>
        <p:spPr>
          <a:xfrm>
            <a:off x="2422144" y="3140203"/>
            <a:ext cx="2121408" cy="1819656"/>
          </a:xfrm>
          <a:prstGeom prst="ellipse">
            <a:avLst/>
          </a:prstGeom>
          <a:noFill/>
          <a:ln w="5715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/>
          </a:p>
        </p:txBody>
      </p:sp>
      <p:sp>
        <p:nvSpPr>
          <p:cNvPr id="6" name="Oval 5">
            <a:extLst>
              <a:ext uri="{FF2B5EF4-FFF2-40B4-BE49-F238E27FC236}">
                <a16:creationId xmlns:a16="http://schemas.microsoft.com/office/drawing/2014/main" xmlns="" id="{63AF1F46-ACC2-4D77-9D50-1B17008A924E}"/>
              </a:ext>
            </a:extLst>
          </p:cNvPr>
          <p:cNvSpPr/>
          <p:nvPr/>
        </p:nvSpPr>
        <p:spPr>
          <a:xfrm>
            <a:off x="5747512" y="3520281"/>
            <a:ext cx="2121408" cy="1819656"/>
          </a:xfrm>
          <a:prstGeom prst="ellipse">
            <a:avLst/>
          </a:prstGeom>
          <a:noFill/>
          <a:ln w="5715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/>
          </a:p>
        </p:txBody>
      </p:sp>
    </p:spTree>
    <p:extLst>
      <p:ext uri="{BB962C8B-B14F-4D97-AF65-F5344CB8AC3E}">
        <p14:creationId xmlns:p14="http://schemas.microsoft.com/office/powerpoint/2010/main" xmlns="" val="28668351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6853" y="66222"/>
            <a:ext cx="6702560" cy="5820228"/>
          </a:xfr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000500" y="1065086"/>
            <a:ext cx="8191500" cy="5792914"/>
          </a:xfrm>
          <a:prstGeom prst="rect">
            <a:avLst/>
          </a:prstGeom>
        </p:spPr>
      </p:pic>
      <p:sp>
        <p:nvSpPr>
          <p:cNvPr id="6" name="Oval 5">
            <a:extLst>
              <a:ext uri="{FF2B5EF4-FFF2-40B4-BE49-F238E27FC236}">
                <a16:creationId xmlns:a16="http://schemas.microsoft.com/office/drawing/2014/main" xmlns="" id="{F10F825E-D89E-42E7-B9D6-756AC7CA1A2D}"/>
              </a:ext>
            </a:extLst>
          </p:cNvPr>
          <p:cNvSpPr/>
          <p:nvPr/>
        </p:nvSpPr>
        <p:spPr>
          <a:xfrm>
            <a:off x="2939225" y="780860"/>
            <a:ext cx="6952488" cy="6077140"/>
          </a:xfrm>
          <a:prstGeom prst="ellipse">
            <a:avLst/>
          </a:prstGeom>
          <a:noFill/>
          <a:ln w="5715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/>
          </a:p>
        </p:txBody>
      </p:sp>
    </p:spTree>
    <p:extLst>
      <p:ext uri="{BB962C8B-B14F-4D97-AF65-F5344CB8AC3E}">
        <p14:creationId xmlns:p14="http://schemas.microsoft.com/office/powerpoint/2010/main" xmlns="" val="34278562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6" name="Content Placeholder 5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1083541" cy="6229350"/>
          </a:xfr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157789" y="142876"/>
            <a:ext cx="7034212" cy="4929188"/>
          </a:xfrm>
          <a:prstGeom prst="rect">
            <a:avLst/>
          </a:prstGeom>
        </p:spPr>
      </p:pic>
      <p:sp>
        <p:nvSpPr>
          <p:cNvPr id="5" name="Oval 4">
            <a:extLst>
              <a:ext uri="{FF2B5EF4-FFF2-40B4-BE49-F238E27FC236}">
                <a16:creationId xmlns:a16="http://schemas.microsoft.com/office/drawing/2014/main" xmlns="" id="{3BD2F4CF-F558-40B8-BC2E-E975F57B2ED3}"/>
              </a:ext>
            </a:extLst>
          </p:cNvPr>
          <p:cNvSpPr/>
          <p:nvPr/>
        </p:nvSpPr>
        <p:spPr>
          <a:xfrm>
            <a:off x="0" y="4677538"/>
            <a:ext cx="10426700" cy="2085213"/>
          </a:xfrm>
          <a:prstGeom prst="ellipse">
            <a:avLst/>
          </a:prstGeom>
          <a:noFill/>
          <a:ln w="5715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/>
          </a:p>
        </p:txBody>
      </p:sp>
    </p:spTree>
    <p:extLst>
      <p:ext uri="{BB962C8B-B14F-4D97-AF65-F5344CB8AC3E}">
        <p14:creationId xmlns:p14="http://schemas.microsoft.com/office/powerpoint/2010/main" xmlns="" val="90608511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xmlns="" id="{5F4F5DCB-289F-4362-83DA-E1E796F91DB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93333" y="327378"/>
            <a:ext cx="7653867" cy="62314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3684920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xmlns="" id="{7510893E-815D-4DAD-ABF0-55E02083B80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23911" y="169333"/>
            <a:ext cx="7461955" cy="61637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9587456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tint val="95000"/>
            <a:satMod val="17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>
            <a:extLst>
              <a:ext uri="{FF2B5EF4-FFF2-40B4-BE49-F238E27FC236}">
                <a16:creationId xmlns:a16="http://schemas.microsoft.com/office/drawing/2014/main" xmlns="" id="{D2C4BFA1-2075-4901-9E24-E41D1FDD51FD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GrpSpPr>
        <p:grpSpPr>
          <a:xfrm>
            <a:off x="1155481" y="498348"/>
            <a:ext cx="9902663" cy="5861304"/>
            <a:chOff x="1155481" y="498348"/>
            <a:chExt cx="9902663" cy="5861304"/>
          </a:xfrm>
        </p:grpSpPr>
        <p:sp>
          <p:nvSpPr>
            <p:cNvPr id="8" name="Oval 5">
              <a:extLst>
                <a:ext uri="{FF2B5EF4-FFF2-40B4-BE49-F238E27FC236}">
                  <a16:creationId xmlns:a16="http://schemas.microsoft.com/office/drawing/2014/main" xmlns="" id="{985A7375-E3AF-4F5C-85AE-17E8832952CA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 noChangeArrowheads="1"/>
            </p:cNvSpPr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1155481" y="498348"/>
              <a:ext cx="5861304" cy="5861304"/>
            </a:xfrm>
            <a:prstGeom prst="ellipse">
              <a:avLst/>
            </a:prstGeom>
            <a:solidFill>
              <a:schemeClr val="accent1">
                <a:alpha val="55000"/>
              </a:schemeClr>
            </a:solidFill>
            <a:ln>
              <a:noFill/>
            </a:ln>
          </p:spPr>
        </p:sp>
        <p:sp>
          <p:nvSpPr>
            <p:cNvPr id="9" name="Oval 8">
              <a:extLst>
                <a:ext uri="{FF2B5EF4-FFF2-40B4-BE49-F238E27FC236}">
                  <a16:creationId xmlns:a16="http://schemas.microsoft.com/office/drawing/2014/main" xmlns="" id="{F0307F65-8304-4FA8-A841-D4D7625411BE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 noChangeArrowheads="1"/>
            </p:cNvSpPr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5196840" y="498348"/>
              <a:ext cx="5861304" cy="5861304"/>
            </a:xfrm>
            <a:prstGeom prst="ellipse">
              <a:avLst/>
            </a:prstGeom>
            <a:solidFill>
              <a:schemeClr val="accent1">
                <a:alpha val="55000"/>
              </a:schemeClr>
            </a:solidFill>
            <a:ln>
              <a:noFill/>
            </a:ln>
          </p:spPr>
        </p:sp>
        <p:sp>
          <p:nvSpPr>
            <p:cNvPr id="10" name="Oval 5">
              <a:extLst>
                <a:ext uri="{FF2B5EF4-FFF2-40B4-BE49-F238E27FC236}">
                  <a16:creationId xmlns:a16="http://schemas.microsoft.com/office/drawing/2014/main" xmlns="" id="{C8B8394C-136F-4E05-A002-D93A5E79CD50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 noChangeArrowheads="1"/>
            </p:cNvSpPr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3165348" y="498348"/>
              <a:ext cx="5861304" cy="5861304"/>
            </a:xfrm>
            <a:prstGeom prst="ellipse">
              <a:avLst/>
            </a:prstGeom>
            <a:solidFill>
              <a:schemeClr val="accent1">
                <a:alpha val="70000"/>
              </a:schemeClr>
            </a:solidFill>
            <a:ln>
              <a:noFill/>
            </a:ln>
          </p:spPr>
        </p:sp>
      </p:grpSp>
      <p:sp>
        <p:nvSpPr>
          <p:cNvPr id="12" name="Rectangle 11">
            <a:extLst>
              <a:ext uri="{FF2B5EF4-FFF2-40B4-BE49-F238E27FC236}">
                <a16:creationId xmlns:a16="http://schemas.microsoft.com/office/drawing/2014/main" xmlns="" id="{053FB2EE-284F-4C87-AB3D-BBF87A9FAB97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0" y="2514600"/>
            <a:ext cx="12192000" cy="18288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0" y="2776538"/>
            <a:ext cx="9144000" cy="1381188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ctr"/>
            <a:r>
              <a:rPr lang="en-US" sz="4000" kern="1200">
                <a:solidFill>
                  <a:schemeClr val="bg2"/>
                </a:solidFill>
                <a:latin typeface="+mj-lt"/>
                <a:ea typeface="+mj-ea"/>
                <a:cs typeface="+mj-cs"/>
              </a:rPr>
              <a:t>Thank You. </a:t>
            </a:r>
          </a:p>
        </p:txBody>
      </p:sp>
    </p:spTree>
    <p:extLst>
      <p:ext uri="{BB962C8B-B14F-4D97-AF65-F5344CB8AC3E}">
        <p14:creationId xmlns:p14="http://schemas.microsoft.com/office/powerpoint/2010/main" xmlns="" val="551706037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1698</TotalTime>
  <Words>563</Words>
  <Application>Microsoft Office PowerPoint</Application>
  <PresentationFormat>Custom</PresentationFormat>
  <Paragraphs>88</Paragraphs>
  <Slides>16</Slides>
  <Notes>2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17" baseType="lpstr">
      <vt:lpstr>Office Theme</vt:lpstr>
      <vt:lpstr>GPDP 2019-20 State Empowered Committee Meeting 29/09/2018 </vt:lpstr>
      <vt:lpstr>GPDP का उदेश्य –  </vt:lpstr>
      <vt:lpstr>Slide 3</vt:lpstr>
      <vt:lpstr>GPDP 2019-20  एक सरलीकृत चित्र – </vt:lpstr>
      <vt:lpstr>पिछले GPDP की तुलना में नए पहलू :</vt:lpstr>
      <vt:lpstr>Slide 6</vt:lpstr>
      <vt:lpstr>Slide 7</vt:lpstr>
      <vt:lpstr>विभागों से अपेक्षा:  </vt:lpstr>
      <vt:lpstr>अन्य चर्चा के बिंदु – </vt:lpstr>
      <vt:lpstr>विभागों से सहयोग 1 –   सार्वजनिक सूचना बोर्ड जानकारी  </vt:lpstr>
      <vt:lpstr>भारत सरकार द्वारा अभिसरण विभागों सम्बंधित Monitoring MIS </vt:lpstr>
      <vt:lpstr>Slide 12</vt:lpstr>
      <vt:lpstr>Slide 13</vt:lpstr>
      <vt:lpstr>Slide 14</vt:lpstr>
      <vt:lpstr>Slide 15</vt:lpstr>
      <vt:lpstr>Thank You. 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Gram Panchayat Development Plan Campaign 2019-20  State Executive Committee Meeting 26th September’18</dc:title>
  <dc:creator>Chintan Raj</dc:creator>
  <cp:lastModifiedBy>Windows User</cp:lastModifiedBy>
  <cp:revision>121</cp:revision>
  <cp:lastPrinted>2018-09-28T08:33:40Z</cp:lastPrinted>
  <dcterms:created xsi:type="dcterms:W3CDTF">2018-09-24T01:37:41Z</dcterms:created>
  <dcterms:modified xsi:type="dcterms:W3CDTF">2018-10-26T05:03:07Z</dcterms:modified>
</cp:coreProperties>
</file>