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69" r:id="rId3"/>
    <p:sldId id="270" r:id="rId4"/>
    <p:sldId id="271" r:id="rId5"/>
    <p:sldId id="272" r:id="rId6"/>
    <p:sldId id="273" r:id="rId7"/>
    <p:sldId id="274" r:id="rId8"/>
    <p:sldId id="280" r:id="rId9"/>
    <p:sldId id="281" r:id="rId10"/>
    <p:sldId id="283" r:id="rId11"/>
    <p:sldId id="275" r:id="rId12"/>
    <p:sldId id="284" r:id="rId13"/>
    <p:sldId id="290" r:id="rId14"/>
    <p:sldId id="285" r:id="rId15"/>
    <p:sldId id="279" r:id="rId16"/>
    <p:sldId id="28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9/9/2018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9/9/2018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9/9/2018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9/9/2018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9/9/2018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9/9/2018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9/9/2018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9/9/2018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9/9/2018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hi-IN" dirty="0" smtClean="0"/>
              <a:t>ग्राम पंचायत और सखी मंडलों एवं उसके संघों के बीच अभिसरण</a:t>
            </a:r>
            <a:endParaRPr lang="en-IN" dirty="0"/>
          </a:p>
        </p:txBody>
      </p:sp>
      <p:sp>
        <p:nvSpPr>
          <p:cNvPr id="3" name="Subtitle 2"/>
          <p:cNvSpPr>
            <a:spLocks noGrp="1"/>
          </p:cNvSpPr>
          <p:nvPr>
            <p:ph type="subTitle" idx="1"/>
          </p:nvPr>
        </p:nvSpPr>
        <p:spPr>
          <a:xfrm>
            <a:off x="609600" y="3886200"/>
            <a:ext cx="8305800" cy="1752600"/>
          </a:xfrm>
        </p:spPr>
        <p:txBody>
          <a:bodyPr/>
          <a:lstStyle/>
          <a:p>
            <a:r>
              <a:rPr lang="hi-IN" dirty="0" smtClean="0"/>
              <a:t>झारखण्ड स्टेट  लाइवलीहुड प्रमोशन सोसाइटी</a:t>
            </a:r>
          </a:p>
          <a:p>
            <a:r>
              <a:rPr lang="hi-IN" dirty="0" smtClean="0"/>
              <a:t>ग्रामीण विकास विभाग </a:t>
            </a:r>
          </a:p>
          <a:p>
            <a:r>
              <a:rPr lang="hi-IN" dirty="0" smtClean="0"/>
              <a:t>झारखण्ड सरकार </a:t>
            </a:r>
            <a:endParaRPr lang="en-IN" dirty="0"/>
          </a:p>
        </p:txBody>
      </p:sp>
    </p:spTree>
    <p:extLst>
      <p:ext uri="{BB962C8B-B14F-4D97-AF65-F5344CB8AC3E}">
        <p14:creationId xmlns:p14="http://schemas.microsoft.com/office/powerpoint/2010/main" xmlns="" val="14954641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hi-IN" sz="3000" dirty="0" smtClean="0">
                <a:latin typeface="Arial Unicode MS" panose="020B0604020202020204" pitchFamily="34" charset="-128"/>
                <a:ea typeface="Arial Unicode MS" panose="020B0604020202020204" pitchFamily="34" charset="-128"/>
                <a:cs typeface="Arial Unicode MS" panose="020B0604020202020204" pitchFamily="34" charset="-128"/>
              </a:rPr>
              <a:t>पृष्ठभूमि </a:t>
            </a:r>
            <a:endParaRPr lang="en-IN" sz="30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 name="Content Placeholder 2"/>
          <p:cNvSpPr>
            <a:spLocks noGrp="1"/>
          </p:cNvSpPr>
          <p:nvPr>
            <p:ph idx="1"/>
          </p:nvPr>
        </p:nvSpPr>
        <p:spPr/>
        <p:txBody>
          <a:bodyPr>
            <a:normAutofit fontScale="92500" lnSpcReduction="10000"/>
          </a:bodyPr>
          <a:lstStyle/>
          <a:p>
            <a:pPr algn="just"/>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ग्राम पंचायत और सखी मंडलों के बीच कार्यकारी संबंधों की पहचान करना ख़ास कर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ग्रा</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म संगठन एवं ग्राम सभा के बीच सम्बन्ध स्थापित करना,राष्ट्रीय आजीविका मिशन के ढांचा में इस प्रकार का परिवर्तन लाया गया है कि स्थानीय सरकार और गरीबों की संस्थाओं के बीच औपचारिक संबंध बन सके  </a:t>
            </a:r>
          </a:p>
          <a:p>
            <a:pPr algn="just"/>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चुकि पंचायत की शक्ति और उसके लिए किये गए प्रावधान देश के अलग अलग राज्यों में भिन्न हैं अतः  इस साझेदारी का प्रावधान भी राज्य के अनुसार होना चाहिए |   </a:t>
            </a:r>
            <a:endParaRPr lang="en-IN"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xmlns="" val="2857705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तात्कालिक सन्दर्भ</a:t>
            </a:r>
            <a:r>
              <a:rPr lang="hi-IN" dirty="0" smtClean="0"/>
              <a:t> </a:t>
            </a:r>
            <a:endParaRPr lang="en-IN" dirty="0"/>
          </a:p>
        </p:txBody>
      </p:sp>
      <p:sp>
        <p:nvSpPr>
          <p:cNvPr id="3" name="Content Placeholder 2"/>
          <p:cNvSpPr>
            <a:spLocks noGrp="1"/>
          </p:cNvSpPr>
          <p:nvPr>
            <p:ph idx="1"/>
          </p:nvPr>
        </p:nvSpPr>
        <p:spPr/>
        <p:txBody>
          <a:bodyPr/>
          <a:lstStyle/>
          <a:p>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14 वीं वित्त आयोग के प्रावधान के अनुसार एवं  मनरेगा के तहत ग्राम पंचायतो को अब अधिक राशि दी जा रही है, जिसे  उपयोग करने के लिए पंचायतों को सहभागी योजना बनाना है | इसमें यह आवश्यक है कि सखी मंडलों/ ग्राम संगठनों को स्थानीय स्वशासन के तन्त्र में शामिल किया जाय ताकि  गरीब योज़ना निर्माण में भागीदारी निभा सकें एवं अपना हक़ पा सकें | </a:t>
            </a:r>
            <a:endParaRPr lang="en-IN"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xmlns="" val="4429560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अभिसरण का उद्देश्य </a:t>
            </a:r>
            <a:endParaRPr lang="en-IN"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 name="Content Placeholder 2"/>
          <p:cNvSpPr>
            <a:spLocks noGrp="1"/>
          </p:cNvSpPr>
          <p:nvPr>
            <p:ph idx="1"/>
          </p:nvPr>
        </p:nvSpPr>
        <p:spPr/>
        <p:txBody>
          <a:bodyPr>
            <a:normAutofit fontScale="92500" lnSpcReduction="10000"/>
          </a:bodyPr>
          <a:lstStyle/>
          <a:p>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गरीबों को उनके हक़ अधिकार प्राप्ति हेतु सशक्त बनाना </a:t>
            </a:r>
          </a:p>
          <a:p>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इनको स्थानीय विकास की प्रक्रिया से जोड़ना जिससे वे इसका फायदा ले सकें </a:t>
            </a:r>
          </a:p>
          <a:p>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स्थानीय जनतंत्र को सशक्त बनाना जिससे पंचायत</a:t>
            </a:r>
            <a:r>
              <a:rPr lang="en-US" dirty="0" smtClean="0">
                <a:latin typeface="Arial Unicode MS" panose="020B0604020202020204" pitchFamily="34" charset="-128"/>
                <a:ea typeface="Arial Unicode MS" panose="020B0604020202020204" pitchFamily="34" charset="-128"/>
                <a:cs typeface="Arial Unicode MS" panose="020B0604020202020204" pitchFamily="34" charset="-128"/>
              </a:rPr>
              <a:t>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गरीबों के प्रति जिम्मेदार बने एवं उत्तरदायी हो</a:t>
            </a:r>
          </a:p>
          <a:p>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स्थानीय विकास सबकी सक्रिय  सहभागिता से हो एवं समावेशी हो  </a:t>
            </a:r>
          </a:p>
          <a:p>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ग्राम पंचायतों का नागरिकों के सक्रियता द्वारा सशक्तीकरण      </a:t>
            </a:r>
            <a:endParaRPr lang="en-IN"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xmlns="" val="1812007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साझेदारी का औचित्य  </a:t>
            </a:r>
            <a:r>
              <a:rPr lang="hi-IN" dirty="0" smtClean="0"/>
              <a:t> </a:t>
            </a:r>
            <a:endParaRPr lang="en-IN" dirty="0"/>
          </a:p>
        </p:txBody>
      </p:sp>
      <p:sp>
        <p:nvSpPr>
          <p:cNvPr id="3" name="Content Placeholder 2"/>
          <p:cNvSpPr>
            <a:spLocks noGrp="1"/>
          </p:cNvSpPr>
          <p:nvPr>
            <p:ph idx="1"/>
          </p:nvPr>
        </p:nvSpPr>
        <p:spPr/>
        <p:txBody>
          <a:bodyPr>
            <a:normAutofit fontScale="92500" lnSpcReduction="10000"/>
          </a:bodyPr>
          <a:lstStyle/>
          <a:p>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स्वयं सहायता समूह और इसके संघ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जनतांत्रिक शक्तियों की  कार्य प्रणाली को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जानेंगे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एवं आपसी सहभागिता से इसके निर्णय को प्रभावित कर  अपने हक़-अधिकार प्राप्त करेंगे एवं स्थानीय योजना से सीधा लाभ प्राप्त करेंगे, जैसे कि :- </a:t>
            </a:r>
          </a:p>
          <a:p>
            <a:pPr marL="514350" indent="-514350">
              <a:buFont typeface="+mj-lt"/>
              <a:buAutoNum type="arabicPeriod"/>
            </a:pP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 मनरेगा से काम और आजीविका </a:t>
            </a:r>
          </a:p>
          <a:p>
            <a:pPr marL="514350" indent="-514350">
              <a:buFont typeface="+mj-lt"/>
              <a:buAutoNum type="arabicPeriod"/>
            </a:pP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१४वीं वित्त आयोग अनुदान से मूलभूत सेवाएं </a:t>
            </a:r>
          </a:p>
          <a:p>
            <a:pPr marL="514350" indent="-514350">
              <a:buFont typeface="+mj-lt"/>
              <a:buAutoNum type="arabicPeriod"/>
            </a:pP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मूल भूत आवश्यकताओं की पूर्ती जैसे: -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PMAY</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 SBM, NSAP आदि | </a:t>
            </a:r>
            <a:b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br>
            <a:r>
              <a:rPr lang="hi-IN" dirty="0" smtClean="0"/>
              <a:t>  </a:t>
            </a:r>
            <a:endParaRPr lang="en-IN" dirty="0"/>
          </a:p>
        </p:txBody>
      </p:sp>
    </p:spTree>
    <p:extLst>
      <p:ext uri="{BB962C8B-B14F-4D97-AF65-F5344CB8AC3E}">
        <p14:creationId xmlns:p14="http://schemas.microsoft.com/office/powerpoint/2010/main" xmlns="" val="26457851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साझेदारी का औचित्य</a:t>
            </a:r>
            <a:endParaRPr lang="en-IN"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 name="Content Placeholder 2"/>
          <p:cNvSpPr>
            <a:spLocks noGrp="1"/>
          </p:cNvSpPr>
          <p:nvPr>
            <p:ph idx="1"/>
          </p:nvPr>
        </p:nvSpPr>
        <p:spPr/>
        <p:txBody>
          <a:bodyPr>
            <a:normAutofit fontScale="92500" lnSpcReduction="10000"/>
          </a:bodyPr>
          <a:lstStyle/>
          <a:p>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पंचायत गरीबों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की</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 सक्रीय भागीदारी बढाकर और गरीबों को समान स्थान देकर प्रजातांत्रिक प्रणाली को गहन और विस्तारित करेगा:- </a:t>
            </a:r>
          </a:p>
          <a:p>
            <a:pPr marL="514350" indent="-514350">
              <a:buFont typeface="+mj-lt"/>
              <a:buAutoNum type="arabicPeriod"/>
            </a:pP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पंचायतों की वैधता और स्तर उठाने में </a:t>
            </a:r>
          </a:p>
          <a:p>
            <a:pPr marL="514350" indent="-514350">
              <a:buFont typeface="+mj-lt"/>
              <a:buAutoNum type="arabicPeriod"/>
            </a:pP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स्वयं सहायता समूहों की भागीदारी से ग्राम सभा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को</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 सशक्त करने में  </a:t>
            </a:r>
          </a:p>
          <a:p>
            <a:pPr marL="514350" indent="-514350">
              <a:buFont typeface="+mj-lt"/>
              <a:buAutoNum type="arabicPeriod"/>
            </a:pP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स्थानीय योजना की गुणवत्ता बढाने में </a:t>
            </a:r>
          </a:p>
          <a:p>
            <a:pPr marL="514350" indent="-514350">
              <a:buFont typeface="+mj-lt"/>
              <a:buAutoNum type="arabicPeriod"/>
            </a:pP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सखी मंडल और इनके संघों का  उपयोग सेवा प्रदान करने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और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गरीबों तक</a:t>
            </a:r>
            <a:r>
              <a:rPr lang="en-IN" dirty="0" smtClean="0">
                <a:latin typeface="Arial Unicode MS" panose="020B0604020202020204" pitchFamily="34" charset="-128"/>
                <a:ea typeface="Arial Unicode MS" panose="020B0604020202020204" pitchFamily="34" charset="-128"/>
                <a:cs typeface="Arial Unicode MS" panose="020B0604020202020204" pitchFamily="34" charset="-128"/>
              </a:rPr>
              <a:t>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पँहुच बढाने में    </a:t>
            </a:r>
            <a:endParaRPr lang="en-IN"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xmlns="" val="558204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अभिसरण में पंचायत की भूमिका </a:t>
            </a:r>
            <a:endParaRPr lang="en-IN"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 name="Content Placeholder 2"/>
          <p:cNvSpPr>
            <a:spLocks noGrp="1"/>
          </p:cNvSpPr>
          <p:nvPr>
            <p:ph idx="1"/>
          </p:nvPr>
        </p:nvSpPr>
        <p:spPr/>
        <p:txBody>
          <a:bodyPr>
            <a:noAutofit/>
          </a:bodyPr>
          <a:lstStyle/>
          <a:p>
            <a:r>
              <a:rPr lang="hi-IN" sz="2000" dirty="0" smtClean="0">
                <a:latin typeface="Arial Unicode MS" panose="020B0604020202020204" pitchFamily="34" charset="-128"/>
                <a:ea typeface="Arial Unicode MS" panose="020B0604020202020204" pitchFamily="34" charset="-128"/>
                <a:cs typeface="Arial Unicode MS" panose="020B0604020202020204" pitchFamily="34" charset="-128"/>
              </a:rPr>
              <a:t>पंचायत सहभागी विधि से सही गरीबों को चिन्हित करने में, सामाजिक गतिशीलन में और सखी मंडलों के निर्माण में सहयोग करना </a:t>
            </a:r>
          </a:p>
          <a:p>
            <a:r>
              <a:rPr lang="hi-IN" sz="2000" dirty="0" smtClean="0">
                <a:latin typeface="Arial Unicode MS" panose="020B0604020202020204" pitchFamily="34" charset="-128"/>
                <a:ea typeface="Arial Unicode MS" panose="020B0604020202020204" pitchFamily="34" charset="-128"/>
                <a:cs typeface="Arial Unicode MS" panose="020B0604020202020204" pitchFamily="34" charset="-128"/>
              </a:rPr>
              <a:t>पूरी समझ के साथ सखी मंडल  और ग्राम </a:t>
            </a:r>
            <a:r>
              <a:rPr lang="hi-IN" sz="2000" dirty="0">
                <a:latin typeface="Arial Unicode MS" panose="020B0604020202020204" pitchFamily="34" charset="-128"/>
                <a:ea typeface="Arial Unicode MS" panose="020B0604020202020204" pitchFamily="34" charset="-128"/>
                <a:cs typeface="Arial Unicode MS" panose="020B0604020202020204" pitchFamily="34" charset="-128"/>
              </a:rPr>
              <a:t>संगठन</a:t>
            </a:r>
            <a:r>
              <a:rPr lang="hi-IN" sz="2000" dirty="0" smtClean="0">
                <a:latin typeface="Arial Unicode MS" panose="020B0604020202020204" pitchFamily="34" charset="-128"/>
                <a:ea typeface="Arial Unicode MS" panose="020B0604020202020204" pitchFamily="34" charset="-128"/>
                <a:cs typeface="Arial Unicode MS" panose="020B0604020202020204" pitchFamily="34" charset="-128"/>
              </a:rPr>
              <a:t> का उपयोग ग्राम सभा के सशक्तीकरण के लिए करना </a:t>
            </a:r>
          </a:p>
          <a:p>
            <a:r>
              <a:rPr lang="hi-IN" sz="2000" dirty="0" smtClean="0">
                <a:latin typeface="Arial Unicode MS" panose="020B0604020202020204" pitchFamily="34" charset="-128"/>
                <a:ea typeface="Arial Unicode MS" panose="020B0604020202020204" pitchFamily="34" charset="-128"/>
                <a:cs typeface="Arial Unicode MS" panose="020B0604020202020204" pitchFamily="34" charset="-128"/>
              </a:rPr>
              <a:t>समूह और संघों का उपयोग सामाजिक जागरूकता, सूचना प्रदान ,PRA, PPA, सोशल ऑडिट आदि कार्यों तथा योजनाओं के निर्माण में ग्राम पंचायत के सदस्य के रूप में शामिल करना </a:t>
            </a:r>
          </a:p>
          <a:p>
            <a:r>
              <a:rPr lang="hi-IN" sz="2000" dirty="0" smtClean="0">
                <a:latin typeface="Arial Unicode MS" panose="020B0604020202020204" pitchFamily="34" charset="-128"/>
                <a:ea typeface="Arial Unicode MS" panose="020B0604020202020204" pitchFamily="34" charset="-128"/>
                <a:cs typeface="Arial Unicode MS" panose="020B0604020202020204" pitchFamily="34" charset="-128"/>
              </a:rPr>
              <a:t>गरीबी घटाने की योजनाओं में सखी मंडल /ग्राम संगठन की मांग को प्राथमिकता देना </a:t>
            </a:r>
          </a:p>
          <a:p>
            <a:r>
              <a:rPr lang="hi-IN" sz="2000"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hi-IN" sz="2000" dirty="0" smtClean="0">
                <a:latin typeface="Arial Unicode MS" panose="020B0604020202020204" pitchFamily="34" charset="-128"/>
                <a:ea typeface="Arial Unicode MS" panose="020B0604020202020204" pitchFamily="34" charset="-128"/>
                <a:cs typeface="Arial Unicode MS" panose="020B0604020202020204" pitchFamily="34" charset="-128"/>
              </a:rPr>
              <a:t>सूक्ष्म ऋण योज़ना और </a:t>
            </a:r>
            <a:r>
              <a:rPr lang="hi-IN" sz="2000" dirty="0">
                <a:latin typeface="Arial Unicode MS" panose="020B0604020202020204" pitchFamily="34" charset="-128"/>
                <a:ea typeface="Arial Unicode MS" panose="020B0604020202020204" pitchFamily="34" charset="-128"/>
                <a:cs typeface="Arial Unicode MS" panose="020B0604020202020204" pitchFamily="34" charset="-128"/>
              </a:rPr>
              <a:t>असुरक्षा न्यूनीकरण योजना  को GPDP में  शामिल करना और ग्राम सभा में प्रस्तुत करना </a:t>
            </a:r>
            <a:r>
              <a:rPr lang="hi-IN" sz="2000" dirty="0" smtClean="0">
                <a:latin typeface="Arial Unicode MS" panose="020B0604020202020204" pitchFamily="34" charset="-128"/>
                <a:ea typeface="Arial Unicode MS" panose="020B0604020202020204" pitchFamily="34" charset="-128"/>
                <a:cs typeface="Arial Unicode MS" panose="020B0604020202020204" pitchFamily="34" charset="-128"/>
              </a:rPr>
              <a:t> </a:t>
            </a:r>
            <a:endParaRPr lang="hi-IN" sz="2000" dirty="0">
              <a:latin typeface="Arial Unicode MS" panose="020B0604020202020204" pitchFamily="34" charset="-128"/>
              <a:ea typeface="Arial Unicode MS" panose="020B0604020202020204" pitchFamily="34" charset="-128"/>
              <a:cs typeface="Arial Unicode MS" panose="020B0604020202020204" pitchFamily="34" charset="-128"/>
            </a:endParaRPr>
          </a:p>
          <a:p>
            <a:r>
              <a:rPr lang="hi-IN" sz="2000" dirty="0">
                <a:latin typeface="Arial Unicode MS" panose="020B0604020202020204" pitchFamily="34" charset="-128"/>
                <a:ea typeface="Arial Unicode MS" panose="020B0604020202020204" pitchFamily="34" charset="-128"/>
                <a:cs typeface="Arial Unicode MS" panose="020B0604020202020204" pitchFamily="34" charset="-128"/>
              </a:rPr>
              <a:t>ग्राम सभा के पूर्व महिला सभा, वार्ड सभा का आयोजन करना </a:t>
            </a:r>
          </a:p>
          <a:p>
            <a:pPr marL="0" indent="0">
              <a:buNone/>
            </a:pPr>
            <a:endParaRPr lang="hi-IN" sz="2000" dirty="0" smtClean="0"/>
          </a:p>
        </p:txBody>
      </p:sp>
    </p:spTree>
    <p:extLst>
      <p:ext uri="{BB962C8B-B14F-4D97-AF65-F5344CB8AC3E}">
        <p14:creationId xmlns:p14="http://schemas.microsoft.com/office/powerpoint/2010/main" xmlns="" val="25956185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अभिसरण में पंचायत की भूमिका</a:t>
            </a:r>
            <a:r>
              <a:rPr lang="hi-IN" dirty="0"/>
              <a:t> </a:t>
            </a:r>
            <a:endParaRPr lang="en-IN" dirty="0"/>
          </a:p>
        </p:txBody>
      </p:sp>
      <p:sp>
        <p:nvSpPr>
          <p:cNvPr id="3" name="Content Placeholder 2"/>
          <p:cNvSpPr>
            <a:spLocks noGrp="1"/>
          </p:cNvSpPr>
          <p:nvPr>
            <p:ph idx="1"/>
          </p:nvPr>
        </p:nvSpPr>
        <p:spPr/>
        <p:txBody>
          <a:bodyPr>
            <a:normAutofit fontScale="32500" lnSpcReduction="20000"/>
          </a:bodyPr>
          <a:lstStyle/>
          <a:p>
            <a:r>
              <a:rPr lang="hi-IN" sz="6200" dirty="0" smtClean="0">
                <a:latin typeface="Arial Unicode MS" panose="020B0604020202020204" pitchFamily="34" charset="-128"/>
                <a:ea typeface="Arial Unicode MS" panose="020B0604020202020204" pitchFamily="34" charset="-128"/>
                <a:cs typeface="Arial Unicode MS" panose="020B0604020202020204" pitchFamily="34" charset="-128"/>
              </a:rPr>
              <a:t>मनरेगा </a:t>
            </a:r>
            <a:r>
              <a:rPr lang="hi-IN" sz="6200" dirty="0">
                <a:latin typeface="Arial Unicode MS" panose="020B0604020202020204" pitchFamily="34" charset="-128"/>
                <a:ea typeface="Arial Unicode MS" panose="020B0604020202020204" pitchFamily="34" charset="-128"/>
                <a:cs typeface="Arial Unicode MS" panose="020B0604020202020204" pitchFamily="34" charset="-128"/>
              </a:rPr>
              <a:t>में मजदूरों की पहचान करने, कार्य की मांग करने</a:t>
            </a:r>
            <a:r>
              <a:rPr lang="en-IN" sz="6200"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hi-IN" sz="6200" dirty="0">
                <a:latin typeface="Arial Unicode MS" panose="020B0604020202020204" pitchFamily="34" charset="-128"/>
                <a:ea typeface="Arial Unicode MS" panose="020B0604020202020204" pitchFamily="34" charset="-128"/>
                <a:cs typeface="Arial Unicode MS" panose="020B0604020202020204" pitchFamily="34" charset="-128"/>
              </a:rPr>
              <a:t>और लेबर बजट बनाने में | </a:t>
            </a:r>
          </a:p>
          <a:p>
            <a:r>
              <a:rPr lang="hi-IN" sz="6200" dirty="0">
                <a:latin typeface="Arial Unicode MS" panose="020B0604020202020204" pitchFamily="34" charset="-128"/>
                <a:ea typeface="Arial Unicode MS" panose="020B0604020202020204" pitchFamily="34" charset="-128"/>
                <a:cs typeface="Arial Unicode MS" panose="020B0604020202020204" pitchFamily="34" charset="-128"/>
              </a:rPr>
              <a:t>स्वयं सहायता समूहों का उपयोग सामुदायिक अनुश्रवन, विशेष करके सेवा </a:t>
            </a:r>
            <a:r>
              <a:rPr lang="hi-IN" sz="6200" dirty="0" smtClean="0">
                <a:latin typeface="Arial Unicode MS" panose="020B0604020202020204" pitchFamily="34" charset="-128"/>
                <a:ea typeface="Arial Unicode MS" panose="020B0604020202020204" pitchFamily="34" charset="-128"/>
                <a:cs typeface="Arial Unicode MS" panose="020B0604020202020204" pitchFamily="34" charset="-128"/>
              </a:rPr>
              <a:t>प्रदायी (सतत विकास लक्ष्य (SDG)) कार्यक्रम के कार्यान्वयन में एवं SDG के लक्ष्य </a:t>
            </a:r>
            <a:r>
              <a:rPr lang="hi-IN" sz="6200" dirty="0">
                <a:latin typeface="Arial Unicode MS" panose="020B0604020202020204" pitchFamily="34" charset="-128"/>
                <a:ea typeface="Arial Unicode MS" panose="020B0604020202020204" pitchFamily="34" charset="-128"/>
                <a:cs typeface="Arial Unicode MS" panose="020B0604020202020204" pitchFamily="34" charset="-128"/>
              </a:rPr>
              <a:t>प्राप्त  करने में </a:t>
            </a:r>
          </a:p>
          <a:p>
            <a:r>
              <a:rPr lang="hi-IN" sz="6200" dirty="0" smtClean="0">
                <a:latin typeface="Arial Unicode MS" panose="020B0604020202020204" pitchFamily="34" charset="-128"/>
                <a:ea typeface="Arial Unicode MS" panose="020B0604020202020204" pitchFamily="34" charset="-128"/>
                <a:cs typeface="Arial Unicode MS" panose="020B0604020202020204" pitchFamily="34" charset="-128"/>
              </a:rPr>
              <a:t>योजनाओं के कार्यान्वयन में जहां तक हो सके </a:t>
            </a:r>
            <a:r>
              <a:rPr lang="hi-IN" sz="6200" dirty="0">
                <a:latin typeface="Arial Unicode MS" panose="020B0604020202020204" pitchFamily="34" charset="-128"/>
                <a:ea typeface="Arial Unicode MS" panose="020B0604020202020204" pitchFamily="34" charset="-128"/>
                <a:cs typeface="Arial Unicode MS" panose="020B0604020202020204" pitchFamily="34" charset="-128"/>
              </a:rPr>
              <a:t>सामुदायिक संस्थाओं </a:t>
            </a:r>
            <a:r>
              <a:rPr lang="hi-IN" sz="6200" dirty="0" smtClean="0">
                <a:latin typeface="Arial Unicode MS" panose="020B0604020202020204" pitchFamily="34" charset="-128"/>
                <a:ea typeface="Arial Unicode MS" panose="020B0604020202020204" pitchFamily="34" charset="-128"/>
                <a:cs typeface="Arial Unicode MS" panose="020B0604020202020204" pitchFamily="34" charset="-128"/>
              </a:rPr>
              <a:t>को जिम्मेदारी देना(community contract)  </a:t>
            </a:r>
            <a:r>
              <a:rPr lang="hi-IN" sz="6200" dirty="0">
                <a:latin typeface="Arial Unicode MS" panose="020B0604020202020204" pitchFamily="34" charset="-128"/>
                <a:ea typeface="Arial Unicode MS" panose="020B0604020202020204" pitchFamily="34" charset="-128"/>
                <a:cs typeface="Arial Unicode MS" panose="020B0604020202020204" pitchFamily="34" charset="-128"/>
              </a:rPr>
              <a:t>|</a:t>
            </a:r>
          </a:p>
          <a:p>
            <a:r>
              <a:rPr lang="hi-IN" sz="6200" dirty="0">
                <a:latin typeface="Arial Unicode MS" panose="020B0604020202020204" pitchFamily="34" charset="-128"/>
                <a:ea typeface="Arial Unicode MS" panose="020B0604020202020204" pitchFamily="34" charset="-128"/>
                <a:cs typeface="Arial Unicode MS" panose="020B0604020202020204" pitchFamily="34" charset="-128"/>
              </a:rPr>
              <a:t>पंचायत स्वयं सहायता समूहों का उपयोग गाँव के भौतिक </a:t>
            </a:r>
            <a:r>
              <a:rPr lang="hi-IN" sz="6200" dirty="0" smtClean="0">
                <a:latin typeface="Arial Unicode MS" panose="020B0604020202020204" pitchFamily="34" charset="-128"/>
                <a:ea typeface="Arial Unicode MS" panose="020B0604020202020204" pitchFamily="34" charset="-128"/>
                <a:cs typeface="Arial Unicode MS" panose="020B0604020202020204" pitchFamily="34" charset="-128"/>
              </a:rPr>
              <a:t>संरचनाओं </a:t>
            </a:r>
            <a:r>
              <a:rPr lang="hi-IN" sz="6200" dirty="0">
                <a:latin typeface="Arial Unicode MS" panose="020B0604020202020204" pitchFamily="34" charset="-128"/>
                <a:ea typeface="Arial Unicode MS" panose="020B0604020202020204" pitchFamily="34" charset="-128"/>
                <a:cs typeface="Arial Unicode MS" panose="020B0604020202020204" pitchFamily="34" charset="-128"/>
              </a:rPr>
              <a:t>के </a:t>
            </a:r>
            <a:r>
              <a:rPr lang="hi-IN" sz="6200" dirty="0" smtClean="0">
                <a:latin typeface="Arial Unicode MS" panose="020B0604020202020204" pitchFamily="34" charset="-128"/>
                <a:ea typeface="Arial Unicode MS" panose="020B0604020202020204" pitchFamily="34" charset="-128"/>
                <a:cs typeface="Arial Unicode MS" panose="020B0604020202020204" pitchFamily="34" charset="-128"/>
              </a:rPr>
              <a:t>रख रखाव </a:t>
            </a:r>
            <a:r>
              <a:rPr lang="hi-IN" sz="6200" dirty="0">
                <a:latin typeface="Arial Unicode MS" panose="020B0604020202020204" pitchFamily="34" charset="-128"/>
                <a:ea typeface="Arial Unicode MS" panose="020B0604020202020204" pitchFamily="34" charset="-128"/>
                <a:cs typeface="Arial Unicode MS" panose="020B0604020202020204" pitchFamily="34" charset="-128"/>
              </a:rPr>
              <a:t>के लिए </a:t>
            </a:r>
            <a:r>
              <a:rPr lang="hi-IN" sz="6200" dirty="0" smtClean="0">
                <a:latin typeface="Arial Unicode MS" panose="020B0604020202020204" pitchFamily="34" charset="-128"/>
                <a:ea typeface="Arial Unicode MS" panose="020B0604020202020204" pitchFamily="34" charset="-128"/>
                <a:cs typeface="Arial Unicode MS" panose="020B0604020202020204" pitchFamily="34" charset="-128"/>
              </a:rPr>
              <a:t>एक एजेंसी की तरह करे जिसेके लिए ग्राम संगठन उचित पारिश्रमिक की मांग कर सकता है </a:t>
            </a:r>
            <a:endParaRPr lang="hi-IN" sz="6200" dirty="0">
              <a:latin typeface="Arial Unicode MS" panose="020B0604020202020204" pitchFamily="34" charset="-128"/>
              <a:ea typeface="Arial Unicode MS" panose="020B0604020202020204" pitchFamily="34" charset="-128"/>
              <a:cs typeface="Arial Unicode MS" panose="020B0604020202020204" pitchFamily="34" charset="-128"/>
            </a:endParaRPr>
          </a:p>
          <a:p>
            <a:r>
              <a:rPr lang="hi-IN" sz="6200" dirty="0">
                <a:latin typeface="Arial Unicode MS" panose="020B0604020202020204" pitchFamily="34" charset="-128"/>
                <a:ea typeface="Arial Unicode MS" panose="020B0604020202020204" pitchFamily="34" charset="-128"/>
                <a:cs typeface="Arial Unicode MS" panose="020B0604020202020204" pitchFamily="34" charset="-128"/>
              </a:rPr>
              <a:t>पंचायत अपने जलाशयों, बंजरभूमि का उपयोग स्वयं</a:t>
            </a:r>
            <a:r>
              <a:rPr lang="hi-IN" sz="6200" dirty="0" smtClean="0">
                <a:latin typeface="Arial Unicode MS" panose="020B0604020202020204" pitchFamily="34" charset="-128"/>
                <a:ea typeface="Arial Unicode MS" panose="020B0604020202020204" pitchFamily="34" charset="-128"/>
                <a:cs typeface="Arial Unicode MS" panose="020B0604020202020204" pitchFamily="34" charset="-128"/>
              </a:rPr>
              <a:t> </a:t>
            </a:r>
            <a:r>
              <a:rPr lang="hi-IN" sz="6200" dirty="0">
                <a:latin typeface="Arial Unicode MS" panose="020B0604020202020204" pitchFamily="34" charset="-128"/>
                <a:ea typeface="Arial Unicode MS" panose="020B0604020202020204" pitchFamily="34" charset="-128"/>
                <a:cs typeface="Arial Unicode MS" panose="020B0604020202020204" pitchFamily="34" charset="-128"/>
              </a:rPr>
              <a:t>सहायता समूहों को लीज पर देकर उनके आजीविका संवर्धन के लिए कर सकता है </a:t>
            </a:r>
            <a:r>
              <a:rPr lang="hi-IN" sz="6200" dirty="0" smtClean="0">
                <a:latin typeface="Arial Unicode MS" panose="020B0604020202020204" pitchFamily="34" charset="-128"/>
                <a:ea typeface="Arial Unicode MS" panose="020B0604020202020204" pitchFamily="34" charset="-128"/>
                <a:cs typeface="Arial Unicode MS" panose="020B0604020202020204" pitchFamily="34" charset="-128"/>
              </a:rPr>
              <a:t> </a:t>
            </a:r>
            <a:endParaRPr lang="hi-IN" sz="6200" dirty="0">
              <a:latin typeface="Arial Unicode MS" panose="020B0604020202020204" pitchFamily="34" charset="-128"/>
              <a:ea typeface="Arial Unicode MS" panose="020B0604020202020204" pitchFamily="34" charset="-128"/>
              <a:cs typeface="Arial Unicode MS" panose="020B0604020202020204" pitchFamily="34" charset="-128"/>
            </a:endParaRPr>
          </a:p>
          <a:p>
            <a:r>
              <a:rPr lang="hi-IN" sz="6200" dirty="0">
                <a:latin typeface="Arial Unicode MS" panose="020B0604020202020204" pitchFamily="34" charset="-128"/>
                <a:ea typeface="Arial Unicode MS" panose="020B0604020202020204" pitchFamily="34" charset="-128"/>
                <a:cs typeface="Arial Unicode MS" panose="020B0604020202020204" pitchFamily="34" charset="-128"/>
              </a:rPr>
              <a:t>विभिन्न </a:t>
            </a:r>
            <a:r>
              <a:rPr lang="hi-IN" sz="6200" dirty="0" smtClean="0">
                <a:latin typeface="Arial Unicode MS" panose="020B0604020202020204" pitchFamily="34" charset="-128"/>
                <a:ea typeface="Arial Unicode MS" panose="020B0604020202020204" pitchFamily="34" charset="-128"/>
                <a:cs typeface="Arial Unicode MS" panose="020B0604020202020204" pitchFamily="34" charset="-128"/>
              </a:rPr>
              <a:t>समाजिक </a:t>
            </a:r>
            <a:r>
              <a:rPr lang="hi-IN" sz="6200" dirty="0">
                <a:latin typeface="Arial Unicode MS" panose="020B0604020202020204" pitchFamily="34" charset="-128"/>
                <a:ea typeface="Arial Unicode MS" panose="020B0604020202020204" pitchFamily="34" charset="-128"/>
                <a:cs typeface="Arial Unicode MS" panose="020B0604020202020204" pitchFamily="34" charset="-128"/>
              </a:rPr>
              <a:t>कुरीतियों को ख़त्म </a:t>
            </a:r>
            <a:r>
              <a:rPr lang="hi-IN" sz="6200" dirty="0" smtClean="0">
                <a:latin typeface="Arial Unicode MS" panose="020B0604020202020204" pitchFamily="34" charset="-128"/>
                <a:ea typeface="Arial Unicode MS" panose="020B0604020202020204" pitchFamily="34" charset="-128"/>
                <a:cs typeface="Arial Unicode MS" panose="020B0604020202020204" pitchFamily="34" charset="-128"/>
              </a:rPr>
              <a:t>करने,  </a:t>
            </a:r>
            <a:r>
              <a:rPr lang="hi-IN" sz="6200" dirty="0">
                <a:latin typeface="Arial Unicode MS" panose="020B0604020202020204" pitchFamily="34" charset="-128"/>
                <a:ea typeface="Arial Unicode MS" panose="020B0604020202020204" pitchFamily="34" charset="-128"/>
                <a:cs typeface="Arial Unicode MS" panose="020B0604020202020204" pitchFamily="34" charset="-128"/>
              </a:rPr>
              <a:t>स्वास्थ्य, शिक्षा को बढ़ावा देने के </a:t>
            </a:r>
            <a:r>
              <a:rPr lang="hi-IN" sz="6200" dirty="0" smtClean="0">
                <a:latin typeface="Arial Unicode MS" panose="020B0604020202020204" pitchFamily="34" charset="-128"/>
                <a:ea typeface="Arial Unicode MS" panose="020B0604020202020204" pitchFamily="34" charset="-128"/>
                <a:cs typeface="Arial Unicode MS" panose="020B0604020202020204" pitchFamily="34" charset="-128"/>
              </a:rPr>
              <a:t>लिए </a:t>
            </a:r>
            <a:r>
              <a:rPr lang="hi-IN" sz="6200" dirty="0">
                <a:latin typeface="Arial Unicode MS" panose="020B0604020202020204" pitchFamily="34" charset="-128"/>
                <a:ea typeface="Arial Unicode MS" panose="020B0604020202020204" pitchFamily="34" charset="-128"/>
                <a:cs typeface="Arial Unicode MS" panose="020B0604020202020204" pitchFamily="34" charset="-128"/>
              </a:rPr>
              <a:t>अभियान चलाने की जिम्मेदारी समूहों को </a:t>
            </a:r>
            <a:r>
              <a:rPr lang="hi-IN" sz="6200" dirty="0" smtClean="0">
                <a:latin typeface="Arial Unicode MS" panose="020B0604020202020204" pitchFamily="34" charset="-128"/>
                <a:ea typeface="Arial Unicode MS" panose="020B0604020202020204" pitchFamily="34" charset="-128"/>
                <a:cs typeface="Arial Unicode MS" panose="020B0604020202020204" pitchFamily="34" charset="-128"/>
              </a:rPr>
              <a:t>दे </a:t>
            </a:r>
            <a:r>
              <a:rPr lang="hi-IN" sz="6200" dirty="0">
                <a:latin typeface="Arial Unicode MS" panose="020B0604020202020204" pitchFamily="34" charset="-128"/>
                <a:ea typeface="Arial Unicode MS" panose="020B0604020202020204" pitchFamily="34" charset="-128"/>
                <a:cs typeface="Arial Unicode MS" panose="020B0604020202020204" pitchFamily="34" charset="-128"/>
              </a:rPr>
              <a:t>सकता है </a:t>
            </a:r>
            <a:endParaRPr lang="hi-IN" sz="6200" dirty="0" smtClean="0">
              <a:latin typeface="Arial Unicode MS" panose="020B0604020202020204" pitchFamily="34" charset="-128"/>
              <a:ea typeface="Arial Unicode MS" panose="020B0604020202020204" pitchFamily="34" charset="-128"/>
              <a:cs typeface="Arial Unicode MS" panose="020B0604020202020204" pitchFamily="34" charset="-128"/>
            </a:endParaRPr>
          </a:p>
          <a:p>
            <a:r>
              <a:rPr lang="hi-IN" sz="6200" dirty="0">
                <a:latin typeface="Arial Unicode MS" panose="020B0604020202020204" pitchFamily="34" charset="-128"/>
                <a:ea typeface="Arial Unicode MS" panose="020B0604020202020204" pitchFamily="34" charset="-128"/>
                <a:cs typeface="Arial Unicode MS" panose="020B0604020202020204" pitchFamily="34" charset="-128"/>
              </a:rPr>
              <a:t>स्वयं सहायता </a:t>
            </a:r>
            <a:r>
              <a:rPr lang="hi-IN" sz="6200" dirty="0" smtClean="0">
                <a:latin typeface="Arial Unicode MS" panose="020B0604020202020204" pitchFamily="34" charset="-128"/>
                <a:ea typeface="Arial Unicode MS" panose="020B0604020202020204" pitchFamily="34" charset="-128"/>
                <a:cs typeface="Arial Unicode MS" panose="020B0604020202020204" pitchFamily="34" charset="-128"/>
              </a:rPr>
              <a:t>समूह को </a:t>
            </a:r>
            <a:r>
              <a:rPr lang="hi-IN" sz="6200" dirty="0">
                <a:latin typeface="Arial Unicode MS" panose="020B0604020202020204" pitchFamily="34" charset="-128"/>
                <a:ea typeface="Arial Unicode MS" panose="020B0604020202020204" pitchFamily="34" charset="-128"/>
                <a:cs typeface="Arial Unicode MS" panose="020B0604020202020204" pitchFamily="34" charset="-128"/>
              </a:rPr>
              <a:t>पंचायत में </a:t>
            </a:r>
            <a:r>
              <a:rPr lang="hi-IN" sz="6200" dirty="0" smtClean="0">
                <a:latin typeface="Arial Unicode MS" panose="020B0604020202020204" pitchFamily="34" charset="-128"/>
                <a:ea typeface="Arial Unicode MS" panose="020B0604020202020204" pitchFamily="34" charset="-128"/>
                <a:cs typeface="Arial Unicode MS" panose="020B0604020202020204" pitchFamily="34" charset="-128"/>
              </a:rPr>
              <a:t>सूचना तकनीक का उपयोग  एवं वित्तीय समावेशन  </a:t>
            </a:r>
            <a:r>
              <a:rPr lang="hi-IN" sz="6200" dirty="0">
                <a:latin typeface="Arial Unicode MS" panose="020B0604020202020204" pitchFamily="34" charset="-128"/>
                <a:ea typeface="Arial Unicode MS" panose="020B0604020202020204" pitchFamily="34" charset="-128"/>
                <a:cs typeface="Arial Unicode MS" panose="020B0604020202020204" pitchFamily="34" charset="-128"/>
              </a:rPr>
              <a:t>के </a:t>
            </a:r>
            <a:r>
              <a:rPr lang="hi-IN" sz="6200" dirty="0" smtClean="0">
                <a:latin typeface="Arial Unicode MS" panose="020B0604020202020204" pitchFamily="34" charset="-128"/>
                <a:ea typeface="Arial Unicode MS" panose="020B0604020202020204" pitchFamily="34" charset="-128"/>
                <a:cs typeface="Arial Unicode MS" panose="020B0604020202020204" pitchFamily="34" charset="-128"/>
              </a:rPr>
              <a:t>लिए जन सेवा  </a:t>
            </a:r>
            <a:r>
              <a:rPr lang="hi-IN" sz="6200" dirty="0">
                <a:latin typeface="Arial Unicode MS" panose="020B0604020202020204" pitchFamily="34" charset="-128"/>
                <a:ea typeface="Arial Unicode MS" panose="020B0604020202020204" pitchFamily="34" charset="-128"/>
                <a:cs typeface="Arial Unicode MS" panose="020B0604020202020204" pitchFamily="34" charset="-128"/>
              </a:rPr>
              <a:t>केन्द्रों का </a:t>
            </a:r>
            <a:r>
              <a:rPr lang="hi-IN" sz="6200" dirty="0" smtClean="0">
                <a:latin typeface="Arial Unicode MS" panose="020B0604020202020204" pitchFamily="34" charset="-128"/>
                <a:ea typeface="Arial Unicode MS" panose="020B0604020202020204" pitchFamily="34" charset="-128"/>
                <a:cs typeface="Arial Unicode MS" panose="020B0604020202020204" pitchFamily="34" charset="-128"/>
              </a:rPr>
              <a:t>संचालन दे सकता </a:t>
            </a:r>
            <a:r>
              <a:rPr lang="hi-IN" sz="6200" dirty="0">
                <a:latin typeface="Arial Unicode MS" panose="020B0604020202020204" pitchFamily="34" charset="-128"/>
                <a:ea typeface="Arial Unicode MS" panose="020B0604020202020204" pitchFamily="34" charset="-128"/>
                <a:cs typeface="Arial Unicode MS" panose="020B0604020202020204" pitchFamily="34" charset="-128"/>
              </a:rPr>
              <a:t>हैं | </a:t>
            </a:r>
          </a:p>
          <a:p>
            <a:pPr marL="0" indent="0">
              <a:buNone/>
            </a:pPr>
            <a:r>
              <a:rPr lang="hi-IN" sz="6200" dirty="0" smtClean="0">
                <a:latin typeface="Arial Unicode MS" panose="020B0604020202020204" pitchFamily="34" charset="-128"/>
                <a:ea typeface="Arial Unicode MS" panose="020B0604020202020204" pitchFamily="34" charset="-128"/>
                <a:cs typeface="Arial Unicode MS" panose="020B0604020202020204" pitchFamily="34" charset="-128"/>
              </a:rPr>
              <a:t> </a:t>
            </a:r>
            <a:endParaRPr lang="hi-IN" sz="6200" dirty="0">
              <a:latin typeface="Arial Unicode MS" panose="020B0604020202020204" pitchFamily="34" charset="-128"/>
              <a:ea typeface="Arial Unicode MS" panose="020B0604020202020204" pitchFamily="34" charset="-128"/>
              <a:cs typeface="Arial Unicode MS" panose="020B0604020202020204" pitchFamily="34" charset="-128"/>
            </a:endParaRPr>
          </a:p>
          <a:p>
            <a:endParaRPr lang="en-IN" dirty="0"/>
          </a:p>
        </p:txBody>
      </p:sp>
    </p:spTree>
    <p:extLst>
      <p:ext uri="{BB962C8B-B14F-4D97-AF65-F5344CB8AC3E}">
        <p14:creationId xmlns:p14="http://schemas.microsoft.com/office/powerpoint/2010/main" xmlns="" val="32282792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अभिसरण में पंचायत की भूमिका </a:t>
            </a:r>
            <a:endParaRPr lang="en-IN"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 name="Content Placeholder 2"/>
          <p:cNvSpPr>
            <a:spLocks noGrp="1"/>
          </p:cNvSpPr>
          <p:nvPr>
            <p:ph idx="1"/>
          </p:nvPr>
        </p:nvSpPr>
        <p:spPr>
          <a:xfrm>
            <a:off x="457200" y="1600200"/>
            <a:ext cx="8229600" cy="4800600"/>
          </a:xfrm>
        </p:spPr>
        <p:txBody>
          <a:bodyPr>
            <a:normAutofit fontScale="77500" lnSpcReduction="20000"/>
          </a:bodyPr>
          <a:lstStyle/>
          <a:p>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पंचायत कार्यालय में ग्राम संगठन को जगह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देना  </a:t>
            </a:r>
            <a:endParaRPr lang="hi-IN" dirty="0">
              <a:latin typeface="Arial Unicode MS" panose="020B0604020202020204" pitchFamily="34" charset="-128"/>
              <a:ea typeface="Arial Unicode MS" panose="020B0604020202020204" pitchFamily="34" charset="-128"/>
              <a:cs typeface="Arial Unicode MS" panose="020B0604020202020204" pitchFamily="34" charset="-128"/>
            </a:endParaRPr>
          </a:p>
          <a:p>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ग्राम पंचायतों के विभिन्न स्टैंडिंग समितियों में सदस्य के रूप में तथा ग्राम सभा में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 सखी मंडल  और उसके संगठनों की सक्रिय भागीदारी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सुनिश्चित कर पंचायत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सखी मंडल/ ग्राम संगठन  का सहयोग ले सकता है  </a:t>
            </a:r>
            <a:endParaRPr lang="hi-IN" dirty="0">
              <a:latin typeface="Arial Unicode MS" panose="020B0604020202020204" pitchFamily="34" charset="-128"/>
              <a:ea typeface="Arial Unicode MS" panose="020B0604020202020204" pitchFamily="34" charset="-128"/>
              <a:cs typeface="Arial Unicode MS" panose="020B0604020202020204" pitchFamily="34" charset="-128"/>
            </a:endParaRPr>
          </a:p>
          <a:p>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सखी मंडलों से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सामुदायिक कार्यकर्ता का चुनाव कर सही मानदेय देकर पंचायत विभिन्न विकास कार्यों को गति दे सकता है </a:t>
            </a:r>
            <a:endParaRPr lang="hi-IN" dirty="0" smtClean="0">
              <a:latin typeface="Arial Unicode MS" panose="020B0604020202020204" pitchFamily="34" charset="-128"/>
              <a:ea typeface="Arial Unicode MS" panose="020B0604020202020204" pitchFamily="34" charset="-128"/>
              <a:cs typeface="Arial Unicode MS" panose="020B0604020202020204" pitchFamily="34" charset="-128"/>
            </a:endParaRPr>
          </a:p>
          <a:p>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सखी मंडलों को निधि देकर समूह बनाने में मदद कर सकता है   </a:t>
            </a:r>
            <a:endParaRPr lang="hi-IN" dirty="0">
              <a:latin typeface="Arial Unicode MS" panose="020B0604020202020204" pitchFamily="34" charset="-128"/>
              <a:ea typeface="Arial Unicode MS" panose="020B0604020202020204" pitchFamily="34" charset="-128"/>
              <a:cs typeface="Arial Unicode MS" panose="020B0604020202020204" pitchFamily="34" charset="-128"/>
            </a:endParaRPr>
          </a:p>
          <a:p>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सखी मंडलों और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इनके संघों को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भागीदार बनाकर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पंचायत अपने विकास को गति दे सकता है </a:t>
            </a:r>
          </a:p>
          <a:p>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इसके लिए पंचायत और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सखी मंडल के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संघ हर तीन माह में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एक बार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एक संयुक्त बैठक कर पंचायत के समग्र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कार्यों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का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समीक्षा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कर आगे की रणनीति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बना सकते हैं          </a:t>
            </a:r>
            <a:endParaRPr lang="en-IN" dirty="0">
              <a:latin typeface="Arial Unicode MS" panose="020B0604020202020204" pitchFamily="34" charset="-128"/>
              <a:ea typeface="Arial Unicode MS" panose="020B0604020202020204" pitchFamily="34" charset="-128"/>
              <a:cs typeface="Arial Unicode MS" panose="020B0604020202020204" pitchFamily="34" charset="-128"/>
            </a:endParaRPr>
          </a:p>
          <a:p>
            <a:endParaRPr lang="en-IN" dirty="0"/>
          </a:p>
        </p:txBody>
      </p:sp>
    </p:spTree>
    <p:extLst>
      <p:ext uri="{BB962C8B-B14F-4D97-AF65-F5344CB8AC3E}">
        <p14:creationId xmlns:p14="http://schemas.microsoft.com/office/powerpoint/2010/main" xmlns="" val="38548651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सखी मंडल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और इनके संघों की भूमिका </a:t>
            </a:r>
            <a:endParaRPr lang="en-IN"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 name="Content Placeholder 2"/>
          <p:cNvSpPr>
            <a:spLocks noGrp="1"/>
          </p:cNvSpPr>
          <p:nvPr>
            <p:ph idx="1"/>
          </p:nvPr>
        </p:nvSpPr>
        <p:spPr/>
        <p:txBody>
          <a:bodyPr>
            <a:normAutofit fontScale="77500" lnSpcReduction="20000"/>
          </a:bodyPr>
          <a:lstStyle/>
          <a:p>
            <a:r>
              <a:rPr lang="hi-IN" sz="3800" dirty="0">
                <a:latin typeface="Arial Unicode MS" panose="020B0604020202020204" pitchFamily="34" charset="-128"/>
                <a:ea typeface="Arial Unicode MS" panose="020B0604020202020204" pitchFamily="34" charset="-128"/>
                <a:cs typeface="Arial Unicode MS" panose="020B0604020202020204" pitchFamily="34" charset="-128"/>
              </a:rPr>
              <a:t>गाँव में छुटे हुए असुरक्षित </a:t>
            </a:r>
            <a:r>
              <a:rPr lang="hi-IN" sz="3800" dirty="0" smtClean="0">
                <a:latin typeface="Arial Unicode MS" panose="020B0604020202020204" pitchFamily="34" charset="-128"/>
                <a:ea typeface="Arial Unicode MS" panose="020B0604020202020204" pitchFamily="34" charset="-128"/>
                <a:cs typeface="Arial Unicode MS" panose="020B0604020202020204" pitchFamily="34" charset="-128"/>
              </a:rPr>
              <a:t>गरीब परिवारों </a:t>
            </a:r>
            <a:r>
              <a:rPr lang="hi-IN" sz="3800" dirty="0">
                <a:latin typeface="Arial Unicode MS" panose="020B0604020202020204" pitchFamily="34" charset="-128"/>
                <a:ea typeface="Arial Unicode MS" panose="020B0604020202020204" pitchFamily="34" charset="-128"/>
                <a:cs typeface="Arial Unicode MS" panose="020B0604020202020204" pitchFamily="34" charset="-128"/>
              </a:rPr>
              <a:t>की सूची पंचायत से प्राप्त कर उन्हें स्वयं सहायता समूह से जोड़ना </a:t>
            </a:r>
            <a:r>
              <a:rPr lang="hi-IN" sz="3800" dirty="0" smtClean="0">
                <a:latin typeface="Arial Unicode MS" panose="020B0604020202020204" pitchFamily="34" charset="-128"/>
                <a:ea typeface="Arial Unicode MS" panose="020B0604020202020204" pitchFamily="34" charset="-128"/>
                <a:cs typeface="Arial Unicode MS" panose="020B0604020202020204" pitchFamily="34" charset="-128"/>
              </a:rPr>
              <a:t> </a:t>
            </a:r>
            <a:endParaRPr lang="hi-IN" sz="3800" dirty="0">
              <a:latin typeface="Arial Unicode MS" panose="020B0604020202020204" pitchFamily="34" charset="-128"/>
              <a:ea typeface="Arial Unicode MS" panose="020B0604020202020204" pitchFamily="34" charset="-128"/>
              <a:cs typeface="Arial Unicode MS" panose="020B0604020202020204" pitchFamily="34" charset="-128"/>
            </a:endParaRPr>
          </a:p>
          <a:p>
            <a:r>
              <a:rPr lang="hi-IN" sz="3800" dirty="0">
                <a:latin typeface="Arial Unicode MS" panose="020B0604020202020204" pitchFamily="34" charset="-128"/>
                <a:ea typeface="Arial Unicode MS" panose="020B0604020202020204" pitchFamily="34" charset="-128"/>
                <a:cs typeface="Arial Unicode MS" panose="020B0604020202020204" pitchFamily="34" charset="-128"/>
              </a:rPr>
              <a:t>ग्राम पंचायत को सशक्त करने के लिए समूहों और </a:t>
            </a:r>
            <a:r>
              <a:rPr lang="hi-IN" sz="3800" dirty="0" smtClean="0">
                <a:latin typeface="Arial Unicode MS" panose="020B0604020202020204" pitchFamily="34" charset="-128"/>
                <a:ea typeface="Arial Unicode MS" panose="020B0604020202020204" pitchFamily="34" charset="-128"/>
                <a:cs typeface="Arial Unicode MS" panose="020B0604020202020204" pitchFamily="34" charset="-128"/>
              </a:rPr>
              <a:t>ग्राम संगठन को   </a:t>
            </a:r>
            <a:r>
              <a:rPr lang="hi-IN" sz="3800" dirty="0">
                <a:latin typeface="Arial Unicode MS" panose="020B0604020202020204" pitchFamily="34" charset="-128"/>
                <a:ea typeface="Arial Unicode MS" panose="020B0604020202020204" pitchFamily="34" charset="-128"/>
                <a:cs typeface="Arial Unicode MS" panose="020B0604020202020204" pitchFamily="34" charset="-128"/>
              </a:rPr>
              <a:t>से काम करना |</a:t>
            </a:r>
          </a:p>
          <a:p>
            <a:r>
              <a:rPr lang="hi-IN" sz="3800" dirty="0">
                <a:latin typeface="Arial Unicode MS" panose="020B0604020202020204" pitchFamily="34" charset="-128"/>
                <a:ea typeface="Arial Unicode MS" panose="020B0604020202020204" pitchFamily="34" charset="-128"/>
                <a:cs typeface="Arial Unicode MS" panose="020B0604020202020204" pitchFamily="34" charset="-128"/>
              </a:rPr>
              <a:t>गरीबों की सूची ग्राम सभा से सत्यापित कराने के लिए ग्राम पंचायत को </a:t>
            </a:r>
            <a:r>
              <a:rPr lang="hi-IN" sz="3800" dirty="0" smtClean="0">
                <a:latin typeface="Arial Unicode MS" panose="020B0604020202020204" pitchFamily="34" charset="-128"/>
                <a:ea typeface="Arial Unicode MS" panose="020B0604020202020204" pitchFamily="34" charset="-128"/>
                <a:cs typeface="Arial Unicode MS" panose="020B0604020202020204" pitchFamily="34" charset="-128"/>
              </a:rPr>
              <a:t>PIP </a:t>
            </a:r>
            <a:r>
              <a:rPr lang="hi-IN" sz="3800" dirty="0">
                <a:latin typeface="Arial Unicode MS" panose="020B0604020202020204" pitchFamily="34" charset="-128"/>
                <a:ea typeface="Arial Unicode MS" panose="020B0604020202020204" pitchFamily="34" charset="-128"/>
                <a:cs typeface="Arial Unicode MS" panose="020B0604020202020204" pitchFamily="34" charset="-128"/>
              </a:rPr>
              <a:t>में मदद करना </a:t>
            </a:r>
            <a:r>
              <a:rPr lang="hi-IN" sz="3800" dirty="0" smtClean="0">
                <a:latin typeface="Arial Unicode MS" panose="020B0604020202020204" pitchFamily="34" charset="-128"/>
                <a:ea typeface="Arial Unicode MS" panose="020B0604020202020204" pitchFamily="34" charset="-128"/>
                <a:cs typeface="Arial Unicode MS" panose="020B0604020202020204" pitchFamily="34" charset="-128"/>
              </a:rPr>
              <a:t> </a:t>
            </a:r>
            <a:endParaRPr lang="hi-IN" sz="3800" dirty="0">
              <a:latin typeface="Arial Unicode MS" panose="020B0604020202020204" pitchFamily="34" charset="-128"/>
              <a:ea typeface="Arial Unicode MS" panose="020B0604020202020204" pitchFamily="34" charset="-128"/>
              <a:cs typeface="Arial Unicode MS" panose="020B0604020202020204" pitchFamily="34" charset="-128"/>
            </a:endParaRPr>
          </a:p>
          <a:p>
            <a:r>
              <a:rPr lang="hi-IN" sz="3800" dirty="0" smtClean="0">
                <a:latin typeface="Arial Unicode MS" panose="020B0604020202020204" pitchFamily="34" charset="-128"/>
                <a:ea typeface="Arial Unicode MS" panose="020B0604020202020204" pitchFamily="34" charset="-128"/>
                <a:cs typeface="Arial Unicode MS" panose="020B0604020202020204" pitchFamily="34" charset="-128"/>
              </a:rPr>
              <a:t>ग्राम सभा में उपस्थित हो सक्रिय भागीदारी निभा कर ग्राम पंचायत विकास योज़ना में अपनी जरूरत की योज़नाओं को सर्वसम्मति </a:t>
            </a:r>
            <a:r>
              <a:rPr lang="hi-IN" sz="3800" dirty="0">
                <a:latin typeface="Arial Unicode MS" panose="020B0604020202020204" pitchFamily="34" charset="-128"/>
                <a:ea typeface="Arial Unicode MS" panose="020B0604020202020204" pitchFamily="34" charset="-128"/>
                <a:cs typeface="Arial Unicode MS" panose="020B0604020202020204" pitchFamily="34" charset="-128"/>
              </a:rPr>
              <a:t>से </a:t>
            </a:r>
            <a:r>
              <a:rPr lang="hi-IN" sz="3800" dirty="0" smtClean="0">
                <a:latin typeface="Arial Unicode MS" panose="020B0604020202020204" pitchFamily="34" charset="-128"/>
                <a:ea typeface="Arial Unicode MS" panose="020B0604020202020204" pitchFamily="34" charset="-128"/>
                <a:cs typeface="Arial Unicode MS" panose="020B0604020202020204" pitchFamily="34" charset="-128"/>
              </a:rPr>
              <a:t>पारित करने की मांग को रखना, एवं उसे पारित कर मनरेगा  एवं अन्य योज़नाओं का अधिकतम लाभ उठाना </a:t>
            </a:r>
            <a:endParaRPr lang="hi-IN" sz="3800" dirty="0">
              <a:latin typeface="Arial Unicode MS" panose="020B0604020202020204" pitchFamily="34" charset="-128"/>
              <a:ea typeface="Arial Unicode MS" panose="020B0604020202020204" pitchFamily="34" charset="-128"/>
              <a:cs typeface="Arial Unicode MS" panose="020B0604020202020204" pitchFamily="34" charset="-128"/>
            </a:endParaRPr>
          </a:p>
          <a:p>
            <a:endParaRPr lang="en-IN" dirty="0"/>
          </a:p>
        </p:txBody>
      </p:sp>
    </p:spTree>
    <p:extLst>
      <p:ext uri="{BB962C8B-B14F-4D97-AF65-F5344CB8AC3E}">
        <p14:creationId xmlns:p14="http://schemas.microsoft.com/office/powerpoint/2010/main" xmlns="" val="27704648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सखी मंडल और इनके संघों की भूमिका </a:t>
            </a:r>
            <a:endParaRPr lang="en-IN"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 name="Content Placeholder 2"/>
          <p:cNvSpPr>
            <a:spLocks noGrp="1"/>
          </p:cNvSpPr>
          <p:nvPr>
            <p:ph idx="1"/>
          </p:nvPr>
        </p:nvSpPr>
        <p:spPr/>
        <p:txBody>
          <a:bodyPr>
            <a:normAutofit fontScale="77500" lnSpcReduction="20000"/>
          </a:bodyPr>
          <a:lstStyle/>
          <a:p>
            <a:r>
              <a:rPr lang="hi-IN" sz="3700" dirty="0" smtClean="0">
                <a:latin typeface="Arial Unicode MS" panose="020B0604020202020204" pitchFamily="34" charset="-128"/>
                <a:ea typeface="Arial Unicode MS" panose="020B0604020202020204" pitchFamily="34" charset="-128"/>
                <a:cs typeface="Arial Unicode MS" panose="020B0604020202020204" pitchFamily="34" charset="-128"/>
              </a:rPr>
              <a:t>सखी मंडल पंचायत के साझा संसाधनों तक पंहुच बनाने के लिए पंचायत के साथ मिलकर काम कर सकती है </a:t>
            </a:r>
          </a:p>
          <a:p>
            <a:r>
              <a:rPr lang="hi-IN" sz="3700" dirty="0" smtClean="0">
                <a:latin typeface="Arial Unicode MS" panose="020B0604020202020204" pitchFamily="34" charset="-128"/>
                <a:ea typeface="Arial Unicode MS" panose="020B0604020202020204" pitchFamily="34" charset="-128"/>
                <a:cs typeface="Arial Unicode MS" panose="020B0604020202020204" pitchFamily="34" charset="-128"/>
              </a:rPr>
              <a:t>ग्राम संगठनों और स्वयं सहायता समूह पंचायत में लिंग भेद के प्रभाव / स्थिति का अध्ययन  कर </a:t>
            </a:r>
            <a:r>
              <a:rPr lang="hi-IN" sz="3700" dirty="0">
                <a:latin typeface="Arial Unicode MS" panose="020B0604020202020204" pitchFamily="34" charset="-128"/>
                <a:ea typeface="Arial Unicode MS" panose="020B0604020202020204" pitchFamily="34" charset="-128"/>
                <a:cs typeface="Arial Unicode MS" panose="020B0604020202020204" pitchFamily="34" charset="-128"/>
              </a:rPr>
              <a:t>स्था</a:t>
            </a:r>
            <a:r>
              <a:rPr lang="hi-IN" sz="3700" dirty="0" smtClean="0">
                <a:latin typeface="Arial Unicode MS" panose="020B0604020202020204" pitchFamily="34" charset="-128"/>
                <a:ea typeface="Arial Unicode MS" panose="020B0604020202020204" pitchFamily="34" charset="-128"/>
                <a:cs typeface="Arial Unicode MS" panose="020B0604020202020204" pitchFamily="34" charset="-128"/>
              </a:rPr>
              <a:t>नीय योजना में जेंडर बजट बनाने की जिम्मेदारी  ले सकती है  </a:t>
            </a:r>
          </a:p>
          <a:p>
            <a:r>
              <a:rPr lang="hi-IN" sz="3700" dirty="0" smtClean="0">
                <a:latin typeface="Arial Unicode MS" panose="020B0604020202020204" pitchFamily="34" charset="-128"/>
                <a:ea typeface="Arial Unicode MS" panose="020B0604020202020204" pitchFamily="34" charset="-128"/>
                <a:cs typeface="Arial Unicode MS" panose="020B0604020202020204" pitchFamily="34" charset="-128"/>
              </a:rPr>
              <a:t>केंद्र एवं राज्य प्रायोजित योजनाओं से सम्बंधित सूचना पंचायत से प्राप्त कर सखी मंडल के सदस्यों तक पंहुचा सकती है  </a:t>
            </a:r>
          </a:p>
          <a:p>
            <a:r>
              <a:rPr lang="hi-IN" sz="3700" dirty="0" smtClean="0">
                <a:latin typeface="Arial Unicode MS" panose="020B0604020202020204" pitchFamily="34" charset="-128"/>
                <a:ea typeface="Arial Unicode MS" panose="020B0604020202020204" pitchFamily="34" charset="-128"/>
                <a:cs typeface="Arial Unicode MS" panose="020B0604020202020204" pitchFamily="34" charset="-128"/>
              </a:rPr>
              <a:t> सखी  मंडल स्तर पर PAE कराना, ग्राम संगठन स्तर पर उसका समेंकन करना ग्रामसभा से पारित करवाना  और पंचायत स्तर पर EAP तैयार करना </a:t>
            </a:r>
          </a:p>
          <a:p>
            <a:endParaRPr lang="en-IN" dirty="0"/>
          </a:p>
        </p:txBody>
      </p:sp>
    </p:spTree>
    <p:extLst>
      <p:ext uri="{BB962C8B-B14F-4D97-AF65-F5344CB8AC3E}">
        <p14:creationId xmlns:p14="http://schemas.microsoft.com/office/powerpoint/2010/main" xmlns="" val="36462935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सखी मंडल और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इनके संघों की भूमिका </a:t>
            </a:r>
            <a:endParaRPr lang="en-IN"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 name="Content Placeholder 2"/>
          <p:cNvSpPr>
            <a:spLocks noGrp="1"/>
          </p:cNvSpPr>
          <p:nvPr>
            <p:ph idx="1"/>
          </p:nvPr>
        </p:nvSpPr>
        <p:spPr/>
        <p:txBody>
          <a:bodyPr>
            <a:normAutofit lnSpcReduction="10000"/>
          </a:bodyPr>
          <a:lstStyle/>
          <a:p>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ग्राम पंचायत विकास योजना बनाने में इनकी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सक्रिय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भागीदारी हो और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सखी मंडलों की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मांग को ये इस योजना में शामिल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करा सकती हैं </a:t>
            </a:r>
            <a:endParaRPr lang="hi-IN" dirty="0">
              <a:latin typeface="Arial Unicode MS" panose="020B0604020202020204" pitchFamily="34" charset="-128"/>
              <a:ea typeface="Arial Unicode MS" panose="020B0604020202020204" pitchFamily="34" charset="-128"/>
              <a:cs typeface="Arial Unicode MS" panose="020B0604020202020204" pitchFamily="34" charset="-128"/>
            </a:endParaRPr>
          </a:p>
          <a:p>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ग्राम संगठन और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सखी मंडल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को ग्राम पंचायत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और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अन्य स्टेक होल्डर्स से मिलकर ग्राम पंचायत संसाधन रिसोर्स प्लान बनाने में आगे आना चाहिए और इसके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के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लिए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लाइन डिपार्टमेंट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में  उपलब्ध संसाधनों और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अन्य स्थानों से सहायता लेने में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पंचायतों को मदद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करना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चाहिए </a:t>
            </a:r>
            <a:endParaRPr lang="hi-IN" dirty="0">
              <a:latin typeface="Arial Unicode MS" panose="020B0604020202020204" pitchFamily="34" charset="-128"/>
              <a:ea typeface="Arial Unicode MS" panose="020B0604020202020204" pitchFamily="34" charset="-128"/>
              <a:cs typeface="Arial Unicode MS" panose="020B0604020202020204" pitchFamily="34" charset="-128"/>
            </a:endParaRPr>
          </a:p>
          <a:p>
            <a:endParaRPr lang="en-IN"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xmlns="" val="5762845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सखी मंडल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और इनके संघों की भूमिका </a:t>
            </a:r>
            <a:endParaRPr lang="en-IN"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 name="Content Placeholder 2"/>
          <p:cNvSpPr>
            <a:spLocks noGrp="1"/>
          </p:cNvSpPr>
          <p:nvPr>
            <p:ph idx="1"/>
          </p:nvPr>
        </p:nvSpPr>
        <p:spPr/>
        <p:txBody>
          <a:bodyPr>
            <a:normAutofit fontScale="85000" lnSpcReduction="10000"/>
          </a:bodyPr>
          <a:lstStyle/>
          <a:p>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ग्राम संगठन और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सखी मंडल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को इस भागीदारी के क्रियान्वयन के लिए एक एक्शन प्लान बनाना चाहिए | </a:t>
            </a:r>
          </a:p>
          <a:p>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सभी ग्राम संगठन और क्लस्टर फेडरेशन के प्रस्ताव में ग्राम पंचायत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एवं  सखी मंडल में भागीदारी पर एक अलग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से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एजेंडा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होना चाहिए जिसमें वे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योजना के क्रियान्वयन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और सदस्यों को प्राप्त लाभ के बारे में समीक्षा कर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सकें</a:t>
            </a:r>
          </a:p>
          <a:p>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ग्राम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सभा बैठक, ग्राम पंचायत विकास योजना, ग़रीबी मुक्त पंचायत,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मनरेगा</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 स्वास्थ्य योजना,शिक्षा का अधिकार योजना,आँगनबाडी योजना,राष्ट्रीय सुरक्षा अनुदान योजना, मध्यान्ह भोजन, ग्राम शिक्षा योजना आदि इसके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एजेंडा में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हो सकते हैं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 </a:t>
            </a:r>
            <a:endParaRPr lang="hi-IN" dirty="0">
              <a:latin typeface="Arial Unicode MS" panose="020B0604020202020204" pitchFamily="34" charset="-128"/>
              <a:ea typeface="Arial Unicode MS" panose="020B0604020202020204" pitchFamily="34" charset="-128"/>
              <a:cs typeface="Arial Unicode MS" panose="020B0604020202020204" pitchFamily="34" charset="-128"/>
            </a:endParaRPr>
          </a:p>
          <a:p>
            <a:endParaRPr lang="en-IN" dirty="0"/>
          </a:p>
        </p:txBody>
      </p:sp>
    </p:spTree>
    <p:extLst>
      <p:ext uri="{BB962C8B-B14F-4D97-AF65-F5344CB8AC3E}">
        <p14:creationId xmlns:p14="http://schemas.microsoft.com/office/powerpoint/2010/main" xmlns="" val="38698722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सखी मंडल और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इनके संघों की भूमिका </a:t>
            </a:r>
            <a:endParaRPr lang="en-IN"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 name="Content Placeholder 2"/>
          <p:cNvSpPr>
            <a:spLocks noGrp="1"/>
          </p:cNvSpPr>
          <p:nvPr>
            <p:ph idx="1"/>
          </p:nvPr>
        </p:nvSpPr>
        <p:spPr/>
        <p:txBody>
          <a:bodyPr>
            <a:normAutofit fontScale="85000" lnSpcReduction="10000"/>
          </a:bodyPr>
          <a:lstStyle/>
          <a:p>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ग्राम सभा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 पंचायत को मदद कर सकती है : बैथक का एजेंडा तैयार करने में,  कार्रवाही लिखने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में,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फेसीलिटेशन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में</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 महिलाओं को मोबिलाईज करने में,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चर्चा करने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में, निर्णय लेने में  </a:t>
            </a:r>
            <a:endParaRPr lang="hi-IN" dirty="0">
              <a:latin typeface="Arial Unicode MS" panose="020B0604020202020204" pitchFamily="34" charset="-128"/>
              <a:ea typeface="Arial Unicode MS" panose="020B0604020202020204" pitchFamily="34" charset="-128"/>
              <a:cs typeface="Arial Unicode MS" panose="020B0604020202020204" pitchFamily="34" charset="-128"/>
            </a:endParaRPr>
          </a:p>
          <a:p>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ग्राम सभा के सभी समितियों में सक्रीय भागीदारी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निभाकर </a:t>
            </a:r>
            <a:endParaRPr lang="hi-IN" dirty="0">
              <a:latin typeface="Arial Unicode MS" panose="020B0604020202020204" pitchFamily="34" charset="-128"/>
              <a:ea typeface="Arial Unicode MS" panose="020B0604020202020204" pitchFamily="34" charset="-128"/>
              <a:cs typeface="Arial Unicode MS" panose="020B0604020202020204" pitchFamily="34" charset="-128"/>
            </a:endParaRPr>
          </a:p>
          <a:p>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ग्राम पंचायत द्वारा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सौंपे गए कार्य की ज़िम्मेदारी एक एजेंसी की तरह सखी मंडल/ ग्राम संगठन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उचित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फीस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लेकर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 कर सकती हैं गाँव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में विभिन्न सेवाएँ जैसे: मध्यान्ह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भोजन,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ठोस कचरे का प्रबन्धन</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 सुरक्षित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पेय जल का प्रंबंधन, घर घर जाकर टैक्स आदि वसूलने कार्य कर सकती है | </a:t>
            </a:r>
          </a:p>
          <a:p>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पंचायत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द्वारा ली गयी योजनाओं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के क्रियान्वयन में समुदाय आधारित अनुश्रवन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तंत्र (</a:t>
            </a:r>
            <a:r>
              <a:rPr lang="en-US" dirty="0" smtClean="0">
                <a:latin typeface="Arial Unicode MS" panose="020B0604020202020204" pitchFamily="34" charset="-128"/>
                <a:ea typeface="Arial Unicode MS" panose="020B0604020202020204" pitchFamily="34" charset="-128"/>
                <a:cs typeface="Arial Unicode MS" panose="020B0604020202020204" pitchFamily="34" charset="-128"/>
              </a:rPr>
              <a:t>CBMS)</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में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भाग लेकर </a:t>
            </a:r>
            <a:endParaRPr lang="hi-IN" dirty="0">
              <a:latin typeface="Arial Unicode MS" panose="020B0604020202020204" pitchFamily="34" charset="-128"/>
              <a:ea typeface="Arial Unicode MS" panose="020B0604020202020204" pitchFamily="34" charset="-128"/>
              <a:cs typeface="Arial Unicode MS" panose="020B0604020202020204" pitchFamily="34" charset="-128"/>
            </a:endParaRPr>
          </a:p>
          <a:p>
            <a:endParaRPr lang="en-IN" dirty="0"/>
          </a:p>
        </p:txBody>
      </p:sp>
    </p:spTree>
    <p:extLst>
      <p:ext uri="{BB962C8B-B14F-4D97-AF65-F5344CB8AC3E}">
        <p14:creationId xmlns:p14="http://schemas.microsoft.com/office/powerpoint/2010/main" xmlns="" val="8393625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अपेक्षित परिणाम </a:t>
            </a:r>
            <a:endParaRPr lang="en-IN"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 name="Content Placeholder 2"/>
          <p:cNvSpPr>
            <a:spLocks noGrp="1"/>
          </p:cNvSpPr>
          <p:nvPr>
            <p:ph idx="1"/>
          </p:nvPr>
        </p:nvSpPr>
        <p:spPr/>
        <p:txBody>
          <a:bodyPr>
            <a:normAutofit fontScale="70000" lnSpcReduction="20000"/>
          </a:bodyPr>
          <a:lstStyle/>
          <a:p>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पंचायतीराज और स्वयं सहायता समूह की आपसी भागीदारी स्पष्ट और मापने योग्य परिणाम:- </a:t>
            </a:r>
          </a:p>
          <a:p>
            <a:pPr marL="514350" indent="-514350">
              <a:buFont typeface="+mj-lt"/>
              <a:buAutoNum type="arabicPeriod"/>
            </a:pP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स्वयं सहायता समूह की सदस्यों और समुदाय के लोगों की पंहुच व्यक्तिगत हक़, सामुदायिक सेवाओं, जनता के सामान और सामाजिक सुरक्षा तक पंहुच बढ़ेगा | जैसे मनरेगा जॉब कार्ड, मनरेगा में काम की मांग, और संरचना निर्माण,सामाजिक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सु</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रक्षा पेंशन तक पंहुच,आंगनबाडी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विद्यालयों</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 में सही ढंग से पढाई,शिक्षा का अधिकार,मध्यान्ह भोजन,भोजन का अधिकार,बढा हुआ टीकाकरण, संक्रमण से फ़ैलाने वाली बीमारियों में कमी आदि         </a:t>
            </a:r>
          </a:p>
          <a:p>
            <a:pPr marL="514350" indent="-514350">
              <a:buFont typeface="+mj-lt"/>
              <a:buAutoNum type="arabicPeriod"/>
            </a:pP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भागीदारी मंचों का नियमित उपयोग सक्रिय सामुदायिक कार्यकर्ता </a:t>
            </a:r>
          </a:p>
          <a:p>
            <a:pPr marL="514350" indent="-514350">
              <a:buNone/>
            </a:pP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3.  ग्रामसभा में, एवं अन्य संस्थाओं , विकास समितियों में  महिलाओं की सक्रिय भागीदारी – जैसे की शिक्षा समिति स्वास्थ्य समिति जल एवं स्वच्छता समिति ,वन सुरक्षा एवं प्रबंधन समिति , आंगन वाड़ी माता समिति  आदि </a:t>
            </a:r>
          </a:p>
          <a:p>
            <a:pPr marL="514350" indent="-514350">
              <a:buFont typeface="+mj-lt"/>
              <a:buAutoNum type="arabicPeriod"/>
            </a:pPr>
            <a:endParaRPr lang="hi-IN" dirty="0" smtClean="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xmlns="" val="4034985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अपेक्षित परिणाम </a:t>
            </a:r>
            <a:endParaRPr lang="en-IN"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 name="Content Placeholder 2"/>
          <p:cNvSpPr>
            <a:spLocks noGrp="1"/>
          </p:cNvSpPr>
          <p:nvPr>
            <p:ph idx="1"/>
          </p:nvPr>
        </p:nvSpPr>
        <p:spPr/>
        <p:txBody>
          <a:bodyPr>
            <a:normAutofit lnSpcReduction="10000"/>
          </a:bodyPr>
          <a:lstStyle/>
          <a:p>
            <a:pPr marL="514350" indent="-514350">
              <a:buNone/>
            </a:pP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4. ग्राम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पंचायत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गरीबी निवारण योज़ना का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निर्माण हर पंचायत में संयुक्त रूप से होगा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 </a:t>
            </a:r>
            <a:endParaRPr lang="hi-IN" dirty="0">
              <a:latin typeface="Arial Unicode MS" panose="020B0604020202020204" pitchFamily="34" charset="-128"/>
              <a:ea typeface="Arial Unicode MS" panose="020B0604020202020204" pitchFamily="34" charset="-128"/>
              <a:cs typeface="Arial Unicode MS" panose="020B0604020202020204" pitchFamily="34" charset="-128"/>
            </a:endParaRPr>
          </a:p>
          <a:p>
            <a:pPr marL="514350" indent="-514350">
              <a:buFont typeface="+mj-lt"/>
              <a:buAutoNum type="arabicPeriod"/>
            </a:pP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ग्राम पंचायत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द्वारा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सखी मंडल और ग्राम संगठन को  जिम्मेदारियां (</a:t>
            </a:r>
            <a:r>
              <a:rPr lang="en-US" dirty="0" smtClean="0">
                <a:latin typeface="Arial Unicode MS" panose="020B0604020202020204" pitchFamily="34" charset="-128"/>
                <a:ea typeface="Arial Unicode MS" panose="020B0604020202020204" pitchFamily="34" charset="-128"/>
                <a:cs typeface="Arial Unicode MS" panose="020B0604020202020204" pitchFamily="34" charset="-128"/>
              </a:rPr>
              <a:t>services for delivery)</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 दी जा रही होंगी  </a:t>
            </a:r>
            <a:endParaRPr lang="hi-IN" dirty="0">
              <a:latin typeface="Arial Unicode MS" panose="020B0604020202020204" pitchFamily="34" charset="-128"/>
              <a:ea typeface="Arial Unicode MS" panose="020B0604020202020204" pitchFamily="34" charset="-128"/>
              <a:cs typeface="Arial Unicode MS" panose="020B0604020202020204" pitchFamily="34" charset="-128"/>
            </a:endParaRPr>
          </a:p>
          <a:p>
            <a:pPr marL="514350" indent="-514350">
              <a:buFont typeface="+mj-lt"/>
              <a:buAutoNum type="arabicPeriod"/>
            </a:pP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अधिक से अधिक सामुदायिक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कार्यकर्ता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 पंचायत चुनाव में निर्वाचित हो सकेंगी  </a:t>
            </a:r>
            <a:endParaRPr lang="hi-IN" dirty="0">
              <a:latin typeface="Arial Unicode MS" panose="020B0604020202020204" pitchFamily="34" charset="-128"/>
              <a:ea typeface="Arial Unicode MS" panose="020B0604020202020204" pitchFamily="34" charset="-128"/>
              <a:cs typeface="Arial Unicode MS" panose="020B0604020202020204" pitchFamily="34" charset="-128"/>
            </a:endParaRPr>
          </a:p>
          <a:p>
            <a:pPr marL="514350" indent="-514350">
              <a:buFont typeface="+mj-lt"/>
              <a:buAutoNum type="arabicPeriod"/>
            </a:pP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सखी मंडल और </a:t>
            </a:r>
            <a:r>
              <a:rPr lang="hi-IN" dirty="0">
                <a:latin typeface="Arial Unicode MS" panose="020B0604020202020204" pitchFamily="34" charset="-128"/>
                <a:ea typeface="Arial Unicode MS" panose="020B0604020202020204" pitchFamily="34" charset="-128"/>
                <a:cs typeface="Arial Unicode MS" panose="020B0604020202020204" pitchFamily="34" charset="-128"/>
              </a:rPr>
              <a:t>ग्राम संगठन को ग्राम पंचायत द्वारा निधि </a:t>
            </a:r>
            <a:r>
              <a:rPr lang="hi-IN" dirty="0" smtClean="0">
                <a:latin typeface="Arial Unicode MS" panose="020B0604020202020204" pitchFamily="34" charset="-128"/>
                <a:ea typeface="Arial Unicode MS" panose="020B0604020202020204" pitchFamily="34" charset="-128"/>
                <a:cs typeface="Arial Unicode MS" panose="020B0604020202020204" pitchFamily="34" charset="-128"/>
              </a:rPr>
              <a:t>दी जाएगी     </a:t>
            </a:r>
            <a:endParaRPr lang="en-IN" dirty="0">
              <a:latin typeface="Arial Unicode MS" panose="020B0604020202020204" pitchFamily="34" charset="-128"/>
              <a:ea typeface="Arial Unicode MS" panose="020B0604020202020204" pitchFamily="34" charset="-128"/>
              <a:cs typeface="Arial Unicode MS" panose="020B0604020202020204" pitchFamily="34" charset="-128"/>
            </a:endParaRPr>
          </a:p>
          <a:p>
            <a:pPr marL="0" indent="0">
              <a:buNone/>
            </a:pPr>
            <a:endParaRPr lang="en-IN"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xmlns="" val="27976846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1076</TotalTime>
  <Words>1475</Words>
  <Application>Microsoft Office PowerPoint</Application>
  <PresentationFormat>On-screen Show (4:3)</PresentationFormat>
  <Paragraphs>81</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ग्राम पंचायत और सखी मंडलों एवं उसके संघों के बीच अभिसरण</vt:lpstr>
      <vt:lpstr>पृष्ठभूमि </vt:lpstr>
      <vt:lpstr>तात्कालिक सन्दर्भ </vt:lpstr>
      <vt:lpstr>अभिसरण का उद्देश्य </vt:lpstr>
      <vt:lpstr>साझेदारी का औचित्य   </vt:lpstr>
      <vt:lpstr>साझेदारी का औचित्य</vt:lpstr>
      <vt:lpstr>अभिसरण में पंचायत की भूमिका </vt:lpstr>
      <vt:lpstr>अभिसरण में पंचायत की भूमिका </vt:lpstr>
      <vt:lpstr>अभिसरण में पंचायत की भूमिका </vt:lpstr>
      <vt:lpstr>सखी मंडल और इनके संघों की भूमिका </vt:lpstr>
      <vt:lpstr>सखी मंडल और इनके संघों की भूमिका </vt:lpstr>
      <vt:lpstr>सखी मंडल और इनके संघों की भूमिका </vt:lpstr>
      <vt:lpstr>सखी मंडल और इनके संघों की भूमिका </vt:lpstr>
      <vt:lpstr>सखी मंडल और इनके संघों की भूमिका </vt:lpstr>
      <vt:lpstr>अपेक्षित परिणाम </vt:lpstr>
      <vt:lpstr>अपेक्षित परिणाम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Guidelines on Partnership Between Gram Panchayat and SHG Networks of NRLM</dc:title>
  <dc:creator>User 3</dc:creator>
  <cp:lastModifiedBy>User 3</cp:lastModifiedBy>
  <cp:revision>108</cp:revision>
  <dcterms:created xsi:type="dcterms:W3CDTF">2006-08-16T00:00:00Z</dcterms:created>
  <dcterms:modified xsi:type="dcterms:W3CDTF">2018-09-09T17:26:55Z</dcterms:modified>
</cp:coreProperties>
</file>