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  <p:sldId id="267" r:id="rId11"/>
    <p:sldId id="269" r:id="rId12"/>
    <p:sldId id="270" r:id="rId13"/>
    <p:sldId id="268" r:id="rId14"/>
    <p:sldId id="271" r:id="rId15"/>
  </p:sldIdLst>
  <p:sldSz cx="9144000" cy="6858000" type="screen4x3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A729"/>
    <a:srgbClr val="3333CC"/>
    <a:srgbClr val="99FF33"/>
    <a:srgbClr val="660033"/>
    <a:srgbClr val="FF0066"/>
    <a:srgbClr val="00FF00"/>
    <a:srgbClr val="FF3300"/>
    <a:srgbClr val="000099"/>
    <a:srgbClr val="00CC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E235D-C863-40A2-BCF3-06B7DFC2F9D7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23EFB-D963-4EC5-B980-F8BC32B0BC2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IN" b="1" dirty="0" smtClean="0"/>
              <a:t/>
            </a:r>
            <a:br>
              <a:rPr lang="en-IN" b="1" dirty="0" smtClean="0"/>
            </a:br>
            <a:r>
              <a:rPr lang="en-IN" sz="6000" b="1" dirty="0" smtClean="0">
                <a:solidFill>
                  <a:srgbClr val="FF3300"/>
                </a:solidFill>
              </a:rPr>
              <a:t>PPC-Annexure </a:t>
            </a:r>
            <a:r>
              <a:rPr lang="en-IN" sz="6000" b="1" dirty="0">
                <a:solidFill>
                  <a:srgbClr val="FF3300"/>
                </a:solidFill>
              </a:rPr>
              <a:t>– VIII</a:t>
            </a:r>
            <a:r>
              <a:rPr lang="en-US" sz="6000" dirty="0">
                <a:solidFill>
                  <a:srgbClr val="FF3300"/>
                </a:solidFill>
              </a:rPr>
              <a:t/>
            </a:r>
            <a:br>
              <a:rPr lang="en-US" sz="6000" dirty="0">
                <a:solidFill>
                  <a:srgbClr val="FF3300"/>
                </a:solidFill>
              </a:rPr>
            </a:br>
            <a:endParaRPr lang="en-US" dirty="0">
              <a:solidFill>
                <a:srgbClr val="FF33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90600"/>
            <a:ext cx="9144000" cy="5867400"/>
          </a:xfrm>
        </p:spPr>
        <p:txBody>
          <a:bodyPr/>
          <a:lstStyle/>
          <a:p>
            <a:r>
              <a:rPr lang="en-IN" sz="6600" b="1" dirty="0"/>
              <a:t>Poverty Reduction Plan</a:t>
            </a:r>
            <a:r>
              <a:rPr lang="en-IN" b="1" dirty="0"/>
              <a:t> </a:t>
            </a:r>
            <a:endParaRPr lang="en-IN" b="1" dirty="0" smtClean="0"/>
          </a:p>
          <a:p>
            <a:r>
              <a:rPr lang="en-IN" b="1" dirty="0" smtClean="0"/>
              <a:t>for </a:t>
            </a:r>
          </a:p>
          <a:p>
            <a:r>
              <a:rPr lang="en-IN" sz="6000" b="1" dirty="0" smtClean="0"/>
              <a:t>(2019-20)</a:t>
            </a:r>
          </a:p>
          <a:p>
            <a:r>
              <a:rPr lang="en-IN" b="1" dirty="0" smtClean="0">
                <a:solidFill>
                  <a:srgbClr val="0070C0"/>
                </a:solidFill>
              </a:rPr>
              <a:t>Presentation by </a:t>
            </a:r>
          </a:p>
          <a:p>
            <a:r>
              <a:rPr lang="en-IN" sz="5400" b="1" dirty="0" smtClean="0">
                <a:solidFill>
                  <a:srgbClr val="7030A0"/>
                </a:solidFill>
              </a:rPr>
              <a:t>(Dr. </a:t>
            </a:r>
            <a:r>
              <a:rPr lang="en-IN" sz="5400" b="1" dirty="0" err="1" smtClean="0">
                <a:solidFill>
                  <a:srgbClr val="7030A0"/>
                </a:solidFill>
              </a:rPr>
              <a:t>Narayan</a:t>
            </a:r>
            <a:r>
              <a:rPr lang="en-IN" sz="5400" b="1" dirty="0" smtClean="0">
                <a:solidFill>
                  <a:srgbClr val="7030A0"/>
                </a:solidFill>
              </a:rPr>
              <a:t> </a:t>
            </a:r>
            <a:r>
              <a:rPr lang="en-IN" sz="5400" b="1" dirty="0" err="1" smtClean="0">
                <a:solidFill>
                  <a:srgbClr val="7030A0"/>
                </a:solidFill>
              </a:rPr>
              <a:t>Sahoo</a:t>
            </a:r>
            <a:r>
              <a:rPr lang="en-IN" sz="5400" b="1" dirty="0" smtClean="0">
                <a:solidFill>
                  <a:srgbClr val="7030A0"/>
                </a:solidFill>
              </a:rPr>
              <a:t>)</a:t>
            </a:r>
          </a:p>
          <a:p>
            <a:r>
              <a:rPr lang="en-IN" sz="4400" b="1" dirty="0" smtClean="0">
                <a:solidFill>
                  <a:srgbClr val="7030A0"/>
                </a:solidFill>
              </a:rPr>
              <a:t>DD(PR&amp;PR)/SIRD&amp;PR,AP ,Itanagar </a:t>
            </a:r>
            <a:endParaRPr lang="en-US" sz="4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8991600" cy="6629400"/>
          </a:xfrm>
        </p:spPr>
        <p:txBody>
          <a:bodyPr>
            <a:normAutofit fontScale="90000"/>
          </a:bodyPr>
          <a:lstStyle/>
          <a:p>
            <a:r>
              <a:rPr lang="en-IN" sz="3600" b="1" dirty="0">
                <a:solidFill>
                  <a:srgbClr val="00B050"/>
                </a:solidFill>
              </a:rPr>
              <a:t>Template for Presentation of Poverty Reduction Plan for 2019-20 </a:t>
            </a:r>
            <a:r>
              <a:rPr lang="en-IN" sz="4000" b="1" dirty="0" smtClean="0">
                <a:solidFill>
                  <a:srgbClr val="00B050"/>
                </a:solidFill>
              </a:rPr>
              <a:t/>
            </a:r>
            <a:br>
              <a:rPr lang="en-IN" sz="4000" b="1" dirty="0" smtClean="0">
                <a:solidFill>
                  <a:srgbClr val="00B050"/>
                </a:solidFill>
              </a:rPr>
            </a:br>
            <a:r>
              <a:rPr lang="en-IN" sz="4000" b="1" dirty="0" smtClean="0">
                <a:solidFill>
                  <a:srgbClr val="00B050"/>
                </a:solidFill>
              </a:rPr>
              <a:t>by</a:t>
            </a:r>
            <a:r>
              <a:rPr lang="en-US" sz="4000" dirty="0">
                <a:solidFill>
                  <a:srgbClr val="00B050"/>
                </a:solidFill>
              </a:rPr>
              <a:t/>
            </a:r>
            <a:br>
              <a:rPr lang="en-US" sz="4000" dirty="0">
                <a:solidFill>
                  <a:srgbClr val="00B050"/>
                </a:solidFill>
              </a:rPr>
            </a:br>
            <a:r>
              <a:rPr lang="en-IN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Village Organisations / Self Help Groups</a:t>
            </a:r>
            <a:r>
              <a:rPr lang="en-US" sz="4000" dirty="0">
                <a:solidFill>
                  <a:srgbClr val="00B050"/>
                </a:solidFill>
              </a:rPr>
              <a:t/>
            </a:r>
            <a:br>
              <a:rPr lang="en-US" sz="4000" dirty="0">
                <a:solidFill>
                  <a:srgbClr val="00B050"/>
                </a:solidFill>
              </a:rPr>
            </a:br>
            <a:r>
              <a:rPr lang="en-US" sz="4000" dirty="0" smtClean="0">
                <a:solidFill>
                  <a:srgbClr val="00B050"/>
                </a:solidFill>
              </a:rPr>
              <a:t/>
            </a:r>
            <a:br>
              <a:rPr lang="en-US" sz="4000" dirty="0" smtClean="0">
                <a:solidFill>
                  <a:srgbClr val="00B050"/>
                </a:solidFill>
              </a:rPr>
            </a:br>
            <a:r>
              <a:rPr lang="en-IN" sz="3600" b="1" dirty="0" smtClean="0">
                <a:solidFill>
                  <a:srgbClr val="FF0000"/>
                </a:solidFill>
              </a:rPr>
              <a:t>To </a:t>
            </a:r>
            <a:r>
              <a:rPr lang="en-IN" sz="3600" b="1" dirty="0">
                <a:solidFill>
                  <a:srgbClr val="FF0000"/>
                </a:solidFill>
              </a:rPr>
              <a:t>be prepared by Primary Level SHG Federation / SHG in consultation</a:t>
            </a:r>
            <a:br>
              <a:rPr lang="en-IN" sz="3600" b="1" dirty="0">
                <a:solidFill>
                  <a:srgbClr val="FF0000"/>
                </a:solidFill>
              </a:rPr>
            </a:br>
            <a:r>
              <a:rPr lang="en-IN" sz="3600" b="1" dirty="0">
                <a:solidFill>
                  <a:srgbClr val="FF0000"/>
                </a:solidFill>
              </a:rPr>
              <a:t>with all members </a:t>
            </a:r>
            <a:r>
              <a:rPr lang="en-IN" sz="3600" b="1" dirty="0" smtClean="0">
                <a:solidFill>
                  <a:srgbClr val="FF0000"/>
                </a:solidFill>
              </a:rPr>
              <a:t/>
            </a:r>
            <a:br>
              <a:rPr lang="en-IN" sz="3600" b="1" dirty="0" smtClean="0">
                <a:solidFill>
                  <a:srgbClr val="FF0000"/>
                </a:solidFill>
              </a:rPr>
            </a:br>
            <a:r>
              <a:rPr lang="en-IN" sz="3600" b="1" dirty="0" smtClean="0">
                <a:solidFill>
                  <a:srgbClr val="FF0000"/>
                </a:solidFill>
              </a:rPr>
              <a:t>and </a:t>
            </a:r>
            <a:r>
              <a:rPr lang="en-IN" sz="4000" b="1" dirty="0" smtClean="0">
                <a:solidFill>
                  <a:srgbClr val="FF0000"/>
                </a:solidFill>
              </a:rPr>
              <a:t/>
            </a:r>
            <a:br>
              <a:rPr lang="en-IN" sz="4000" b="1" dirty="0" smtClean="0">
                <a:solidFill>
                  <a:srgbClr val="FF0000"/>
                </a:solidFill>
              </a:rPr>
            </a:br>
            <a:r>
              <a:rPr lang="en-IN" sz="4000" b="1" dirty="0" smtClean="0"/>
              <a:t/>
            </a:r>
            <a:br>
              <a:rPr lang="en-IN" sz="4000" b="1" dirty="0" smtClean="0"/>
            </a:br>
            <a:r>
              <a:rPr lang="en-IN" sz="6000" b="1" dirty="0" smtClean="0">
                <a:solidFill>
                  <a:schemeClr val="accent4"/>
                </a:solidFill>
              </a:rPr>
              <a:t>Presented </a:t>
            </a:r>
            <a:r>
              <a:rPr lang="en-IN" sz="6000" b="1" dirty="0">
                <a:solidFill>
                  <a:schemeClr val="accent4"/>
                </a:solidFill>
              </a:rPr>
              <a:t>in the Gram </a:t>
            </a:r>
            <a:r>
              <a:rPr lang="en-IN" sz="6000" b="1" dirty="0" err="1" smtClean="0">
                <a:solidFill>
                  <a:schemeClr val="accent4"/>
                </a:solidFill>
              </a:rPr>
              <a:t>Sabha</a:t>
            </a:r>
            <a:r>
              <a:rPr lang="en-US" sz="6600" dirty="0">
                <a:solidFill>
                  <a:schemeClr val="accent4"/>
                </a:solidFill>
              </a:rPr>
              <a:t/>
            </a:r>
            <a:br>
              <a:rPr lang="en-US" sz="6600" dirty="0">
                <a:solidFill>
                  <a:schemeClr val="accent4"/>
                </a:solidFill>
              </a:rPr>
            </a:br>
            <a:endParaRPr lang="en-US" i="1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 fontScale="90000"/>
          </a:bodyPr>
          <a:lstStyle/>
          <a:p>
            <a:pPr lvl="0"/>
            <a:r>
              <a:rPr lang="en-IN" b="1" dirty="0" smtClean="0"/>
              <a:t/>
            </a:r>
            <a:br>
              <a:rPr lang="en-IN" b="1" dirty="0" smtClean="0"/>
            </a:br>
            <a:r>
              <a:rPr lang="en-IN" b="1" dirty="0" smtClean="0">
                <a:solidFill>
                  <a:srgbClr val="00B050"/>
                </a:solidFill>
              </a:rPr>
              <a:t>Basic </a:t>
            </a:r>
            <a:r>
              <a:rPr lang="en-IN" b="1" dirty="0">
                <a:solidFill>
                  <a:srgbClr val="00B050"/>
                </a:solidFill>
              </a:rPr>
              <a:t>information :</a:t>
            </a:r>
            <a:r>
              <a:rPr lang="en-US" dirty="0">
                <a:solidFill>
                  <a:srgbClr val="00B050"/>
                </a:solidFill>
              </a:rPr>
              <a:t/>
            </a:r>
            <a:br>
              <a:rPr lang="en-US" dirty="0">
                <a:solidFill>
                  <a:srgbClr val="00B050"/>
                </a:solidFill>
              </a:rPr>
            </a:b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fontScale="92500"/>
          </a:bodyPr>
          <a:lstStyle/>
          <a:p>
            <a:pPr lvl="0">
              <a:buNone/>
            </a:pPr>
            <a:endParaRPr lang="en-IN" sz="3000" dirty="0" smtClean="0"/>
          </a:p>
          <a:p>
            <a:pPr lvl="0"/>
            <a:r>
              <a:rPr lang="en-IN" sz="3000" dirty="0" smtClean="0">
                <a:solidFill>
                  <a:srgbClr val="0070C0"/>
                </a:solidFill>
              </a:rPr>
              <a:t>Name </a:t>
            </a:r>
            <a:r>
              <a:rPr lang="en-IN" sz="3000" dirty="0">
                <a:solidFill>
                  <a:srgbClr val="0070C0"/>
                </a:solidFill>
              </a:rPr>
              <a:t>of the District 	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Name of the Block	</a:t>
            </a:r>
            <a:r>
              <a:rPr lang="en-IN" sz="3000" dirty="0" smtClean="0">
                <a:solidFill>
                  <a:srgbClr val="0070C0"/>
                </a:solidFill>
              </a:rPr>
              <a:t>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Name of the Gram Panchayat (GP) / Village Council (V/C) 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Name / Number of the Ward </a:t>
            </a:r>
            <a:r>
              <a:rPr lang="en-IN" sz="3000" dirty="0" smtClean="0">
                <a:solidFill>
                  <a:srgbClr val="0070C0"/>
                </a:solidFill>
              </a:rPr>
              <a:t>(Panchayat </a:t>
            </a:r>
            <a:r>
              <a:rPr lang="en-IN" sz="3000" dirty="0">
                <a:solidFill>
                  <a:srgbClr val="0070C0"/>
                </a:solidFill>
              </a:rPr>
              <a:t>Constituency) 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Name of the Village or Habitation 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Name of the Primary Level SHG Federation (PLF) 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Number of SHGs in the Primary Level SHG Federation 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Number of VOs / PLFs in the CLF / SLF :</a:t>
            </a:r>
            <a:endParaRPr lang="en-US" sz="3000" dirty="0">
              <a:solidFill>
                <a:srgbClr val="0070C0"/>
              </a:solidFill>
            </a:endParaRPr>
          </a:p>
          <a:p>
            <a:pPr lvl="0"/>
            <a:r>
              <a:rPr lang="en-IN" sz="3000" dirty="0">
                <a:solidFill>
                  <a:srgbClr val="0070C0"/>
                </a:solidFill>
              </a:rPr>
              <a:t>Name and Contact number of VO / PLF / Office Bearer</a:t>
            </a:r>
            <a:r>
              <a:rPr lang="en-IN" dirty="0">
                <a:solidFill>
                  <a:srgbClr val="0070C0"/>
                </a:solidFill>
              </a:rPr>
              <a:t>s :</a:t>
            </a:r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IN" sz="3600" b="1" u="sng" dirty="0" smtClean="0"/>
              <a:t/>
            </a:r>
            <a:br>
              <a:rPr lang="en-IN" sz="3600" b="1" u="sng" dirty="0" smtClean="0"/>
            </a:br>
            <a:r>
              <a:rPr lang="en-IN" sz="3600" b="1" u="sng" dirty="0" smtClean="0">
                <a:solidFill>
                  <a:srgbClr val="FF0000"/>
                </a:solidFill>
              </a:rPr>
              <a:t>Present </a:t>
            </a:r>
            <a:r>
              <a:rPr lang="en-IN" sz="3600" b="1" u="sng" dirty="0">
                <a:solidFill>
                  <a:srgbClr val="FF0000"/>
                </a:solidFill>
              </a:rPr>
              <a:t>status of SHGs and Plan for 2019-20</a:t>
            </a:r>
            <a:r>
              <a:rPr lang="en-IN" sz="3600" b="1" dirty="0">
                <a:solidFill>
                  <a:srgbClr val="FF0000"/>
                </a:solidFill>
              </a:rPr>
              <a:t> :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</p:nvPr>
        </p:nvGraphicFramePr>
        <p:xfrm>
          <a:off x="0" y="838199"/>
          <a:ext cx="9144000" cy="60778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4"/>
                <a:gridCol w="7247466"/>
                <a:gridCol w="1219200"/>
              </a:tblGrid>
              <a:tr h="976184">
                <a:tc gridSpan="2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Present Status</a:t>
                      </a:r>
                      <a:r>
                        <a:rPr lang="en-US" sz="3200" baseline="0" dirty="0" smtClean="0"/>
                        <a:t> </a:t>
                      </a:r>
                      <a:endParaRPr 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No </a:t>
                      </a:r>
                      <a:endParaRPr lang="en-US" sz="3200" dirty="0"/>
                    </a:p>
                  </a:txBody>
                  <a:tcPr/>
                </a:tc>
              </a:tr>
              <a:tr h="100872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Total Number of Households</a:t>
                      </a:r>
                      <a:r>
                        <a:rPr lang="en-US" sz="3200" baseline="0" dirty="0" smtClean="0"/>
                        <a:t> in VO/PLF Jurisdiction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00872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Number of Households</a:t>
                      </a:r>
                      <a:r>
                        <a:rPr lang="en-US" sz="3200" baseline="0" dirty="0" smtClean="0"/>
                        <a:t> covered in SHGs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0872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Total No.</a:t>
                      </a:r>
                      <a:r>
                        <a:rPr lang="en-US" sz="3200" baseline="0" dirty="0" smtClean="0"/>
                        <a:t> of SHGs exists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0872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D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Total No of SHGs received RF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0872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Total Number of SHGs accessed Bank loan 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Plan for 2019-20 </a:t>
            </a:r>
            <a:endParaRPr lang="en-US" dirty="0">
              <a:solidFill>
                <a:srgbClr val="00B0F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143001"/>
          <a:ext cx="9144000" cy="55420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66"/>
                <a:gridCol w="7154334"/>
                <a:gridCol w="1143000"/>
              </a:tblGrid>
              <a:tr h="2006341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F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 smtClean="0"/>
                        <a:t>No.  of Households</a:t>
                      </a:r>
                      <a:r>
                        <a:rPr lang="en-US" sz="4400" baseline="0" dirty="0" smtClean="0"/>
                        <a:t> will be brought under SHG fold 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/>
                        <a:t>No.  </a:t>
                      </a:r>
                      <a:endParaRPr lang="en-US" sz="3600" dirty="0"/>
                    </a:p>
                  </a:txBody>
                  <a:tcPr/>
                </a:tc>
              </a:tr>
              <a:tr h="1410024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G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 smtClean="0"/>
                        <a:t>No. of SHGs will be provided RF </a:t>
                      </a:r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070034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H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400" dirty="0" smtClean="0"/>
                        <a:t>No. of SHGs will be accessed Bank</a:t>
                      </a:r>
                      <a:r>
                        <a:rPr lang="en-US" sz="4400" baseline="0" dirty="0" smtClean="0"/>
                        <a:t> loan </a:t>
                      </a:r>
                      <a:endParaRPr lang="en-US" sz="4400" dirty="0" smtClean="0"/>
                    </a:p>
                    <a:p>
                      <a:endParaRPr 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Entitlement Plan </a:t>
            </a:r>
            <a:endParaRPr lang="en-US" dirty="0">
              <a:solidFill>
                <a:srgbClr val="0070C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9144000" cy="6307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2514600"/>
                <a:gridCol w="2057400"/>
              </a:tblGrid>
              <a:tr h="654937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Types</a:t>
                      </a:r>
                      <a:r>
                        <a:rPr lang="en-US" baseline="0" dirty="0" smtClean="0">
                          <a:solidFill>
                            <a:srgbClr val="FFFF00"/>
                          </a:solidFill>
                        </a:rPr>
                        <a:t> of Entitlements 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Name</a:t>
                      </a:r>
                      <a:r>
                        <a:rPr lang="en-US" baseline="0" dirty="0" smtClean="0">
                          <a:solidFill>
                            <a:srgbClr val="FFFF00"/>
                          </a:solidFill>
                        </a:rPr>
                        <a:t> of the eligible members who wants to access the benefit  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Name</a:t>
                      </a:r>
                      <a:r>
                        <a:rPr lang="en-US" baseline="0" dirty="0" smtClean="0">
                          <a:solidFill>
                            <a:srgbClr val="FFFF00"/>
                          </a:solidFill>
                        </a:rPr>
                        <a:t> of the SHG (Applicable only when the Member is in SHG)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65493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A. Old Age Pension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5493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B. Window Pension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5493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C. Disability</a:t>
                      </a:r>
                      <a:r>
                        <a:rPr lang="en-US" sz="3600" baseline="0" dirty="0" smtClean="0">
                          <a:solidFill>
                            <a:srgbClr val="FF0066"/>
                          </a:solidFill>
                        </a:rPr>
                        <a:t> Pension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5493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D. Other Pension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5493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E. MGNREGS JOB Card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5493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F.</a:t>
                      </a:r>
                      <a:r>
                        <a:rPr lang="en-US" sz="3600" baseline="0" dirty="0" smtClean="0">
                          <a:solidFill>
                            <a:srgbClr val="FF0066"/>
                          </a:solidFill>
                        </a:rPr>
                        <a:t> </a:t>
                      </a:r>
                      <a:r>
                        <a:rPr lang="en-US" sz="3600" baseline="0" dirty="0" err="1" smtClean="0">
                          <a:solidFill>
                            <a:srgbClr val="FF0066"/>
                          </a:solidFill>
                        </a:rPr>
                        <a:t>Aadhar</a:t>
                      </a:r>
                      <a:r>
                        <a:rPr lang="en-US" sz="3600" baseline="0" dirty="0" smtClean="0">
                          <a:solidFill>
                            <a:srgbClr val="FF0066"/>
                          </a:solidFill>
                        </a:rPr>
                        <a:t> Card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30440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G.</a:t>
                      </a:r>
                      <a:r>
                        <a:rPr lang="en-US" sz="3600" baseline="0" dirty="0" smtClean="0">
                          <a:solidFill>
                            <a:srgbClr val="FF0066"/>
                          </a:solidFill>
                        </a:rPr>
                        <a:t> </a:t>
                      </a:r>
                      <a:r>
                        <a:rPr lang="en-US" sz="3600" baseline="0" dirty="0" err="1" smtClean="0">
                          <a:solidFill>
                            <a:srgbClr val="FF0066"/>
                          </a:solidFill>
                        </a:rPr>
                        <a:t>Ujjawala</a:t>
                      </a:r>
                      <a:r>
                        <a:rPr lang="en-US" sz="3600" baseline="0" dirty="0" smtClean="0">
                          <a:solidFill>
                            <a:srgbClr val="FF0066"/>
                          </a:solidFill>
                        </a:rPr>
                        <a:t> (PMUY) </a:t>
                      </a:r>
                      <a:endParaRPr lang="en-US" sz="3600" dirty="0" smtClean="0">
                        <a:solidFill>
                          <a:srgbClr val="FF0066"/>
                        </a:solidFill>
                      </a:endParaRPr>
                    </a:p>
                    <a:p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r>
              <a:rPr lang="en-IN" b="1" dirty="0"/>
              <a:t> 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>
                <a:solidFill>
                  <a:srgbClr val="00FF00"/>
                </a:solidFill>
              </a:rPr>
              <a:t>4. </a:t>
            </a:r>
            <a:r>
              <a:rPr lang="en-IN" b="1" u="sng" dirty="0" smtClean="0">
                <a:solidFill>
                  <a:srgbClr val="00FF00"/>
                </a:solidFill>
              </a:rPr>
              <a:t>Livelihoods </a:t>
            </a:r>
            <a:r>
              <a:rPr lang="en-IN" b="1" u="sng" dirty="0">
                <a:solidFill>
                  <a:srgbClr val="00FF00"/>
                </a:solidFill>
              </a:rPr>
              <a:t>Plan</a:t>
            </a:r>
            <a:r>
              <a:rPr lang="en-IN" b="1" dirty="0">
                <a:solidFill>
                  <a:srgbClr val="00FF00"/>
                </a:solidFill>
              </a:rPr>
              <a:t> 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n-IN" dirty="0">
                <a:solidFill>
                  <a:srgbClr val="7030A0"/>
                </a:solidFill>
              </a:rPr>
              <a:t>Under the type of activity, please clearly indicate the livelihood activities like : </a:t>
            </a:r>
            <a:endParaRPr lang="en-IN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en-IN" dirty="0" smtClean="0">
              <a:solidFill>
                <a:srgbClr val="000099"/>
              </a:solidFill>
            </a:endParaRPr>
          </a:p>
          <a:p>
            <a:pPr algn="just"/>
            <a:r>
              <a:rPr lang="en-IN" dirty="0" smtClean="0">
                <a:solidFill>
                  <a:srgbClr val="000099"/>
                </a:solidFill>
              </a:rPr>
              <a:t>1</a:t>
            </a:r>
            <a:r>
              <a:rPr lang="en-IN" dirty="0">
                <a:solidFill>
                  <a:srgbClr val="000099"/>
                </a:solidFill>
              </a:rPr>
              <a:t>. Land Development, 2. Agriculture, 3. Horticulture</a:t>
            </a:r>
            <a:r>
              <a:rPr lang="en-IN" dirty="0" smtClean="0">
                <a:solidFill>
                  <a:srgbClr val="000099"/>
                </a:solidFill>
              </a:rPr>
              <a:t>,</a:t>
            </a:r>
          </a:p>
          <a:p>
            <a:pPr algn="just"/>
            <a:r>
              <a:rPr lang="en-IN" dirty="0" smtClean="0">
                <a:solidFill>
                  <a:srgbClr val="000099"/>
                </a:solidFill>
              </a:rPr>
              <a:t> </a:t>
            </a:r>
            <a:r>
              <a:rPr lang="en-IN" dirty="0">
                <a:solidFill>
                  <a:srgbClr val="000099"/>
                </a:solidFill>
              </a:rPr>
              <a:t>4. Animal Husbandry (Dairy, Goat Rearing, Pig Rearing, Sheep Rearing, Poultry, Duck Rearing etc.), </a:t>
            </a:r>
            <a:endParaRPr lang="en-IN" dirty="0" smtClean="0">
              <a:solidFill>
                <a:srgbClr val="000099"/>
              </a:solidFill>
            </a:endParaRPr>
          </a:p>
          <a:p>
            <a:pPr algn="just"/>
            <a:r>
              <a:rPr lang="en-IN" dirty="0" smtClean="0">
                <a:solidFill>
                  <a:srgbClr val="000099"/>
                </a:solidFill>
              </a:rPr>
              <a:t>5</a:t>
            </a:r>
            <a:r>
              <a:rPr lang="en-IN" dirty="0">
                <a:solidFill>
                  <a:srgbClr val="000099"/>
                </a:solidFill>
              </a:rPr>
              <a:t>. Fisheries, 6. Forestry, 7. Handicrafts, </a:t>
            </a:r>
            <a:endParaRPr lang="en-IN" dirty="0" smtClean="0">
              <a:solidFill>
                <a:srgbClr val="000099"/>
              </a:solidFill>
            </a:endParaRPr>
          </a:p>
          <a:p>
            <a:pPr algn="just"/>
            <a:r>
              <a:rPr lang="en-IN" dirty="0" smtClean="0">
                <a:solidFill>
                  <a:srgbClr val="000099"/>
                </a:solidFill>
              </a:rPr>
              <a:t>6</a:t>
            </a:r>
            <a:r>
              <a:rPr lang="en-IN" dirty="0">
                <a:solidFill>
                  <a:srgbClr val="000099"/>
                </a:solidFill>
              </a:rPr>
              <a:t>. Minor Irrigation, 9. Cottage Industries, </a:t>
            </a:r>
            <a:endParaRPr lang="en-IN" dirty="0" smtClean="0">
              <a:solidFill>
                <a:srgbClr val="000099"/>
              </a:solidFill>
            </a:endParaRPr>
          </a:p>
          <a:p>
            <a:pPr algn="just"/>
            <a:r>
              <a:rPr lang="en-IN" dirty="0" smtClean="0">
                <a:solidFill>
                  <a:srgbClr val="000099"/>
                </a:solidFill>
              </a:rPr>
              <a:t>10</a:t>
            </a:r>
            <a:r>
              <a:rPr lang="en-IN" dirty="0">
                <a:solidFill>
                  <a:srgbClr val="000099"/>
                </a:solidFill>
              </a:rPr>
              <a:t>. Small Scale Industries etc. </a:t>
            </a:r>
            <a:endParaRPr lang="en-IN" dirty="0" smtClean="0">
              <a:solidFill>
                <a:srgbClr val="000099"/>
              </a:solidFill>
            </a:endParaRPr>
          </a:p>
          <a:p>
            <a:pPr algn="ctr">
              <a:buNone/>
            </a:pPr>
            <a:r>
              <a:rPr lang="en-IN" dirty="0" smtClean="0"/>
              <a:t>And </a:t>
            </a:r>
          </a:p>
          <a:p>
            <a:pPr algn="just"/>
            <a:r>
              <a:rPr lang="en-IN" dirty="0">
                <a:solidFill>
                  <a:srgbClr val="FF0000"/>
                </a:solidFill>
              </a:rPr>
              <a:t>T</a:t>
            </a:r>
            <a:r>
              <a:rPr lang="en-IN" dirty="0" smtClean="0">
                <a:solidFill>
                  <a:srgbClr val="FF0000"/>
                </a:solidFill>
              </a:rPr>
              <a:t>ype </a:t>
            </a:r>
            <a:r>
              <a:rPr lang="en-IN" dirty="0">
                <a:solidFill>
                  <a:srgbClr val="FF0000"/>
                </a:solidFill>
              </a:rPr>
              <a:t>support required like fertilisers, seeds, inputs, implements / equipments , market facility, </a:t>
            </a:r>
            <a:endParaRPr lang="en-IN" dirty="0" smtClean="0">
              <a:solidFill>
                <a:srgbClr val="FF0000"/>
              </a:solidFill>
            </a:endParaRPr>
          </a:p>
          <a:p>
            <a:pPr algn="just"/>
            <a:r>
              <a:rPr lang="en-IN" dirty="0" smtClean="0">
                <a:solidFill>
                  <a:srgbClr val="FF0000"/>
                </a:solidFill>
              </a:rPr>
              <a:t>bore </a:t>
            </a:r>
            <a:r>
              <a:rPr lang="en-IN" dirty="0">
                <a:solidFill>
                  <a:srgbClr val="FF0000"/>
                </a:solidFill>
              </a:rPr>
              <a:t>well, cooling plants, </a:t>
            </a:r>
            <a:r>
              <a:rPr lang="en-IN" dirty="0" err="1">
                <a:solidFill>
                  <a:srgbClr val="FF0000"/>
                </a:solidFill>
              </a:rPr>
              <a:t>godowns</a:t>
            </a:r>
            <a:r>
              <a:rPr lang="en-IN" dirty="0">
                <a:solidFill>
                  <a:srgbClr val="FF0000"/>
                </a:solidFill>
              </a:rPr>
              <a:t>, drying platforms, </a:t>
            </a:r>
            <a:endParaRPr lang="en-IN" dirty="0" smtClean="0">
              <a:solidFill>
                <a:srgbClr val="FF0000"/>
              </a:solidFill>
            </a:endParaRPr>
          </a:p>
          <a:p>
            <a:pPr algn="just"/>
            <a:r>
              <a:rPr lang="en-IN" dirty="0" smtClean="0">
                <a:solidFill>
                  <a:srgbClr val="FF0000"/>
                </a:solidFill>
              </a:rPr>
              <a:t>fishing </a:t>
            </a:r>
            <a:r>
              <a:rPr lang="en-IN" dirty="0">
                <a:solidFill>
                  <a:srgbClr val="FF0000"/>
                </a:solidFill>
              </a:rPr>
              <a:t>nets, saplings, CSCs etc.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52400"/>
          <a:ext cx="8686800" cy="647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1676400"/>
                <a:gridCol w="1447800"/>
                <a:gridCol w="1371600"/>
                <a:gridCol w="1828800"/>
                <a:gridCol w="1447800"/>
              </a:tblGrid>
              <a:tr h="1969809"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solidFill>
                            <a:srgbClr val="00FF00"/>
                          </a:solidFill>
                        </a:rPr>
                        <a:t>Sl</a:t>
                      </a:r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 No 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Name of the SHG member 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Name of the SHG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Type of activity</a:t>
                      </a:r>
                      <a:r>
                        <a:rPr lang="en-US" sz="2800" baseline="0" dirty="0" smtClean="0">
                          <a:solidFill>
                            <a:srgbClr val="00FF00"/>
                          </a:solidFill>
                        </a:rPr>
                        <a:t> 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Individual/</a:t>
                      </a:r>
                    </a:p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Group</a:t>
                      </a:r>
                      <a:r>
                        <a:rPr lang="en-US" sz="2800" baseline="0" dirty="0" smtClean="0">
                          <a:solidFill>
                            <a:srgbClr val="00FF00"/>
                          </a:solidFill>
                        </a:rPr>
                        <a:t> activity </a:t>
                      </a:r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 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Type of support needed 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</a:tr>
              <a:tr h="150239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02397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02397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r>
              <a:rPr lang="en-US" dirty="0" smtClean="0"/>
              <a:t>Individual Infrastructure Plan 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1397000"/>
          <a:ext cx="9143999" cy="5546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892"/>
                <a:gridCol w="1932708"/>
                <a:gridCol w="1981200"/>
                <a:gridCol w="2971800"/>
                <a:gridCol w="1676399"/>
              </a:tblGrid>
              <a:tr h="119380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FF00"/>
                          </a:solidFill>
                        </a:rPr>
                        <a:t>Sl</a:t>
                      </a:r>
                      <a:r>
                        <a:rPr lang="en-US" sz="2400" baseline="0" dirty="0" smtClean="0">
                          <a:solidFill>
                            <a:srgbClr val="00FF00"/>
                          </a:solidFill>
                        </a:rPr>
                        <a:t> No </a:t>
                      </a:r>
                      <a:endParaRPr lang="en-US" sz="24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Name of the Work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Description 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Name of the SHG Member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Name of </a:t>
                      </a:r>
                    </a:p>
                    <a:p>
                      <a:r>
                        <a:rPr lang="en-US" sz="2800" dirty="0" smtClean="0">
                          <a:solidFill>
                            <a:srgbClr val="00FF00"/>
                          </a:solidFill>
                        </a:rPr>
                        <a:t>the SHG</a:t>
                      </a:r>
                      <a:endParaRPr lang="en-US" sz="28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</a:tr>
              <a:tr h="72547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2547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2547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2547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2547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2547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99"/>
                </a:solidFill>
              </a:rPr>
              <a:t>Public Goods and Services Plan </a:t>
            </a:r>
            <a:endParaRPr lang="en-US" dirty="0">
              <a:solidFill>
                <a:srgbClr val="000099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838201"/>
          <a:ext cx="9144000" cy="6019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6477000"/>
                <a:gridCol w="1828800"/>
              </a:tblGrid>
              <a:tr h="1363426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Sl</a:t>
                      </a:r>
                      <a:r>
                        <a:rPr lang="en-US" sz="2400" dirty="0" smtClean="0"/>
                        <a:t> No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Name of the Work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Description </a:t>
                      </a:r>
                      <a:endParaRPr lang="en-US" sz="2400" dirty="0"/>
                    </a:p>
                  </a:txBody>
                  <a:tcPr/>
                </a:tc>
              </a:tr>
              <a:tr h="942016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en-US" sz="4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00"/>
                          </a:solidFill>
                        </a:rPr>
                        <a:t>Road Construction </a:t>
                      </a:r>
                      <a:endParaRPr 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42016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en-US" sz="4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00"/>
                          </a:solidFill>
                        </a:rPr>
                        <a:t>Drinking Water Facilities </a:t>
                      </a:r>
                      <a:endParaRPr 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850629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sz="4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00"/>
                          </a:solidFill>
                        </a:rPr>
                        <a:t>Irrigation Channel construction </a:t>
                      </a:r>
                      <a:endParaRPr 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21712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en-US" sz="4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00"/>
                          </a:solidFill>
                        </a:rPr>
                        <a:t>School Enrollment, teachers , midday meal, uniforms ,books etc  </a:t>
                      </a:r>
                      <a:endParaRPr 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99"/>
                </a:solidFill>
              </a:rPr>
              <a:t>Public Goods and Services Plan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838198"/>
          <a:ext cx="8686800" cy="5791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"/>
                <a:gridCol w="5867400"/>
                <a:gridCol w="1828800"/>
              </a:tblGrid>
              <a:tr h="867235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FF00"/>
                          </a:solidFill>
                        </a:rPr>
                        <a:t>Sl</a:t>
                      </a:r>
                      <a:r>
                        <a:rPr lang="en-US" sz="2400" dirty="0" smtClean="0">
                          <a:solidFill>
                            <a:srgbClr val="00FF00"/>
                          </a:solidFill>
                        </a:rPr>
                        <a:t> No </a:t>
                      </a:r>
                      <a:endParaRPr lang="en-US" sz="24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FF00"/>
                          </a:solidFill>
                        </a:rPr>
                        <a:t>Name of the Work</a:t>
                      </a:r>
                      <a:endParaRPr lang="en-US" sz="2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FF00"/>
                          </a:solidFill>
                        </a:rPr>
                        <a:t>Description </a:t>
                      </a:r>
                      <a:endParaRPr lang="en-US" sz="2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703424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660033"/>
                          </a:solidFill>
                        </a:rPr>
                        <a:t>E </a:t>
                      </a:r>
                      <a:endParaRPr lang="en-US" sz="3200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Market Shed/Market</a:t>
                      </a:r>
                      <a:r>
                        <a:rPr lang="en-US" sz="3600" baseline="0" dirty="0" smtClean="0">
                          <a:solidFill>
                            <a:srgbClr val="FF0066"/>
                          </a:solidFill>
                        </a:rPr>
                        <a:t> Facilities </a:t>
                      </a:r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3424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660033"/>
                          </a:solidFill>
                        </a:rPr>
                        <a:t>F</a:t>
                      </a:r>
                      <a:endParaRPr lang="en-US" sz="3200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Community Toilets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3424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660033"/>
                          </a:solidFill>
                        </a:rPr>
                        <a:t>G</a:t>
                      </a:r>
                      <a:endParaRPr lang="en-US" sz="3200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Community Work shed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03424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660033"/>
                          </a:solidFill>
                        </a:rPr>
                        <a:t>H</a:t>
                      </a:r>
                      <a:endParaRPr lang="en-US" sz="3200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Drainage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03424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660033"/>
                          </a:solidFill>
                        </a:rPr>
                        <a:t>I</a:t>
                      </a:r>
                      <a:endParaRPr lang="en-US" sz="3200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Sewage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3424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660033"/>
                          </a:solidFill>
                        </a:rPr>
                        <a:t>J</a:t>
                      </a:r>
                      <a:endParaRPr lang="en-US" sz="3200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Street Lights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3424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rgbClr val="660033"/>
                          </a:solidFill>
                        </a:rPr>
                        <a:t>K</a:t>
                      </a:r>
                      <a:endParaRPr lang="en-US" sz="3200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0066"/>
                          </a:solidFill>
                        </a:rPr>
                        <a:t>Community Building/Assets  </a:t>
                      </a:r>
                      <a:endParaRPr lang="en-US" sz="3600" dirty="0">
                        <a:solidFill>
                          <a:srgbClr val="FF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99"/>
                </a:solidFill>
              </a:rPr>
              <a:t>Public Goods and Services Plan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400" y="990599"/>
          <a:ext cx="8686800" cy="563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5715000"/>
                <a:gridCol w="2133600"/>
              </a:tblGrid>
              <a:tr h="865854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FF00"/>
                          </a:solidFill>
                        </a:rPr>
                        <a:t>Sl</a:t>
                      </a:r>
                      <a:r>
                        <a:rPr lang="en-US" sz="2400" dirty="0" smtClean="0">
                          <a:solidFill>
                            <a:srgbClr val="00FF00"/>
                          </a:solidFill>
                        </a:rPr>
                        <a:t> No </a:t>
                      </a:r>
                      <a:endParaRPr lang="en-US" sz="2400" dirty="0">
                        <a:solidFill>
                          <a:srgbClr val="00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FF00"/>
                          </a:solidFill>
                        </a:rPr>
                        <a:t>Name of the Work</a:t>
                      </a:r>
                      <a:endParaRPr lang="en-US" sz="2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FF00"/>
                          </a:solidFill>
                        </a:rPr>
                        <a:t>Description </a:t>
                      </a:r>
                      <a:endParaRPr lang="en-US" sz="2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1590982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I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800" dirty="0" smtClean="0"/>
                        <a:t>Electrification </a:t>
                      </a:r>
                      <a:endParaRPr lang="en-US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90982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M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800" dirty="0" smtClean="0"/>
                        <a:t>Transport Facilities </a:t>
                      </a:r>
                      <a:endParaRPr lang="en-US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90982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N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800" dirty="0" smtClean="0"/>
                        <a:t>School/AWC building  </a:t>
                      </a:r>
                      <a:endParaRPr lang="en-US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Public Goods and Services Plan </a:t>
            </a:r>
            <a:endParaRPr lang="en-US" dirty="0">
              <a:solidFill>
                <a:srgbClr val="7030A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914400"/>
          <a:ext cx="9144000" cy="5878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3077"/>
                <a:gridCol w="4845538"/>
                <a:gridCol w="2735385"/>
              </a:tblGrid>
              <a:tr h="1239574"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solidFill>
                            <a:srgbClr val="FFFF00"/>
                          </a:solidFill>
                        </a:rPr>
                        <a:t>Sl</a:t>
                      </a:r>
                      <a:r>
                        <a:rPr lang="en-US" sz="2800" dirty="0" smtClean="0">
                          <a:solidFill>
                            <a:srgbClr val="FFFF00"/>
                          </a:solidFill>
                        </a:rPr>
                        <a:t> No </a:t>
                      </a:r>
                      <a:endParaRPr lang="en-US" sz="28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FF00"/>
                          </a:solidFill>
                        </a:rPr>
                        <a:t>Name of the Institution</a:t>
                      </a:r>
                      <a:r>
                        <a:rPr lang="en-US" sz="2800" baseline="0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  <a:endParaRPr lang="en-US" sz="28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FF00"/>
                          </a:solidFill>
                        </a:rPr>
                        <a:t>Type of Services required </a:t>
                      </a:r>
                      <a:endParaRPr lang="en-US" sz="28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513026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3300"/>
                          </a:solidFill>
                        </a:rPr>
                        <a:t>O</a:t>
                      </a:r>
                      <a:endParaRPr lang="en-US" sz="36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solidFill>
                            <a:srgbClr val="FF3300"/>
                          </a:solidFill>
                        </a:rPr>
                        <a:t>PDS</a:t>
                      </a:r>
                      <a:endParaRPr lang="en-US" sz="44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042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3300"/>
                          </a:solidFill>
                        </a:rPr>
                        <a:t>P</a:t>
                      </a:r>
                      <a:endParaRPr lang="en-US" sz="36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solidFill>
                            <a:srgbClr val="FF3300"/>
                          </a:solidFill>
                        </a:rPr>
                        <a:t>AWC</a:t>
                      </a:r>
                      <a:endParaRPr lang="en-US" sz="44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875253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3300"/>
                          </a:solidFill>
                        </a:rPr>
                        <a:t>Q</a:t>
                      </a:r>
                      <a:endParaRPr lang="en-US" sz="36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3300"/>
                          </a:solidFill>
                        </a:rPr>
                        <a:t>Health – Immunization , Medicines, institutional</a:t>
                      </a:r>
                      <a:r>
                        <a:rPr lang="en-US" sz="2800" baseline="0" dirty="0" smtClean="0">
                          <a:solidFill>
                            <a:srgbClr val="FF3300"/>
                          </a:solidFill>
                        </a:rPr>
                        <a:t> delivery facilities ,</a:t>
                      </a:r>
                      <a:r>
                        <a:rPr lang="en-US" sz="2800" baseline="0" dirty="0" err="1" smtClean="0">
                          <a:solidFill>
                            <a:srgbClr val="FF3300"/>
                          </a:solidFill>
                        </a:rPr>
                        <a:t>deworming</a:t>
                      </a:r>
                      <a:r>
                        <a:rPr lang="en-US" sz="2800" baseline="0" dirty="0" smtClean="0">
                          <a:solidFill>
                            <a:srgbClr val="FF3300"/>
                          </a:solidFill>
                        </a:rPr>
                        <a:t> ,mosquito nets etc  </a:t>
                      </a:r>
                      <a:r>
                        <a:rPr lang="en-US" sz="2800" dirty="0" smtClean="0">
                          <a:solidFill>
                            <a:srgbClr val="FF3300"/>
                          </a:solidFill>
                        </a:rPr>
                        <a:t> </a:t>
                      </a:r>
                      <a:endParaRPr lang="en-US" sz="28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239574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solidFill>
                            <a:srgbClr val="FF3300"/>
                          </a:solidFill>
                        </a:rPr>
                        <a:t>s</a:t>
                      </a:r>
                      <a:endParaRPr lang="en-US" sz="36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3300"/>
                          </a:solidFill>
                        </a:rPr>
                        <a:t>Veterinary Services, Vaccination , </a:t>
                      </a:r>
                      <a:r>
                        <a:rPr lang="en-US" sz="2800" dirty="0" err="1" smtClean="0">
                          <a:solidFill>
                            <a:srgbClr val="FF3300"/>
                          </a:solidFill>
                        </a:rPr>
                        <a:t>deworming</a:t>
                      </a:r>
                      <a:r>
                        <a:rPr lang="en-US" sz="2800" dirty="0" smtClean="0">
                          <a:solidFill>
                            <a:srgbClr val="FF3300"/>
                          </a:solidFill>
                        </a:rPr>
                        <a:t>   </a:t>
                      </a:r>
                      <a:endParaRPr lang="en-US" sz="2800" dirty="0">
                        <a:solidFill>
                          <a:srgbClr val="FF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Note : 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305342"/>
            <a:ext cx="9144000" cy="553997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N" sz="2400" dirty="0" smtClean="0">
                <a:solidFill>
                  <a:srgbClr val="FF0066"/>
                </a:solidFill>
              </a:rPr>
              <a:t>Activities </a:t>
            </a:r>
            <a:r>
              <a:rPr lang="en-IN" sz="2400" dirty="0">
                <a:solidFill>
                  <a:srgbClr val="FF0066"/>
                </a:solidFill>
              </a:rPr>
              <a:t>mentioned above are indicative and may not be applicable for all areas. Activities need to be identified at this local level as per local context and </a:t>
            </a:r>
            <a:r>
              <a:rPr lang="en-IN" sz="2400" dirty="0" err="1">
                <a:solidFill>
                  <a:srgbClr val="FF0066"/>
                </a:solidFill>
              </a:rPr>
              <a:t>priorisation</a:t>
            </a:r>
            <a:r>
              <a:rPr lang="en-IN" sz="2400" dirty="0">
                <a:solidFill>
                  <a:srgbClr val="FF0066"/>
                </a:solidFill>
              </a:rPr>
              <a:t> also needs to be done at their own level before presenting it to Gram </a:t>
            </a:r>
            <a:r>
              <a:rPr lang="en-IN" sz="2400" dirty="0" err="1">
                <a:solidFill>
                  <a:srgbClr val="FF0066"/>
                </a:solidFill>
              </a:rPr>
              <a:t>Sabha</a:t>
            </a:r>
            <a:r>
              <a:rPr lang="en-IN" sz="2400" dirty="0">
                <a:solidFill>
                  <a:srgbClr val="FF0066"/>
                </a:solidFill>
              </a:rPr>
              <a:t>. </a:t>
            </a:r>
            <a:endParaRPr lang="en-IN" sz="2400" dirty="0" smtClean="0">
              <a:solidFill>
                <a:srgbClr val="FF0066"/>
              </a:solidFill>
            </a:endParaRPr>
          </a:p>
          <a:p>
            <a:endParaRPr lang="en-IN" sz="2400" dirty="0" smtClean="0"/>
          </a:p>
          <a:p>
            <a:endParaRPr lang="en-IN" sz="2400" dirty="0">
              <a:solidFill>
                <a:srgbClr val="2FA729"/>
              </a:solidFill>
            </a:endParaRPr>
          </a:p>
          <a:p>
            <a:r>
              <a:rPr lang="en-IN" sz="2400" dirty="0" smtClean="0">
                <a:solidFill>
                  <a:srgbClr val="2FA729"/>
                </a:solidFill>
              </a:rPr>
              <a:t>Every </a:t>
            </a:r>
            <a:r>
              <a:rPr lang="en-IN" sz="2400" dirty="0">
                <a:solidFill>
                  <a:srgbClr val="2FA729"/>
                </a:solidFill>
              </a:rPr>
              <a:t>Primary Level Federation (VO) should prepare a detail plan for all their member households through an interaction with all SHG members before the Gram </a:t>
            </a:r>
            <a:r>
              <a:rPr lang="en-IN" sz="2400" dirty="0" err="1">
                <a:solidFill>
                  <a:srgbClr val="2FA729"/>
                </a:solidFill>
              </a:rPr>
              <a:t>Sabha</a:t>
            </a:r>
            <a:r>
              <a:rPr lang="en-IN" sz="2400" dirty="0">
                <a:solidFill>
                  <a:srgbClr val="2FA729"/>
                </a:solidFill>
              </a:rPr>
              <a:t>. </a:t>
            </a:r>
            <a:endParaRPr lang="en-IN" sz="2400" dirty="0" smtClean="0">
              <a:solidFill>
                <a:srgbClr val="2FA729"/>
              </a:solidFill>
            </a:endParaRPr>
          </a:p>
          <a:p>
            <a:endParaRPr lang="en-IN" sz="2400" dirty="0" smtClean="0"/>
          </a:p>
          <a:p>
            <a:endParaRPr lang="en-IN" sz="2400" dirty="0">
              <a:solidFill>
                <a:srgbClr val="3333CC"/>
              </a:solidFill>
            </a:endParaRPr>
          </a:p>
          <a:p>
            <a:r>
              <a:rPr lang="en-IN" sz="2400" dirty="0" smtClean="0">
                <a:solidFill>
                  <a:srgbClr val="3333CC"/>
                </a:solidFill>
              </a:rPr>
              <a:t>During </a:t>
            </a:r>
            <a:r>
              <a:rPr lang="en-IN" sz="2400" dirty="0">
                <a:solidFill>
                  <a:srgbClr val="3333CC"/>
                </a:solidFill>
              </a:rPr>
              <a:t>Gram </a:t>
            </a:r>
            <a:r>
              <a:rPr lang="en-IN" sz="2400" dirty="0" err="1">
                <a:solidFill>
                  <a:srgbClr val="3333CC"/>
                </a:solidFill>
              </a:rPr>
              <a:t>Sabha</a:t>
            </a:r>
            <a:r>
              <a:rPr lang="en-IN" sz="2400" dirty="0">
                <a:solidFill>
                  <a:srgbClr val="3333CC"/>
                </a:solidFill>
              </a:rPr>
              <a:t> meeting respective SHG Federations should present this Poverty Reduction Plan and ensure to incorporate the same in GPDP after prioritization of each activity in the Gram </a:t>
            </a:r>
            <a:r>
              <a:rPr lang="en-IN" sz="2400" dirty="0" err="1">
                <a:solidFill>
                  <a:srgbClr val="3333CC"/>
                </a:solidFill>
              </a:rPr>
              <a:t>Sabha</a:t>
            </a:r>
            <a:r>
              <a:rPr lang="en-IN" sz="2400" dirty="0" smtClean="0">
                <a:solidFill>
                  <a:srgbClr val="3333CC"/>
                </a:solidFill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565</Words>
  <Application>Microsoft Office PowerPoint</Application>
  <PresentationFormat>On-screen Show (4:3)</PresentationFormat>
  <Paragraphs>137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 PPC-Annexure – VIII </vt:lpstr>
      <vt:lpstr>Template for Presentation of Poverty Reduction Plan for 2019-20  by Village Organisations / Self Help Groups  To be prepared by Primary Level SHG Federation / SHG in consultation with all members  and   Presented in the Gram Sabha </vt:lpstr>
      <vt:lpstr> Basic information : </vt:lpstr>
      <vt:lpstr> Present status of SHGs and Plan for 2019-20 : </vt:lpstr>
      <vt:lpstr>Plan for 2019-20 </vt:lpstr>
      <vt:lpstr>Entitlement Plan </vt:lpstr>
      <vt:lpstr>  4. Livelihoods Plan : </vt:lpstr>
      <vt:lpstr>Slide 8</vt:lpstr>
      <vt:lpstr>Individual Infrastructure Plan </vt:lpstr>
      <vt:lpstr>Public Goods and Services Plan </vt:lpstr>
      <vt:lpstr>Public Goods and Services Plan </vt:lpstr>
      <vt:lpstr>Public Goods and Services Plan </vt:lpstr>
      <vt:lpstr>Public Goods and Services Plan </vt:lpstr>
      <vt:lpstr>Note : 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Annexure – VIII</dc:title>
  <dc:creator>Corporate Edition</dc:creator>
  <cp:lastModifiedBy>Corporate Edition</cp:lastModifiedBy>
  <cp:revision>20</cp:revision>
  <dcterms:created xsi:type="dcterms:W3CDTF">2018-09-30T00:47:44Z</dcterms:created>
  <dcterms:modified xsi:type="dcterms:W3CDTF">2018-10-02T03:56:25Z</dcterms:modified>
</cp:coreProperties>
</file>