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5" r:id="rId2"/>
    <p:sldId id="282" r:id="rId3"/>
    <p:sldId id="283" r:id="rId4"/>
    <p:sldId id="276" r:id="rId5"/>
    <p:sldId id="286" r:id="rId6"/>
    <p:sldId id="285" r:id="rId7"/>
    <p:sldId id="284" r:id="rId8"/>
    <p:sldId id="288" r:id="rId9"/>
    <p:sldId id="258" r:id="rId10"/>
    <p:sldId id="260" r:id="rId11"/>
    <p:sldId id="289" r:id="rId12"/>
    <p:sldId id="261" r:id="rId13"/>
    <p:sldId id="262" r:id="rId14"/>
    <p:sldId id="263" r:id="rId15"/>
    <p:sldId id="266" r:id="rId16"/>
    <p:sldId id="268" r:id="rId17"/>
    <p:sldId id="290" r:id="rId18"/>
    <p:sldId id="291" r:id="rId19"/>
    <p:sldId id="278" r:id="rId20"/>
    <p:sldId id="279" r:id="rId21"/>
    <p:sldId id="281" r:id="rId22"/>
    <p:sldId id="274"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BE8"/>
    <a:srgbClr val="AFDD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6456" autoAdjust="0"/>
  </p:normalViewPr>
  <p:slideViewPr>
    <p:cSldViewPr>
      <p:cViewPr varScale="1">
        <p:scale>
          <a:sx n="70" d="100"/>
          <a:sy n="70" d="100"/>
        </p:scale>
        <p:origin x="136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11/8/2018</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11/8/2018</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38000">
              <a:schemeClr val="bg1"/>
            </a:gs>
            <a:gs pos="58000">
              <a:schemeClr val="accent5"/>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IN" dirty="0">
                <a:effectLst/>
              </a:rPr>
              <a:t> </a:t>
            </a:r>
            <a:r>
              <a:rPr lang="en-US" dirty="0">
                <a:effectLst/>
              </a:rPr>
              <a:t/>
            </a:r>
            <a:br>
              <a:rPr lang="en-US" dirty="0">
                <a:effectLst/>
              </a:rPr>
            </a:br>
            <a:r>
              <a:rPr lang="en-IN" dirty="0">
                <a:effectLst/>
              </a:rPr>
              <a:t> </a:t>
            </a:r>
            <a:r>
              <a:rPr lang="en-US" dirty="0">
                <a:effectLst/>
              </a:rPr>
              <a:t/>
            </a:r>
            <a:br>
              <a:rPr lang="en-US" dirty="0">
                <a:effectLst/>
              </a:rPr>
            </a:br>
            <a:r>
              <a:rPr lang="en-IN" dirty="0">
                <a:effectLst/>
              </a:rPr>
              <a:t> </a:t>
            </a:r>
            <a:r>
              <a:rPr lang="en-US" dirty="0">
                <a:effectLst/>
              </a:rPr>
              <a:t/>
            </a:r>
            <a:br>
              <a:rPr lang="en-US" dirty="0">
                <a:effectLst/>
              </a:rPr>
            </a:br>
            <a:r>
              <a:rPr lang="en-IN" dirty="0">
                <a:effectLst/>
              </a:rPr>
              <a:t> </a:t>
            </a:r>
            <a:r>
              <a:rPr lang="en-US" dirty="0">
                <a:effectLst/>
              </a:rPr>
              <a:t/>
            </a:r>
            <a:br>
              <a:rPr lang="en-US" dirty="0">
                <a:effectLst/>
              </a:rPr>
            </a:br>
            <a:endParaRPr lang="en-US" dirty="0"/>
          </a:p>
        </p:txBody>
      </p:sp>
      <p:sp>
        <p:nvSpPr>
          <p:cNvPr id="3" name="Subtitle 2"/>
          <p:cNvSpPr>
            <a:spLocks noGrp="1"/>
          </p:cNvSpPr>
          <p:nvPr>
            <p:ph type="subTitle" idx="1"/>
          </p:nvPr>
        </p:nvSpPr>
        <p:spPr>
          <a:xfrm>
            <a:off x="76200" y="2616200"/>
            <a:ext cx="9067800" cy="3860800"/>
          </a:xfrm>
        </p:spPr>
        <p:txBody>
          <a:bodyPr>
            <a:normAutofit fontScale="47500" lnSpcReduction="20000"/>
          </a:bodyPr>
          <a:lstStyle/>
          <a:p>
            <a:pPr lvl="0" algn="ctr">
              <a:spcBef>
                <a:spcPts val="300"/>
              </a:spcBef>
              <a:spcAft>
                <a:spcPts val="300"/>
              </a:spcAft>
            </a:pPr>
            <a:r>
              <a:rPr lang="en-US" sz="5100" b="1" dirty="0" smtClean="0">
                <a:solidFill>
                  <a:srgbClr val="BC204B"/>
                </a:solidFill>
                <a:latin typeface="Calisto MT" panose="02040603050505030304" pitchFamily="18" charset="0"/>
              </a:rPr>
              <a:t>VILLAGE </a:t>
            </a:r>
            <a:r>
              <a:rPr lang="en-US" sz="5100" b="1" dirty="0">
                <a:solidFill>
                  <a:srgbClr val="BC204B"/>
                </a:solidFill>
                <a:latin typeface="Calisto MT" panose="02040603050505030304" pitchFamily="18" charset="0"/>
              </a:rPr>
              <a:t>DEVELOPMENT PLAN:GPDP </a:t>
            </a:r>
          </a:p>
          <a:p>
            <a:pPr lvl="0" algn="ctr">
              <a:spcBef>
                <a:spcPts val="300"/>
              </a:spcBef>
              <a:spcAft>
                <a:spcPts val="300"/>
              </a:spcAft>
            </a:pPr>
            <a:r>
              <a:rPr lang="en-US" sz="2800" b="1" dirty="0">
                <a:solidFill>
                  <a:srgbClr val="BC204B"/>
                </a:solidFill>
                <a:latin typeface="Calisto MT" panose="02040603050505030304" pitchFamily="18" charset="0"/>
              </a:rPr>
              <a:t>People’s Plan Campaign</a:t>
            </a:r>
          </a:p>
          <a:p>
            <a:pPr algn="ctr">
              <a:spcBef>
                <a:spcPts val="300"/>
              </a:spcBef>
              <a:spcAft>
                <a:spcPts val="300"/>
              </a:spcAft>
            </a:pPr>
            <a:r>
              <a:rPr lang="en-IN" sz="10900" dirty="0">
                <a:latin typeface="Aharoni" panose="02010803020104030203" pitchFamily="2" charset="-79"/>
                <a:cs typeface="Aharoni" panose="02010803020104030203" pitchFamily="2" charset="-79"/>
              </a:rPr>
              <a:t>MY VILLAGE MY PLAN </a:t>
            </a:r>
            <a:r>
              <a:rPr lang="en-US" sz="8700" dirty="0">
                <a:latin typeface="Aharoni" panose="02010803020104030203" pitchFamily="2" charset="-79"/>
                <a:cs typeface="Aharoni" panose="02010803020104030203" pitchFamily="2" charset="-79"/>
              </a:rPr>
              <a:t/>
            </a:r>
            <a:br>
              <a:rPr lang="en-US" sz="8700" dirty="0">
                <a:latin typeface="Aharoni" panose="02010803020104030203" pitchFamily="2" charset="-79"/>
                <a:cs typeface="Aharoni" panose="02010803020104030203" pitchFamily="2" charset="-79"/>
              </a:rPr>
            </a:br>
            <a:r>
              <a:rPr lang="en-IN" sz="8700" u="sng" dirty="0" smtClean="0">
                <a:latin typeface="Aharoni" panose="02010803020104030203" pitchFamily="2" charset="-79"/>
                <a:cs typeface="Aharoni" panose="02010803020104030203" pitchFamily="2" charset="-79"/>
              </a:rPr>
              <a:t>VDP-GPDP</a:t>
            </a:r>
            <a:endParaRPr lang="en-IN" sz="8700" u="sng" dirty="0">
              <a:latin typeface="Aharoni" panose="02010803020104030203" pitchFamily="2" charset="-79"/>
              <a:cs typeface="Aharoni" panose="02010803020104030203" pitchFamily="2" charset="-79"/>
            </a:endParaRPr>
          </a:p>
          <a:p>
            <a:pPr lvl="0" algn="ctr">
              <a:lnSpc>
                <a:spcPct val="114000"/>
              </a:lnSpc>
              <a:spcBef>
                <a:spcPts val="300"/>
              </a:spcBef>
              <a:spcAft>
                <a:spcPts val="300"/>
              </a:spcAft>
            </a:pPr>
            <a:endParaRPr lang="en-US" sz="4500" b="1" dirty="0" smtClean="0">
              <a:latin typeface="Bodoni MT Black" panose="02070A03080606020203" pitchFamily="18" charset="0"/>
            </a:endParaRPr>
          </a:p>
          <a:p>
            <a:pPr lvl="0" algn="ctr">
              <a:lnSpc>
                <a:spcPct val="114000"/>
              </a:lnSpc>
              <a:spcBef>
                <a:spcPts val="300"/>
              </a:spcBef>
              <a:spcAft>
                <a:spcPts val="300"/>
              </a:spcAft>
            </a:pPr>
            <a:r>
              <a:rPr lang="en-US" sz="4400" b="1" dirty="0" smtClean="0">
                <a:latin typeface="Bodoni MT Black" panose="02070A03080606020203" pitchFamily="18" charset="0"/>
              </a:rPr>
              <a:t>KA SHNONG JONG NGA:: KA PLAN JONG NGI</a:t>
            </a:r>
          </a:p>
          <a:p>
            <a:pPr lvl="0" algn="ctr">
              <a:spcBef>
                <a:spcPts val="300"/>
              </a:spcBef>
              <a:spcAft>
                <a:spcPts val="300"/>
              </a:spcAft>
            </a:pPr>
            <a:endParaRPr lang="en-US" sz="2200" b="1" dirty="0" smtClean="0">
              <a:solidFill>
                <a:srgbClr val="0000FF"/>
              </a:solidFill>
              <a:latin typeface="Calisto MT" panose="02040603050505030304" pitchFamily="18" charset="0"/>
            </a:endParaRPr>
          </a:p>
          <a:p>
            <a:pPr lvl="0" algn="ctr">
              <a:spcBef>
                <a:spcPts val="300"/>
              </a:spcBef>
              <a:spcAft>
                <a:spcPts val="300"/>
              </a:spcAft>
            </a:pPr>
            <a:endParaRPr lang="en-US" sz="2200" b="1" dirty="0">
              <a:solidFill>
                <a:srgbClr val="0000FF"/>
              </a:solidFill>
              <a:latin typeface="Calisto MT" panose="02040603050505030304" pitchFamily="18" charset="0"/>
            </a:endParaRPr>
          </a:p>
          <a:p>
            <a:pPr lvl="0" algn="ctr">
              <a:spcBef>
                <a:spcPts val="300"/>
              </a:spcBef>
              <a:spcAft>
                <a:spcPts val="300"/>
              </a:spcAft>
            </a:pPr>
            <a:r>
              <a:rPr lang="en-US" sz="4400" b="1" dirty="0" smtClean="0">
                <a:solidFill>
                  <a:srgbClr val="0000FF"/>
                </a:solidFill>
                <a:latin typeface="Calisto MT" panose="02040603050505030304" pitchFamily="18" charset="0"/>
              </a:rPr>
              <a:t>2</a:t>
            </a:r>
            <a:r>
              <a:rPr lang="en-US" sz="4400" b="1" baseline="30000" dirty="0" smtClean="0">
                <a:solidFill>
                  <a:srgbClr val="0000FF"/>
                </a:solidFill>
                <a:latin typeface="Calisto MT" panose="02040603050505030304" pitchFamily="18" charset="0"/>
              </a:rPr>
              <a:t>nd</a:t>
            </a:r>
            <a:r>
              <a:rPr lang="en-US" sz="4400" b="1" dirty="0" smtClean="0">
                <a:solidFill>
                  <a:srgbClr val="0000FF"/>
                </a:solidFill>
                <a:latin typeface="Calisto MT" panose="02040603050505030304" pitchFamily="18" charset="0"/>
              </a:rPr>
              <a:t> </a:t>
            </a:r>
            <a:r>
              <a:rPr lang="en-US" sz="4400" b="1" dirty="0">
                <a:solidFill>
                  <a:srgbClr val="0000FF"/>
                </a:solidFill>
                <a:latin typeface="Calisto MT" panose="02040603050505030304" pitchFamily="18" charset="0"/>
              </a:rPr>
              <a:t>October 2018 – 31</a:t>
            </a:r>
            <a:r>
              <a:rPr lang="en-US" sz="4400" b="1" baseline="30000" dirty="0">
                <a:solidFill>
                  <a:srgbClr val="0000FF"/>
                </a:solidFill>
                <a:latin typeface="Calisto MT" panose="02040603050505030304" pitchFamily="18" charset="0"/>
              </a:rPr>
              <a:t>st</a:t>
            </a:r>
            <a:r>
              <a:rPr lang="en-US" sz="4400" b="1" dirty="0">
                <a:solidFill>
                  <a:srgbClr val="0000FF"/>
                </a:solidFill>
                <a:latin typeface="Calisto MT" panose="02040603050505030304" pitchFamily="18" charset="0"/>
              </a:rPr>
              <a:t> December 2018</a:t>
            </a:r>
            <a:r>
              <a:rPr lang="en-US" sz="4400" dirty="0">
                <a:latin typeface="Calisto MT" panose="02040603050505030304" pitchFamily="18" charset="0"/>
              </a:rPr>
              <a:t/>
            </a:r>
            <a:br>
              <a:rPr lang="en-US" sz="4400" dirty="0">
                <a:latin typeface="Calisto MT" panose="02040603050505030304" pitchFamily="18" charset="0"/>
              </a:rPr>
            </a:br>
            <a:r>
              <a:rPr lang="en-US" sz="4400" b="1" dirty="0" err="1">
                <a:latin typeface="Calisto MT" panose="02040603050505030304" pitchFamily="18" charset="0"/>
              </a:rPr>
              <a:t>Sabki</a:t>
            </a:r>
            <a:r>
              <a:rPr lang="en-US" sz="4400" b="1" dirty="0">
                <a:latin typeface="Calisto MT" panose="02040603050505030304" pitchFamily="18" charset="0"/>
              </a:rPr>
              <a:t> </a:t>
            </a:r>
            <a:r>
              <a:rPr lang="en-US" sz="4400" b="1" dirty="0" err="1">
                <a:latin typeface="Calisto MT" panose="02040603050505030304" pitchFamily="18" charset="0"/>
              </a:rPr>
              <a:t>Yojana</a:t>
            </a:r>
            <a:r>
              <a:rPr lang="en-US" sz="4400" b="1" dirty="0">
                <a:latin typeface="Calisto MT" panose="02040603050505030304" pitchFamily="18" charset="0"/>
              </a:rPr>
              <a:t> </a:t>
            </a:r>
            <a:r>
              <a:rPr lang="en-US" sz="4400" b="1" dirty="0" err="1">
                <a:latin typeface="Calisto MT" panose="02040603050505030304" pitchFamily="18" charset="0"/>
              </a:rPr>
              <a:t>Sabka</a:t>
            </a:r>
            <a:r>
              <a:rPr lang="en-US" sz="4400" b="1" dirty="0">
                <a:latin typeface="Calisto MT" panose="02040603050505030304" pitchFamily="18" charset="0"/>
              </a:rPr>
              <a:t> </a:t>
            </a:r>
            <a:r>
              <a:rPr lang="en-US" sz="4400" b="1" dirty="0" err="1">
                <a:latin typeface="Calisto MT" panose="02040603050505030304" pitchFamily="18" charset="0"/>
              </a:rPr>
              <a:t>Vikas</a:t>
            </a:r>
            <a:endParaRPr lang="en-US" sz="4400" b="1" dirty="0">
              <a:latin typeface="Calisto MT" panose="02040603050505030304" pitchFamily="18" charset="0"/>
            </a:endParaRPr>
          </a:p>
          <a:p>
            <a:pPr algn="ctr"/>
            <a:endParaRPr lang="en-US" dirty="0"/>
          </a:p>
        </p:txBody>
      </p:sp>
      <p:pic>
        <p:nvPicPr>
          <p:cNvPr id="4" name="Picture 3" descr="https://encrypted-tbn0.gstatic.com/images?q=tbn:ANd9GcQwzGUuSAnnsAs2XucIVgd9L1nGDGRhCA9nlmOsM2OIk_oe5S3q8G9qOqDb"/>
          <p:cNvPicPr/>
          <p:nvPr/>
        </p:nvPicPr>
        <p:blipFill>
          <a:blip r:embed="rId2">
            <a:extLst>
              <a:ext uri="{28A0092B-C50C-407E-A947-70E740481C1C}">
                <a14:useLocalDpi xmlns:a14="http://schemas.microsoft.com/office/drawing/2010/main" val="0"/>
              </a:ext>
            </a:extLst>
          </a:blip>
          <a:srcRect/>
          <a:stretch>
            <a:fillRect/>
          </a:stretch>
        </p:blipFill>
        <p:spPr bwMode="auto">
          <a:xfrm>
            <a:off x="1593945" y="326428"/>
            <a:ext cx="1371600" cy="13335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190690" y="326428"/>
            <a:ext cx="1320800" cy="1193800"/>
          </a:xfrm>
          <a:prstGeom prst="rect">
            <a:avLst/>
          </a:prstGeom>
        </p:spPr>
      </p:pic>
      <p:pic>
        <p:nvPicPr>
          <p:cNvPr id="6" name="Picture 5" descr="gandhiji-img"/>
          <p:cNvPicPr/>
          <p:nvPr/>
        </p:nvPicPr>
        <p:blipFill>
          <a:blip r:embed="rId4">
            <a:extLst>
              <a:ext uri="{28A0092B-C50C-407E-A947-70E740481C1C}">
                <a14:useLocalDpi xmlns:a14="http://schemas.microsoft.com/office/drawing/2010/main" val="0"/>
              </a:ext>
            </a:extLst>
          </a:blip>
          <a:srcRect/>
          <a:stretch>
            <a:fillRect/>
          </a:stretch>
        </p:blipFill>
        <p:spPr bwMode="auto">
          <a:xfrm>
            <a:off x="3048000" y="326428"/>
            <a:ext cx="2590800" cy="226247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p:nvPr/>
        </p:nvPicPr>
        <p:blipFill>
          <a:blip r:embed="rId5" cstate="print">
            <a:extLst>
              <a:ext uri="{28A0092B-C50C-407E-A947-70E740481C1C}">
                <a14:useLocalDpi xmlns:a14="http://schemas.microsoft.com/office/drawing/2010/main" val="0"/>
              </a:ext>
            </a:extLst>
          </a:blip>
          <a:stretch>
            <a:fillRect/>
          </a:stretch>
        </p:blipFill>
        <p:spPr>
          <a:xfrm>
            <a:off x="5825319" y="497878"/>
            <a:ext cx="1905000" cy="990600"/>
          </a:xfrm>
          <a:prstGeom prst="rect">
            <a:avLst/>
          </a:prstGeom>
        </p:spPr>
      </p:pic>
      <p:pic>
        <p:nvPicPr>
          <p:cNvPr id="8" name="Picture 7"/>
          <p:cNvPicPr/>
          <p:nvPr/>
        </p:nvPicPr>
        <p:blipFill>
          <a:blip r:embed="rId6" cstate="print">
            <a:extLst>
              <a:ext uri="{28A0092B-C50C-407E-A947-70E740481C1C}">
                <a14:useLocalDpi xmlns:a14="http://schemas.microsoft.com/office/drawing/2010/main" val="0"/>
              </a:ext>
            </a:extLst>
          </a:blip>
          <a:stretch>
            <a:fillRect/>
          </a:stretch>
        </p:blipFill>
        <p:spPr>
          <a:xfrm>
            <a:off x="7848600" y="533400"/>
            <a:ext cx="1143000" cy="922020"/>
          </a:xfrm>
          <a:prstGeom prst="rect">
            <a:avLst/>
          </a:prstGeom>
        </p:spPr>
      </p:pic>
    </p:spTree>
    <p:extLst>
      <p:ext uri="{BB962C8B-B14F-4D97-AF65-F5344CB8AC3E}">
        <p14:creationId xmlns:p14="http://schemas.microsoft.com/office/powerpoint/2010/main" val="2219078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533400"/>
            <a:ext cx="8991600" cy="6186309"/>
          </a:xfrm>
          <a:prstGeom prst="rect">
            <a:avLst/>
          </a:prstGeom>
        </p:spPr>
        <p:txBody>
          <a:bodyPr wrap="square">
            <a:spAutoFit/>
          </a:bodyPr>
          <a:lstStyle/>
          <a:p>
            <a:pPr algn="just"/>
            <a:r>
              <a:rPr lang="en-US" b="1" i="1" dirty="0"/>
              <a:t>An ideal Indian village will be so constructed as to lend itself to perfect sanitation. It will have cottages with sufficient light and ventilation built of a material obtainable within a radius of five miles of it. The cottages will have courtyards enabling householders to plant vegetables for domestic use and to house their cattle. The village lanes and streets will be free of all avoidable dust. It will have wells according to its needs and accessible to all. It will have houses of worship for all, also a common meeting place, a village common for grazing its cattle, a co-operative dairy, primary and secondary schools in which industrial education will be the central fact, and it will have </a:t>
            </a:r>
            <a:r>
              <a:rPr lang="en-US" b="1" i="1" dirty="0" smtClean="0"/>
              <a:t>mechanism for </a:t>
            </a:r>
            <a:r>
              <a:rPr lang="en-US" b="1" i="1" dirty="0"/>
              <a:t>settling disputes. It will produce its own grains, vegetables and fruit, and its own Khadi. This is roughly my idea of a model village... </a:t>
            </a:r>
            <a:endParaRPr lang="en-US" b="1" i="1" dirty="0" smtClean="0"/>
          </a:p>
          <a:p>
            <a:endParaRPr lang="en-US" i="1" dirty="0"/>
          </a:p>
          <a:p>
            <a:r>
              <a:rPr lang="en-US" b="1" i="1" dirty="0" smtClean="0"/>
              <a:t>I </a:t>
            </a:r>
            <a:r>
              <a:rPr lang="en-US" b="1" i="1" dirty="0"/>
              <a:t>am convinced that the villagers can, under intelligent guidance, double the village income as distinguished from individual income. There are in our villages' inexhaustible resources not for commercial purposes in every case but certainly for local purposes in almost every case. The greatest tragedy is the hopeless unwillingness of the villagers to better their lot</a:t>
            </a:r>
            <a:r>
              <a:rPr lang="en-US" b="1" i="1" dirty="0" smtClean="0"/>
              <a:t>.</a:t>
            </a:r>
            <a:endParaRPr lang="en-US" b="1" dirty="0"/>
          </a:p>
          <a:p>
            <a:r>
              <a:rPr lang="en-US" b="1" i="1" dirty="0"/>
              <a:t>My ideal village will contain intelligent human beings. They will not live in dirt and darkness as animals. Men and women will be free and able to hold their own against anyone in the world</a:t>
            </a:r>
            <a:r>
              <a:rPr lang="en-US" b="1" i="1" dirty="0" smtClean="0"/>
              <a:t>.</a:t>
            </a:r>
            <a:endParaRPr lang="en-US" b="1" dirty="0"/>
          </a:p>
          <a:p>
            <a:r>
              <a:rPr lang="en-US" b="1" dirty="0"/>
              <a:t>As </a:t>
            </a:r>
            <a:r>
              <a:rPr lang="en-US" b="1" dirty="0" err="1"/>
              <a:t>Gandhiji</a:t>
            </a:r>
            <a:r>
              <a:rPr lang="en-US" b="1" dirty="0"/>
              <a:t> himself said, </a:t>
            </a:r>
            <a:r>
              <a:rPr lang="en-US" b="1" i="1" dirty="0"/>
              <a:t>“I know that the work (of shaping the ideal village) is as difficult as to make of India an ideal country... But if one can produce one ideal village, he will have provided a pattern not only for the whole country but perhaps for the whole world. More than this a seeker may not aspire after</a:t>
            </a:r>
            <a:r>
              <a:rPr lang="en-US" b="1" i="1" dirty="0" smtClean="0"/>
              <a:t>.”</a:t>
            </a:r>
            <a:endParaRPr lang="en-US" b="1" dirty="0"/>
          </a:p>
        </p:txBody>
      </p:sp>
    </p:spTree>
    <p:extLst>
      <p:ext uri="{BB962C8B-B14F-4D97-AF65-F5344CB8AC3E}">
        <p14:creationId xmlns:p14="http://schemas.microsoft.com/office/powerpoint/2010/main" val="1139103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4191000"/>
            <a:ext cx="8839200" cy="2031325"/>
          </a:xfrm>
          <a:prstGeom prst="rect">
            <a:avLst/>
          </a:prstGeom>
        </p:spPr>
        <p:txBody>
          <a:bodyPr wrap="square">
            <a:spAutoFit/>
          </a:bodyPr>
          <a:lstStyle/>
          <a:p>
            <a:r>
              <a:rPr lang="en-IN" sz="3600" b="1" i="1" dirty="0" err="1" smtClean="0">
                <a:solidFill>
                  <a:srgbClr val="000000"/>
                </a:solidFill>
                <a:latin typeface="Times New Roman" panose="02020603050405020304" pitchFamily="18" charset="0"/>
              </a:rPr>
              <a:t>Haba</a:t>
            </a:r>
            <a:r>
              <a:rPr lang="en-IN" sz="3600" b="1" i="1" dirty="0" smtClean="0">
                <a:solidFill>
                  <a:srgbClr val="000000"/>
                </a:solidFill>
                <a:latin typeface="Times New Roman" panose="02020603050405020304" pitchFamily="18" charset="0"/>
              </a:rPr>
              <a:t> </a:t>
            </a:r>
            <a:r>
              <a:rPr lang="en-IN" sz="3600" b="1" i="1" dirty="0" err="1">
                <a:solidFill>
                  <a:srgbClr val="000000"/>
                </a:solidFill>
                <a:latin typeface="Times New Roman" panose="02020603050405020304" pitchFamily="18" charset="0"/>
              </a:rPr>
              <a:t>pynkhraw</a:t>
            </a:r>
            <a:r>
              <a:rPr lang="en-IN" sz="3600" b="1" i="1" dirty="0">
                <a:solidFill>
                  <a:srgbClr val="000000"/>
                </a:solidFill>
                <a:latin typeface="Times New Roman" panose="02020603050405020304" pitchFamily="18" charset="0"/>
              </a:rPr>
              <a:t> </a:t>
            </a:r>
            <a:r>
              <a:rPr lang="en-IN" sz="3600" b="1" i="1" dirty="0" err="1">
                <a:solidFill>
                  <a:srgbClr val="000000"/>
                </a:solidFill>
                <a:latin typeface="Times New Roman" panose="02020603050405020304" pitchFamily="18" charset="0"/>
              </a:rPr>
              <a:t>ia</a:t>
            </a:r>
            <a:r>
              <a:rPr lang="en-IN" sz="3600" b="1" i="1" dirty="0">
                <a:solidFill>
                  <a:srgbClr val="000000"/>
                </a:solidFill>
                <a:latin typeface="Times New Roman" panose="02020603050405020304" pitchFamily="18" charset="0"/>
              </a:rPr>
              <a:t> </a:t>
            </a:r>
            <a:r>
              <a:rPr lang="en-IN" sz="3600" b="1" i="1" dirty="0" err="1">
                <a:solidFill>
                  <a:srgbClr val="000000"/>
                </a:solidFill>
                <a:latin typeface="Times New Roman" panose="02020603050405020304" pitchFamily="18" charset="0"/>
              </a:rPr>
              <a:t>ka</a:t>
            </a:r>
            <a:r>
              <a:rPr lang="en-IN" sz="3600" b="1" i="1" dirty="0">
                <a:solidFill>
                  <a:srgbClr val="000000"/>
                </a:solidFill>
                <a:latin typeface="Times New Roman" panose="02020603050405020304" pitchFamily="18" charset="0"/>
              </a:rPr>
              <a:t> </a:t>
            </a:r>
            <a:r>
              <a:rPr lang="en-IN" sz="3600" b="1" i="1" dirty="0" err="1">
                <a:solidFill>
                  <a:srgbClr val="000000"/>
                </a:solidFill>
                <a:latin typeface="Times New Roman" panose="02020603050405020304" pitchFamily="18" charset="0"/>
              </a:rPr>
              <a:t>bor</a:t>
            </a:r>
            <a:r>
              <a:rPr lang="en-IN" sz="3600" b="1" i="1" dirty="0">
                <a:solidFill>
                  <a:srgbClr val="000000"/>
                </a:solidFill>
                <a:latin typeface="Times New Roman" panose="02020603050405020304" pitchFamily="18" charset="0"/>
              </a:rPr>
              <a:t> </a:t>
            </a:r>
            <a:r>
              <a:rPr lang="en-IN" sz="3600" b="1" i="1" dirty="0" err="1">
                <a:solidFill>
                  <a:srgbClr val="000000"/>
                </a:solidFill>
                <a:latin typeface="Times New Roman" panose="02020603050405020304" pitchFamily="18" charset="0"/>
              </a:rPr>
              <a:t>ka</a:t>
            </a:r>
            <a:r>
              <a:rPr lang="en-IN" sz="3600" b="1" i="1" dirty="0">
                <a:solidFill>
                  <a:srgbClr val="000000"/>
                </a:solidFill>
                <a:latin typeface="Times New Roman" panose="02020603050405020304" pitchFamily="18" charset="0"/>
              </a:rPr>
              <a:t> </a:t>
            </a:r>
            <a:r>
              <a:rPr lang="en-IN" sz="3600" b="1" i="1" dirty="0" err="1">
                <a:solidFill>
                  <a:srgbClr val="000000"/>
                </a:solidFill>
                <a:latin typeface="Times New Roman" panose="02020603050405020304" pitchFamily="18" charset="0"/>
              </a:rPr>
              <a:t>jingsynshar</a:t>
            </a:r>
            <a:r>
              <a:rPr lang="en-IN" sz="3600" b="1" i="1" dirty="0">
                <a:solidFill>
                  <a:srgbClr val="000000"/>
                </a:solidFill>
                <a:latin typeface="Times New Roman" panose="02020603050405020304" pitchFamily="18" charset="0"/>
              </a:rPr>
              <a:t> </a:t>
            </a:r>
            <a:r>
              <a:rPr lang="en-IN" sz="3600" b="1" i="1" dirty="0" err="1">
                <a:solidFill>
                  <a:srgbClr val="000000"/>
                </a:solidFill>
                <a:latin typeface="Times New Roman" panose="02020603050405020304" pitchFamily="18" charset="0"/>
              </a:rPr>
              <a:t>shnong</a:t>
            </a:r>
            <a:r>
              <a:rPr lang="en-IN" sz="3600" b="1" i="1" dirty="0">
                <a:solidFill>
                  <a:srgbClr val="000000"/>
                </a:solidFill>
                <a:latin typeface="Times New Roman" panose="02020603050405020304" pitchFamily="18" charset="0"/>
              </a:rPr>
              <a:t>, </a:t>
            </a:r>
            <a:r>
              <a:rPr lang="en-IN" sz="3600" b="1" i="1" dirty="0" err="1">
                <a:solidFill>
                  <a:srgbClr val="000000"/>
                </a:solidFill>
                <a:latin typeface="Times New Roman" panose="02020603050405020304" pitchFamily="18" charset="0"/>
              </a:rPr>
              <a:t>jingduk</a:t>
            </a:r>
            <a:r>
              <a:rPr lang="en-IN" sz="3600" b="1" i="1" dirty="0">
                <a:solidFill>
                  <a:srgbClr val="000000"/>
                </a:solidFill>
                <a:latin typeface="Times New Roman" panose="02020603050405020304" pitchFamily="18" charset="0"/>
              </a:rPr>
              <a:t> la </a:t>
            </a:r>
            <a:r>
              <a:rPr lang="en-IN" sz="3600" b="1" i="1" dirty="0" err="1">
                <a:solidFill>
                  <a:srgbClr val="000000"/>
                </a:solidFill>
                <a:latin typeface="Times New Roman" panose="02020603050405020304" pitchFamily="18" charset="0"/>
              </a:rPr>
              <a:t>lah</a:t>
            </a:r>
            <a:r>
              <a:rPr lang="en-IN" sz="3600" b="1" i="1" dirty="0">
                <a:solidFill>
                  <a:srgbClr val="000000"/>
                </a:solidFill>
                <a:latin typeface="Times New Roman" panose="02020603050405020304" pitchFamily="18" charset="0"/>
              </a:rPr>
              <a:t> ban rat </a:t>
            </a:r>
            <a:r>
              <a:rPr lang="en-IN" sz="3600" b="1" i="1" dirty="0" err="1">
                <a:solidFill>
                  <a:srgbClr val="000000"/>
                </a:solidFill>
                <a:latin typeface="Times New Roman" panose="02020603050405020304" pitchFamily="18" charset="0"/>
              </a:rPr>
              <a:t>dyngkhong</a:t>
            </a:r>
            <a:r>
              <a:rPr lang="en-IN" sz="3600" b="1" i="1" dirty="0">
                <a:solidFill>
                  <a:srgbClr val="000000"/>
                </a:solidFill>
                <a:latin typeface="Times New Roman" panose="02020603050405020304" pitchFamily="18" charset="0"/>
              </a:rPr>
              <a:t/>
            </a:r>
            <a:br>
              <a:rPr lang="en-IN" sz="3600" b="1" i="1" dirty="0">
                <a:solidFill>
                  <a:srgbClr val="000000"/>
                </a:solidFill>
                <a:latin typeface="Times New Roman" panose="02020603050405020304" pitchFamily="18" charset="0"/>
              </a:rPr>
            </a:br>
            <a:r>
              <a:rPr lang="en-IN" sz="3600" b="1" i="1" dirty="0" smtClean="0">
                <a:solidFill>
                  <a:srgbClr val="000000"/>
                </a:solidFill>
                <a:latin typeface="Times New Roman" panose="02020603050405020304" pitchFamily="18" charset="0"/>
              </a:rPr>
              <a:t>                                    - </a:t>
            </a:r>
            <a:r>
              <a:rPr lang="en-IN" sz="3600" b="1" i="1" dirty="0">
                <a:solidFill>
                  <a:srgbClr val="000000"/>
                </a:solidFill>
                <a:latin typeface="Times New Roman" panose="02020603050405020304" pitchFamily="18" charset="0"/>
              </a:rPr>
              <a:t>Mahatma Gandhi</a:t>
            </a:r>
            <a:r>
              <a:rPr lang="en-IN" sz="4000" i="1" dirty="0"/>
              <a:t/>
            </a:r>
            <a:br>
              <a:rPr lang="en-IN" sz="4000" i="1" dirty="0"/>
            </a:br>
            <a:endParaRPr lang="en-US" dirty="0"/>
          </a:p>
        </p:txBody>
      </p:sp>
      <p:sp>
        <p:nvSpPr>
          <p:cNvPr id="3" name="Rectangle 2"/>
          <p:cNvSpPr/>
          <p:nvPr/>
        </p:nvSpPr>
        <p:spPr>
          <a:xfrm>
            <a:off x="457200" y="914401"/>
            <a:ext cx="8458200" cy="1569660"/>
          </a:xfrm>
          <a:prstGeom prst="rect">
            <a:avLst/>
          </a:prstGeom>
        </p:spPr>
        <p:txBody>
          <a:bodyPr wrap="square">
            <a:spAutoFit/>
          </a:bodyPr>
          <a:lstStyle/>
          <a:p>
            <a:r>
              <a:rPr lang="en-IN" sz="3200" b="1" i="1" dirty="0">
                <a:solidFill>
                  <a:srgbClr val="000000"/>
                </a:solidFill>
                <a:latin typeface="Times New Roman" panose="02020603050405020304" pitchFamily="18" charset="0"/>
              </a:rPr>
              <a:t>The Greater the power of the </a:t>
            </a:r>
            <a:r>
              <a:rPr lang="en-IN" sz="3200" b="1" i="1" dirty="0" smtClean="0">
                <a:solidFill>
                  <a:srgbClr val="000000"/>
                </a:solidFill>
                <a:latin typeface="Times New Roman" panose="02020603050405020304" pitchFamily="18" charset="0"/>
              </a:rPr>
              <a:t>Village Governance……….. the </a:t>
            </a:r>
            <a:r>
              <a:rPr lang="en-IN" sz="3200" b="1" i="1" dirty="0">
                <a:solidFill>
                  <a:srgbClr val="000000"/>
                </a:solidFill>
                <a:latin typeface="Times New Roman" panose="02020603050405020304" pitchFamily="18" charset="0"/>
              </a:rPr>
              <a:t>better for the people</a:t>
            </a:r>
          </a:p>
          <a:p>
            <a:pPr algn="r"/>
            <a:r>
              <a:rPr lang="en-IN" sz="3200" b="1" i="1" dirty="0">
                <a:solidFill>
                  <a:srgbClr val="000000"/>
                </a:solidFill>
                <a:latin typeface="Times New Roman" panose="02020603050405020304" pitchFamily="18" charset="0"/>
              </a:rPr>
              <a:t>-Mahatma Gandhi</a:t>
            </a:r>
            <a:endParaRPr lang="en-IN" sz="3200" b="1" i="1" dirty="0"/>
          </a:p>
        </p:txBody>
      </p:sp>
      <p:pic>
        <p:nvPicPr>
          <p:cNvPr id="2050" name="Picture 2" descr="C:\Users\user\Desktop\images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2117519"/>
            <a:ext cx="1752600" cy="2112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3899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err="1" smtClean="0"/>
              <a:t>Kaei</a:t>
            </a:r>
            <a:r>
              <a:rPr lang="en-US" dirty="0" smtClean="0"/>
              <a:t> </a:t>
            </a:r>
            <a:r>
              <a:rPr lang="en-US" dirty="0" err="1" smtClean="0"/>
              <a:t>ka</a:t>
            </a:r>
            <a:r>
              <a:rPr lang="en-US" dirty="0" smtClean="0"/>
              <a:t> VDP-GPDP</a:t>
            </a:r>
            <a:endParaRPr lang="en-US" dirty="0"/>
          </a:p>
        </p:txBody>
      </p:sp>
      <p:sp>
        <p:nvSpPr>
          <p:cNvPr id="3" name="Content Placeholder 2"/>
          <p:cNvSpPr>
            <a:spLocks noGrp="1"/>
          </p:cNvSpPr>
          <p:nvPr>
            <p:ph idx="1"/>
          </p:nvPr>
        </p:nvSpPr>
        <p:spPr>
          <a:xfrm>
            <a:off x="457200" y="914400"/>
            <a:ext cx="8534400" cy="5410200"/>
          </a:xfrm>
        </p:spPr>
        <p:txBody>
          <a:bodyPr>
            <a:normAutofit/>
          </a:bodyPr>
          <a:lstStyle/>
          <a:p>
            <a:pPr algn="just"/>
            <a:r>
              <a:rPr lang="en-US" sz="3200" b="1" dirty="0">
                <a:solidFill>
                  <a:schemeClr val="accent6">
                    <a:lumMod val="75000"/>
                  </a:schemeClr>
                </a:solidFill>
                <a:latin typeface="Bodoni MT Black" panose="02070A03080606020203" pitchFamily="18" charset="0"/>
              </a:rPr>
              <a:t>VDP-GPDP</a:t>
            </a:r>
            <a:r>
              <a:rPr lang="en-US" sz="3200" dirty="0" smtClean="0">
                <a:latin typeface="Bodoni MT Black" panose="02070A03080606020203" pitchFamily="18" charset="0"/>
              </a:rPr>
              <a:t> </a:t>
            </a:r>
            <a:r>
              <a:rPr lang="en-US" sz="3200" b="1" u="sng" dirty="0" err="1" smtClean="0">
                <a:latin typeface="Bodoni MT Black" panose="02070A03080606020203" pitchFamily="18" charset="0"/>
              </a:rPr>
              <a:t>kam</a:t>
            </a:r>
            <a:r>
              <a:rPr lang="en-US" sz="3200" b="1" u="sng" dirty="0" smtClean="0">
                <a:latin typeface="Bodoni MT Black" panose="02070A03080606020203" pitchFamily="18" charset="0"/>
              </a:rPr>
              <a:t> </a:t>
            </a:r>
            <a:r>
              <a:rPr lang="en-US" sz="3200" b="1" u="sng" dirty="0" err="1" smtClean="0">
                <a:latin typeface="Bodoni MT Black" panose="02070A03080606020203" pitchFamily="18" charset="0"/>
              </a:rPr>
              <a:t>dei</a:t>
            </a:r>
            <a:r>
              <a:rPr lang="en-US" sz="3200" b="1" u="sng"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skim </a:t>
            </a:r>
            <a:r>
              <a:rPr lang="en-US" sz="3200" dirty="0" err="1" smtClean="0">
                <a:latin typeface="Bodoni MT Black" panose="02070A03080606020203" pitchFamily="18" charset="0"/>
              </a:rPr>
              <a:t>sorkar</a:t>
            </a:r>
            <a:endParaRPr lang="en-US" sz="3200" dirty="0" smtClean="0">
              <a:latin typeface="Bodoni MT Black" panose="02070A03080606020203" pitchFamily="18" charset="0"/>
            </a:endParaRPr>
          </a:p>
          <a:p>
            <a:pPr algn="just"/>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b="1" dirty="0" smtClean="0">
                <a:solidFill>
                  <a:schemeClr val="accent6">
                    <a:lumMod val="75000"/>
                  </a:schemeClr>
                </a:solidFill>
                <a:latin typeface="Bodoni MT Black" panose="02070A03080606020203" pitchFamily="18" charset="0"/>
              </a:rPr>
              <a:t>VDP-GPDP</a:t>
            </a:r>
            <a:r>
              <a:rPr lang="en-US" sz="3200"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dirty="0" err="1" smtClean="0">
                <a:latin typeface="Bodoni MT Black" panose="02070A03080606020203" pitchFamily="18" charset="0"/>
              </a:rPr>
              <a:t>dei</a:t>
            </a:r>
            <a:r>
              <a:rPr lang="en-US" sz="3200"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Plan </a:t>
            </a:r>
            <a:r>
              <a:rPr lang="en-US" sz="3200" dirty="0" err="1" smtClean="0">
                <a:latin typeface="Bodoni MT Black" panose="02070A03080606020203" pitchFamily="18" charset="0"/>
              </a:rPr>
              <a:t>ba</a:t>
            </a:r>
            <a:r>
              <a:rPr lang="en-US" sz="3200" dirty="0" smtClean="0">
                <a:latin typeface="Bodoni MT Black" panose="02070A03080606020203" pitchFamily="18" charset="0"/>
              </a:rPr>
              <a:t> </a:t>
            </a:r>
            <a:r>
              <a:rPr lang="en-US" sz="3200" dirty="0" err="1" smtClean="0">
                <a:latin typeface="Bodoni MT Black" panose="02070A03080606020203" pitchFamily="18" charset="0"/>
              </a:rPr>
              <a:t>sani</a:t>
            </a:r>
            <a:r>
              <a:rPr lang="en-US" sz="3200" dirty="0" smtClean="0">
                <a:latin typeface="Bodoni MT Black" panose="02070A03080606020203" pitchFamily="18" charset="0"/>
              </a:rPr>
              <a:t> </a:t>
            </a:r>
            <a:r>
              <a:rPr lang="en-US" sz="3200" dirty="0" err="1" smtClean="0">
                <a:latin typeface="Bodoni MT Black" panose="02070A03080606020203" pitchFamily="18" charset="0"/>
              </a:rPr>
              <a:t>ba</a:t>
            </a:r>
            <a:r>
              <a:rPr lang="en-US" sz="3200" dirty="0" smtClean="0">
                <a:latin typeface="Bodoni MT Black" panose="02070A03080606020203" pitchFamily="18" charset="0"/>
              </a:rPr>
              <a:t> la  </a:t>
            </a:r>
            <a:r>
              <a:rPr lang="en-US" sz="3200" dirty="0" err="1" smtClean="0">
                <a:latin typeface="Bodoni MT Black" panose="02070A03080606020203" pitchFamily="18" charset="0"/>
              </a:rPr>
              <a:t>pynwandur</a:t>
            </a:r>
            <a:r>
              <a:rPr lang="en-US" sz="3200" dirty="0" smtClean="0">
                <a:latin typeface="Bodoni MT Black" panose="02070A03080606020203" pitchFamily="18" charset="0"/>
              </a:rPr>
              <a:t> da </a:t>
            </a:r>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dirty="0" err="1" smtClean="0">
                <a:latin typeface="Bodoni MT Black" panose="02070A03080606020203" pitchFamily="18" charset="0"/>
              </a:rPr>
              <a:t>shnong</a:t>
            </a:r>
            <a:r>
              <a:rPr lang="en-US" sz="3200" dirty="0" smtClean="0">
                <a:latin typeface="Bodoni MT Black" panose="02070A03080606020203" pitchFamily="18" charset="0"/>
              </a:rPr>
              <a:t> </a:t>
            </a:r>
            <a:r>
              <a:rPr lang="en-US" sz="3200" dirty="0" err="1" smtClean="0">
                <a:latin typeface="Bodoni MT Black" panose="02070A03080606020203" pitchFamily="18" charset="0"/>
              </a:rPr>
              <a:t>na</a:t>
            </a:r>
            <a:r>
              <a:rPr lang="en-US" sz="3200"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dirty="0" err="1" smtClean="0">
                <a:latin typeface="Bodoni MT Black" panose="02070A03080606020203" pitchFamily="18" charset="0"/>
              </a:rPr>
              <a:t>bynta</a:t>
            </a:r>
            <a:r>
              <a:rPr lang="en-US" sz="3200"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dirty="0" err="1" smtClean="0">
                <a:latin typeface="Bodoni MT Black" panose="02070A03080606020203" pitchFamily="18" charset="0"/>
              </a:rPr>
              <a:t>shnong</a:t>
            </a:r>
            <a:r>
              <a:rPr lang="en-US" sz="3200" dirty="0" smtClean="0">
                <a:latin typeface="Bodoni MT Black" panose="02070A03080606020203" pitchFamily="18" charset="0"/>
              </a:rPr>
              <a:t> bad </a:t>
            </a:r>
            <a:r>
              <a:rPr lang="en-US" sz="3200" dirty="0" err="1" smtClean="0">
                <a:latin typeface="Bodoni MT Black" panose="02070A03080606020203" pitchFamily="18" charset="0"/>
              </a:rPr>
              <a:t>ki</a:t>
            </a:r>
            <a:r>
              <a:rPr lang="en-US" sz="3200" dirty="0" smtClean="0">
                <a:latin typeface="Bodoni MT Black" panose="02070A03080606020203" pitchFamily="18" charset="0"/>
              </a:rPr>
              <a:t> </a:t>
            </a:r>
            <a:r>
              <a:rPr lang="en-US" sz="3200" dirty="0" err="1" smtClean="0">
                <a:latin typeface="Bodoni MT Black" panose="02070A03080606020203" pitchFamily="18" charset="0"/>
              </a:rPr>
              <a:t>briew</a:t>
            </a:r>
            <a:r>
              <a:rPr lang="en-US" sz="3200" dirty="0" smtClean="0">
                <a:latin typeface="Bodoni MT Black" panose="02070A03080606020203" pitchFamily="18" charset="0"/>
              </a:rPr>
              <a:t> </a:t>
            </a:r>
            <a:r>
              <a:rPr lang="en-US" sz="3200" dirty="0" err="1" smtClean="0">
                <a:latin typeface="Bodoni MT Black" panose="02070A03080606020203" pitchFamily="18" charset="0"/>
              </a:rPr>
              <a:t>ba</a:t>
            </a:r>
            <a:r>
              <a:rPr lang="en-US" sz="3200" dirty="0" smtClean="0">
                <a:latin typeface="Bodoni MT Black" panose="02070A03080606020203" pitchFamily="18" charset="0"/>
              </a:rPr>
              <a:t> </a:t>
            </a:r>
            <a:r>
              <a:rPr lang="en-US" sz="3200" dirty="0" err="1" smtClean="0">
                <a:latin typeface="Bodoni MT Black" panose="02070A03080606020203" pitchFamily="18" charset="0"/>
              </a:rPr>
              <a:t>shong</a:t>
            </a:r>
            <a:r>
              <a:rPr lang="en-US" sz="3200" dirty="0" smtClean="0">
                <a:latin typeface="Bodoni MT Black" panose="02070A03080606020203" pitchFamily="18" charset="0"/>
              </a:rPr>
              <a:t> </a:t>
            </a:r>
            <a:r>
              <a:rPr lang="en-US" sz="3200" dirty="0" err="1" smtClean="0">
                <a:latin typeface="Bodoni MT Black" panose="02070A03080606020203" pitchFamily="18" charset="0"/>
              </a:rPr>
              <a:t>ba</a:t>
            </a:r>
            <a:r>
              <a:rPr lang="en-US" sz="3200" dirty="0" smtClean="0">
                <a:latin typeface="Bodoni MT Black" panose="02070A03080606020203" pitchFamily="18" charset="0"/>
              </a:rPr>
              <a:t> </a:t>
            </a:r>
            <a:r>
              <a:rPr lang="en-US" sz="3200" dirty="0" err="1" smtClean="0">
                <a:latin typeface="Bodoni MT Black" panose="02070A03080606020203" pitchFamily="18" charset="0"/>
              </a:rPr>
              <a:t>sah</a:t>
            </a:r>
            <a:r>
              <a:rPr lang="en-US" sz="3200" dirty="0" smtClean="0">
                <a:latin typeface="Bodoni MT Black" panose="02070A03080606020203" pitchFamily="18" charset="0"/>
              </a:rPr>
              <a:t> ha </a:t>
            </a:r>
            <a:r>
              <a:rPr lang="en-US" sz="3200" dirty="0" err="1" smtClean="0">
                <a:latin typeface="Bodoni MT Black" panose="02070A03080606020203" pitchFamily="18" charset="0"/>
              </a:rPr>
              <a:t>ka</a:t>
            </a:r>
            <a:r>
              <a:rPr lang="en-US" sz="3200" dirty="0" smtClean="0">
                <a:latin typeface="Bodoni MT Black" panose="02070A03080606020203" pitchFamily="18" charset="0"/>
              </a:rPr>
              <a:t>.</a:t>
            </a:r>
          </a:p>
          <a:p>
            <a:pPr algn="just"/>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b="1" dirty="0">
                <a:solidFill>
                  <a:schemeClr val="accent6">
                    <a:lumMod val="75000"/>
                  </a:schemeClr>
                </a:solidFill>
                <a:latin typeface="Bodoni MT Black" panose="02070A03080606020203" pitchFamily="18" charset="0"/>
              </a:rPr>
              <a:t>VDP-GPDP</a:t>
            </a:r>
            <a:r>
              <a:rPr lang="en-US" sz="3200"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dirty="0" err="1" smtClean="0">
                <a:latin typeface="Bodoni MT Black" panose="02070A03080606020203" pitchFamily="18" charset="0"/>
              </a:rPr>
              <a:t>thmu</a:t>
            </a:r>
            <a:r>
              <a:rPr lang="en-US" sz="3200" dirty="0" smtClean="0">
                <a:latin typeface="Bodoni MT Black" panose="02070A03080606020203" pitchFamily="18" charset="0"/>
              </a:rPr>
              <a:t>  ban </a:t>
            </a:r>
            <a:r>
              <a:rPr lang="en-US" sz="3200" dirty="0" err="1" smtClean="0">
                <a:latin typeface="Bodoni MT Black" panose="02070A03080606020203" pitchFamily="18" charset="0"/>
              </a:rPr>
              <a:t>pynkhlain</a:t>
            </a:r>
            <a:r>
              <a:rPr lang="en-US" sz="3200" dirty="0" smtClean="0">
                <a:latin typeface="Bodoni MT Black" panose="02070A03080606020203" pitchFamily="18" charset="0"/>
              </a:rPr>
              <a:t> </a:t>
            </a:r>
            <a:r>
              <a:rPr lang="en-US" sz="3200" dirty="0" err="1" smtClean="0">
                <a:latin typeface="Bodoni MT Black" panose="02070A03080606020203" pitchFamily="18" charset="0"/>
              </a:rPr>
              <a:t>ia</a:t>
            </a:r>
            <a:r>
              <a:rPr lang="en-US" sz="3200"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dirty="0" err="1" smtClean="0">
                <a:latin typeface="Bodoni MT Black" panose="02070A03080606020203" pitchFamily="18" charset="0"/>
              </a:rPr>
              <a:t>synshar</a:t>
            </a:r>
            <a:r>
              <a:rPr lang="en-US" sz="3200" dirty="0" smtClean="0">
                <a:latin typeface="Bodoni MT Black" panose="02070A03080606020203" pitchFamily="18" charset="0"/>
              </a:rPr>
              <a:t> </a:t>
            </a:r>
            <a:r>
              <a:rPr lang="en-US" sz="3200" dirty="0" err="1" smtClean="0">
                <a:latin typeface="Bodoni MT Black" panose="02070A03080606020203" pitchFamily="18" charset="0"/>
              </a:rPr>
              <a:t>shnong</a:t>
            </a:r>
            <a:r>
              <a:rPr lang="en-US" sz="3200" dirty="0" smtClean="0">
                <a:latin typeface="Bodoni MT Black" panose="02070A03080606020203" pitchFamily="18" charset="0"/>
              </a:rPr>
              <a:t> </a:t>
            </a:r>
            <a:r>
              <a:rPr lang="en-US" sz="3200" dirty="0" err="1" smtClean="0">
                <a:latin typeface="Bodoni MT Black" panose="02070A03080606020203" pitchFamily="18" charset="0"/>
              </a:rPr>
              <a:t>na</a:t>
            </a:r>
            <a:r>
              <a:rPr lang="en-US" sz="3200"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dirty="0" err="1" smtClean="0">
                <a:latin typeface="Bodoni MT Black" panose="02070A03080606020203" pitchFamily="18" charset="0"/>
              </a:rPr>
              <a:t>bynta</a:t>
            </a:r>
            <a:r>
              <a:rPr lang="en-US" sz="3200"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dirty="0" err="1" smtClean="0">
                <a:latin typeface="Bodoni MT Black" panose="02070A03080606020203" pitchFamily="18" charset="0"/>
              </a:rPr>
              <a:t>roi</a:t>
            </a:r>
            <a:r>
              <a:rPr lang="en-US" sz="3200" dirty="0" smtClean="0">
                <a:latin typeface="Bodoni MT Black" panose="02070A03080606020203" pitchFamily="18" charset="0"/>
              </a:rPr>
              <a:t> </a:t>
            </a:r>
            <a:r>
              <a:rPr lang="en-US" sz="3200" dirty="0" err="1" smtClean="0">
                <a:latin typeface="Bodoni MT Black" panose="02070A03080606020203" pitchFamily="18" charset="0"/>
              </a:rPr>
              <a:t>ka</a:t>
            </a:r>
            <a:r>
              <a:rPr lang="en-US" sz="3200" dirty="0" smtClean="0">
                <a:latin typeface="Bodoni MT Black" panose="02070A03080606020203" pitchFamily="18" charset="0"/>
              </a:rPr>
              <a:t> par </a:t>
            </a:r>
            <a:r>
              <a:rPr lang="en-US" sz="3200" dirty="0" err="1" smtClean="0">
                <a:latin typeface="Bodoni MT Black" panose="02070A03080606020203" pitchFamily="18" charset="0"/>
              </a:rPr>
              <a:t>ka</a:t>
            </a:r>
            <a:r>
              <a:rPr lang="en-US" sz="3200" dirty="0" smtClean="0">
                <a:latin typeface="Bodoni MT Black" panose="02070A03080606020203" pitchFamily="18" charset="0"/>
              </a:rPr>
              <a:t> </a:t>
            </a:r>
            <a:r>
              <a:rPr lang="en-US" sz="3200" dirty="0" err="1" smtClean="0">
                <a:latin typeface="Bodoni MT Black" panose="02070A03080606020203" pitchFamily="18" charset="0"/>
              </a:rPr>
              <a:t>shnong</a:t>
            </a:r>
            <a:r>
              <a:rPr lang="en-US" sz="3200" dirty="0" smtClean="0">
                <a:latin typeface="Bodoni MT Black" panose="02070A03080606020203" pitchFamily="18" charset="0"/>
              </a:rPr>
              <a:t> (empower </a:t>
            </a:r>
            <a:r>
              <a:rPr lang="en-US" sz="3200" dirty="0">
                <a:latin typeface="Bodoni MT Black" panose="02070A03080606020203" pitchFamily="18" charset="0"/>
              </a:rPr>
              <a:t>it as a development </a:t>
            </a:r>
            <a:r>
              <a:rPr lang="en-US" sz="3200" dirty="0" smtClean="0">
                <a:latin typeface="Bodoni MT Black" panose="02070A03080606020203" pitchFamily="18" charset="0"/>
              </a:rPr>
              <a:t>institution)</a:t>
            </a:r>
          </a:p>
          <a:p>
            <a:endParaRPr lang="en-US" dirty="0"/>
          </a:p>
        </p:txBody>
      </p:sp>
    </p:spTree>
    <p:extLst>
      <p:ext uri="{BB962C8B-B14F-4D97-AF65-F5344CB8AC3E}">
        <p14:creationId xmlns:p14="http://schemas.microsoft.com/office/powerpoint/2010/main" val="35470116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8382000" cy="1219200"/>
          </a:xfrm>
        </p:spPr>
        <p:txBody>
          <a:bodyPr>
            <a:normAutofit fontScale="90000"/>
          </a:bodyPr>
          <a:lstStyle/>
          <a:p>
            <a:r>
              <a:rPr lang="en-US" sz="5400" dirty="0">
                <a:latin typeface="Bodoni MT Black" panose="02070A03080606020203" pitchFamily="18" charset="0"/>
              </a:rPr>
              <a:t/>
            </a:r>
            <a:br>
              <a:rPr lang="en-US" sz="5400" dirty="0">
                <a:latin typeface="Bodoni MT Black" panose="02070A03080606020203" pitchFamily="18" charset="0"/>
              </a:rPr>
            </a:br>
            <a:r>
              <a:rPr lang="en-US" sz="5400" dirty="0" smtClean="0">
                <a:latin typeface="Bodoni MT Black" panose="02070A03080606020203" pitchFamily="18" charset="0"/>
              </a:rPr>
              <a:t/>
            </a:r>
            <a:br>
              <a:rPr lang="en-US" sz="5400" dirty="0" smtClean="0">
                <a:latin typeface="Bodoni MT Black" panose="02070A03080606020203" pitchFamily="18" charset="0"/>
              </a:rPr>
            </a:br>
            <a:r>
              <a:rPr lang="en-US" sz="5400" dirty="0">
                <a:latin typeface="Bodoni MT Black" panose="02070A03080606020203" pitchFamily="18" charset="0"/>
              </a:rPr>
              <a:t/>
            </a:r>
            <a:br>
              <a:rPr lang="en-US" sz="5400" dirty="0">
                <a:latin typeface="Bodoni MT Black" panose="02070A03080606020203" pitchFamily="18" charset="0"/>
              </a:rPr>
            </a:br>
            <a:r>
              <a:rPr lang="en-US" sz="5400" dirty="0" smtClean="0">
                <a:latin typeface="Bodoni MT Black" panose="02070A03080606020203" pitchFamily="18" charset="0"/>
              </a:rPr>
              <a:t/>
            </a:r>
            <a:br>
              <a:rPr lang="en-US" sz="5400" dirty="0" smtClean="0">
                <a:latin typeface="Bodoni MT Black" panose="02070A03080606020203" pitchFamily="18" charset="0"/>
              </a:rPr>
            </a:br>
            <a:r>
              <a:rPr lang="en-US" sz="5400" dirty="0">
                <a:latin typeface="Bodoni MT Black" panose="02070A03080606020203" pitchFamily="18" charset="0"/>
              </a:rPr>
              <a:t/>
            </a:r>
            <a:br>
              <a:rPr lang="en-US" sz="5400" dirty="0">
                <a:latin typeface="Bodoni MT Black" panose="02070A03080606020203" pitchFamily="18" charset="0"/>
              </a:rPr>
            </a:br>
            <a:r>
              <a:rPr lang="en-US" sz="5400" dirty="0" smtClean="0">
                <a:latin typeface="Bodoni MT Black" panose="02070A03080606020203" pitchFamily="18" charset="0"/>
              </a:rPr>
              <a:t/>
            </a:r>
            <a:br>
              <a:rPr lang="en-US" sz="5400" dirty="0" smtClean="0">
                <a:latin typeface="Bodoni MT Black" panose="02070A03080606020203" pitchFamily="18" charset="0"/>
              </a:rPr>
            </a:br>
            <a:r>
              <a:rPr lang="en-US" sz="5400" dirty="0">
                <a:latin typeface="Bodoni MT Black" panose="02070A03080606020203" pitchFamily="18" charset="0"/>
              </a:rPr>
              <a:t/>
            </a:r>
            <a:br>
              <a:rPr lang="en-US" sz="5400" dirty="0">
                <a:latin typeface="Bodoni MT Black" panose="02070A03080606020203" pitchFamily="18" charset="0"/>
              </a:rPr>
            </a:br>
            <a:r>
              <a:rPr lang="en-US" sz="5400" dirty="0" smtClean="0">
                <a:latin typeface="Bodoni MT Black" panose="02070A03080606020203" pitchFamily="18" charset="0"/>
              </a:rPr>
              <a:t/>
            </a:r>
            <a:br>
              <a:rPr lang="en-US" sz="5400" dirty="0" smtClean="0">
                <a:latin typeface="Bodoni MT Black" panose="02070A03080606020203" pitchFamily="18" charset="0"/>
              </a:rPr>
            </a:br>
            <a:r>
              <a:rPr lang="en-US" sz="4400" dirty="0" smtClean="0">
                <a:latin typeface="Bodoni MT Black" panose="02070A03080606020203" pitchFamily="18" charset="0"/>
              </a:rPr>
              <a:t>KA </a:t>
            </a:r>
            <a:r>
              <a:rPr lang="en-US" sz="4400" b="1" dirty="0">
                <a:solidFill>
                  <a:schemeClr val="tx1"/>
                </a:solidFill>
                <a:latin typeface="Bodoni MT Black" panose="02070A03080606020203" pitchFamily="18" charset="0"/>
              </a:rPr>
              <a:t>VDP-GPDP</a:t>
            </a:r>
            <a:r>
              <a:rPr lang="en-US" sz="4400" dirty="0">
                <a:latin typeface="Bodoni MT Black" panose="02070A03080606020203" pitchFamily="18" charset="0"/>
              </a:rPr>
              <a:t> </a:t>
            </a:r>
            <a:r>
              <a:rPr lang="en-US" sz="4400" dirty="0" err="1">
                <a:latin typeface="Bodoni MT Black" panose="02070A03080606020203" pitchFamily="18" charset="0"/>
              </a:rPr>
              <a:t>ka</a:t>
            </a:r>
            <a:r>
              <a:rPr lang="en-US" sz="4400" dirty="0">
                <a:latin typeface="Bodoni MT Black" panose="02070A03080606020203" pitchFamily="18" charset="0"/>
              </a:rPr>
              <a:t>  </a:t>
            </a:r>
            <a:r>
              <a:rPr lang="en-US" sz="4400" dirty="0" err="1">
                <a:latin typeface="Bodoni MT Black" panose="02070A03080606020203" pitchFamily="18" charset="0"/>
              </a:rPr>
              <a:t>dei</a:t>
            </a:r>
            <a:r>
              <a:rPr lang="en-US" sz="4400" dirty="0">
                <a:latin typeface="Bodoni MT Black" panose="02070A03080606020203" pitchFamily="18" charset="0"/>
              </a:rPr>
              <a:t> </a:t>
            </a:r>
            <a:r>
              <a:rPr lang="en-US" sz="4400" dirty="0" err="1">
                <a:latin typeface="Bodoni MT Black" panose="02070A03080606020203" pitchFamily="18" charset="0"/>
              </a:rPr>
              <a:t>ka</a:t>
            </a:r>
            <a:r>
              <a:rPr lang="en-US" sz="4400" dirty="0">
                <a:latin typeface="Bodoni MT Black" panose="02070A03080606020203" pitchFamily="18" charset="0"/>
              </a:rPr>
              <a:t> </a:t>
            </a:r>
            <a:r>
              <a:rPr lang="en-US" sz="4400" dirty="0" smtClean="0">
                <a:latin typeface="Bodoni MT Black" panose="02070A03080606020203" pitchFamily="18" charset="0"/>
              </a:rPr>
              <a:t>plan </a:t>
            </a:r>
            <a:r>
              <a:rPr lang="en-US" sz="4400" dirty="0" err="1" smtClean="0">
                <a:latin typeface="Bodoni MT Black" panose="02070A03080606020203" pitchFamily="18" charset="0"/>
              </a:rPr>
              <a:t>shnong</a:t>
            </a:r>
            <a:r>
              <a:rPr lang="en-US" sz="4400" dirty="0">
                <a:latin typeface="Bodoni MT Black" panose="02070A03080606020203" pitchFamily="18" charset="0"/>
              </a:rPr>
              <a:t> </a:t>
            </a:r>
            <a:r>
              <a:rPr lang="en-US" sz="4400" dirty="0" err="1" smtClean="0">
                <a:latin typeface="Bodoni MT Black" panose="02070A03080606020203" pitchFamily="18" charset="0"/>
              </a:rPr>
              <a:t>ba</a:t>
            </a:r>
            <a:r>
              <a:rPr lang="en-US" sz="4400" dirty="0" smtClean="0">
                <a:latin typeface="Bodoni MT Black" panose="02070A03080606020203" pitchFamily="18" charset="0"/>
              </a:rPr>
              <a:t> </a:t>
            </a:r>
            <a:r>
              <a:rPr lang="en-US" sz="4400" dirty="0" err="1">
                <a:latin typeface="Bodoni MT Black" panose="02070A03080606020203" pitchFamily="18" charset="0"/>
              </a:rPr>
              <a:t>thmu</a:t>
            </a:r>
            <a:r>
              <a:rPr lang="en-US" sz="4400" dirty="0">
                <a:latin typeface="Bodoni MT Black" panose="02070A03080606020203" pitchFamily="18" charset="0"/>
              </a:rPr>
              <a:t> ban </a:t>
            </a:r>
            <a:endParaRPr lang="en-US" dirty="0"/>
          </a:p>
        </p:txBody>
      </p:sp>
      <p:sp>
        <p:nvSpPr>
          <p:cNvPr id="3" name="Content Placeholder 2"/>
          <p:cNvSpPr>
            <a:spLocks noGrp="1"/>
          </p:cNvSpPr>
          <p:nvPr>
            <p:ph idx="1"/>
          </p:nvPr>
        </p:nvSpPr>
        <p:spPr>
          <a:xfrm>
            <a:off x="152400" y="1295400"/>
            <a:ext cx="8915400" cy="5486400"/>
          </a:xfrm>
        </p:spPr>
        <p:txBody>
          <a:bodyPr>
            <a:normAutofit fontScale="70000" lnSpcReduction="20000"/>
          </a:bodyPr>
          <a:lstStyle/>
          <a:p>
            <a:pPr marL="571500" indent="-571500" algn="just">
              <a:buFont typeface="Wingdings" panose="05000000000000000000" pitchFamily="2" charset="2"/>
              <a:buChar char="Ø"/>
            </a:pPr>
            <a:r>
              <a:rPr lang="en-US" sz="2800" dirty="0" err="1" smtClean="0">
                <a:latin typeface="Arial Black" panose="020B0A04020102020204" pitchFamily="34" charset="0"/>
              </a:rPr>
              <a:t>Pynioh</a:t>
            </a:r>
            <a:r>
              <a:rPr lang="en-US" sz="2800" dirty="0" smtClean="0">
                <a:latin typeface="Arial Black" panose="020B0A04020102020204" pitchFamily="34" charset="0"/>
              </a:rPr>
              <a:t> </a:t>
            </a:r>
            <a:r>
              <a:rPr lang="en-US" sz="2800" dirty="0" err="1" smtClean="0">
                <a:latin typeface="Arial Black" panose="020B0A04020102020204" pitchFamily="34" charset="0"/>
              </a:rPr>
              <a:t>ia</a:t>
            </a:r>
            <a:r>
              <a:rPr lang="en-US" sz="2800" dirty="0" smtClean="0">
                <a:latin typeface="Arial Black" panose="020B0A04020102020204" pitchFamily="34" charset="0"/>
              </a:rPr>
              <a:t> </a:t>
            </a:r>
            <a:r>
              <a:rPr lang="en-US" sz="2800" dirty="0" err="1" smtClean="0">
                <a:latin typeface="Arial Black" panose="020B0A04020102020204" pitchFamily="34" charset="0"/>
              </a:rPr>
              <a:t>ki</a:t>
            </a:r>
            <a:r>
              <a:rPr lang="en-US" sz="2800" dirty="0" smtClean="0">
                <a:latin typeface="Arial Black" panose="020B0A04020102020204" pitchFamily="34" charset="0"/>
              </a:rPr>
              <a:t> </a:t>
            </a:r>
            <a:r>
              <a:rPr lang="en-US" sz="2800" dirty="0" err="1" smtClean="0">
                <a:latin typeface="Arial Black" panose="020B0A04020102020204" pitchFamily="34" charset="0"/>
              </a:rPr>
              <a:t>nongshong</a:t>
            </a:r>
            <a:r>
              <a:rPr lang="en-US" sz="2800" dirty="0" smtClean="0">
                <a:latin typeface="Arial Black" panose="020B0A04020102020204" pitchFamily="34" charset="0"/>
              </a:rPr>
              <a:t> </a:t>
            </a:r>
            <a:r>
              <a:rPr lang="en-US" sz="2800" dirty="0" err="1">
                <a:latin typeface="Arial Black" panose="020B0A04020102020204" pitchFamily="34" charset="0"/>
              </a:rPr>
              <a:t>shnong</a:t>
            </a:r>
            <a:r>
              <a:rPr lang="en-US" sz="2800" dirty="0">
                <a:latin typeface="Arial Black" panose="020B0A04020102020204" pitchFamily="34" charset="0"/>
              </a:rPr>
              <a:t> </a:t>
            </a:r>
            <a:r>
              <a:rPr lang="en-US" sz="2800" dirty="0" err="1" smtClean="0">
                <a:latin typeface="Arial Black" panose="020B0A04020102020204" pitchFamily="34" charset="0"/>
              </a:rPr>
              <a:t>ka</a:t>
            </a:r>
            <a:r>
              <a:rPr lang="en-US" sz="2800" dirty="0" smtClean="0">
                <a:latin typeface="Arial Black" panose="020B0A04020102020204" pitchFamily="34" charset="0"/>
              </a:rPr>
              <a:t> Um </a:t>
            </a:r>
            <a:r>
              <a:rPr lang="en-US" sz="2800" dirty="0">
                <a:latin typeface="Arial Black" panose="020B0A04020102020204" pitchFamily="34" charset="0"/>
              </a:rPr>
              <a:t>bam </a:t>
            </a:r>
            <a:r>
              <a:rPr lang="en-US" sz="2800" dirty="0" err="1" smtClean="0">
                <a:latin typeface="Arial Black" panose="020B0A04020102020204" pitchFamily="34" charset="0"/>
              </a:rPr>
              <a:t>umdih</a:t>
            </a:r>
            <a:r>
              <a:rPr lang="en-US" sz="2800" dirty="0" smtClean="0">
                <a:latin typeface="Arial Black" panose="020B0A04020102020204" pitchFamily="34" charset="0"/>
              </a:rPr>
              <a:t> </a:t>
            </a:r>
            <a:r>
              <a:rPr lang="en-US" sz="2800" dirty="0" err="1" smtClean="0">
                <a:latin typeface="Arial Black" panose="020B0A04020102020204" pitchFamily="34" charset="0"/>
              </a:rPr>
              <a:t>ba</a:t>
            </a:r>
            <a:r>
              <a:rPr lang="en-US" sz="2800" dirty="0" smtClean="0">
                <a:latin typeface="Arial Black" panose="020B0A04020102020204" pitchFamily="34" charset="0"/>
              </a:rPr>
              <a:t> </a:t>
            </a:r>
            <a:r>
              <a:rPr lang="en-US" sz="2800" dirty="0" err="1" smtClean="0">
                <a:latin typeface="Arial Black" panose="020B0A04020102020204" pitchFamily="34" charset="0"/>
              </a:rPr>
              <a:t>pura</a:t>
            </a:r>
            <a:r>
              <a:rPr lang="en-US" sz="2800" dirty="0" smtClean="0">
                <a:latin typeface="Arial Black" panose="020B0A04020102020204" pitchFamily="34" charset="0"/>
              </a:rPr>
              <a:t>, </a:t>
            </a:r>
            <a:r>
              <a:rPr lang="en-US" sz="2800" dirty="0" err="1">
                <a:latin typeface="Arial Black" panose="020B0A04020102020204" pitchFamily="34" charset="0"/>
              </a:rPr>
              <a:t>ka</a:t>
            </a:r>
            <a:r>
              <a:rPr lang="en-US" sz="2800" dirty="0">
                <a:latin typeface="Arial Black" panose="020B0A04020102020204" pitchFamily="34" charset="0"/>
              </a:rPr>
              <a:t> </a:t>
            </a:r>
            <a:r>
              <a:rPr lang="en-US" sz="2800" dirty="0" err="1" smtClean="0">
                <a:latin typeface="Arial Black" panose="020B0A04020102020204" pitchFamily="34" charset="0"/>
              </a:rPr>
              <a:t>jingkhuid</a:t>
            </a:r>
            <a:r>
              <a:rPr lang="en-US" sz="2800" dirty="0" smtClean="0">
                <a:latin typeface="Arial Black" panose="020B0A04020102020204" pitchFamily="34" charset="0"/>
              </a:rPr>
              <a:t> (</a:t>
            </a:r>
            <a:r>
              <a:rPr lang="en-US" sz="2800" dirty="0">
                <a:latin typeface="Arial Black" panose="020B0A04020102020204" pitchFamily="34" charset="0"/>
              </a:rPr>
              <a:t>sanitation), </a:t>
            </a:r>
            <a:r>
              <a:rPr lang="en-US" sz="2800" dirty="0" err="1">
                <a:latin typeface="Arial Black" panose="020B0A04020102020204" pitchFamily="34" charset="0"/>
              </a:rPr>
              <a:t>ki</a:t>
            </a:r>
            <a:r>
              <a:rPr lang="en-US" sz="2800" dirty="0">
                <a:latin typeface="Arial Black" panose="020B0A04020102020204" pitchFamily="34" charset="0"/>
              </a:rPr>
              <a:t> </a:t>
            </a:r>
            <a:r>
              <a:rPr lang="en-US" sz="2800" dirty="0" err="1">
                <a:latin typeface="Arial Black" panose="020B0A04020102020204" pitchFamily="34" charset="0"/>
              </a:rPr>
              <a:t>surok</a:t>
            </a:r>
            <a:r>
              <a:rPr lang="en-US" sz="2800" dirty="0">
                <a:latin typeface="Arial Black" panose="020B0A04020102020204" pitchFamily="34" charset="0"/>
              </a:rPr>
              <a:t> </a:t>
            </a:r>
            <a:r>
              <a:rPr lang="en-US" sz="2800" dirty="0" err="1">
                <a:latin typeface="Arial Black" panose="020B0A04020102020204" pitchFamily="34" charset="0"/>
              </a:rPr>
              <a:t>shnong</a:t>
            </a:r>
            <a:r>
              <a:rPr lang="en-US" sz="2800" dirty="0">
                <a:latin typeface="Arial Black" panose="020B0A04020102020204" pitchFamily="34" charset="0"/>
              </a:rPr>
              <a:t> , </a:t>
            </a:r>
            <a:r>
              <a:rPr lang="en-US" sz="2800" dirty="0" err="1">
                <a:latin typeface="Arial Black" panose="020B0A04020102020204" pitchFamily="34" charset="0"/>
              </a:rPr>
              <a:t>ki</a:t>
            </a:r>
            <a:r>
              <a:rPr lang="en-US" sz="2800" dirty="0">
                <a:latin typeface="Arial Black" panose="020B0A04020102020204" pitchFamily="34" charset="0"/>
              </a:rPr>
              <a:t> </a:t>
            </a:r>
            <a:r>
              <a:rPr lang="en-US" sz="2800" dirty="0" err="1">
                <a:latin typeface="Arial Black" panose="020B0A04020102020204" pitchFamily="34" charset="0"/>
              </a:rPr>
              <a:t>nala,etc</a:t>
            </a:r>
            <a:r>
              <a:rPr lang="en-US" sz="2800" dirty="0">
                <a:latin typeface="Arial Black" panose="020B0A04020102020204" pitchFamily="34" charset="0"/>
              </a:rPr>
              <a:t> </a:t>
            </a:r>
            <a:endParaRPr lang="en-US" sz="2800" dirty="0" smtClean="0">
              <a:latin typeface="Arial Black" panose="020B0A04020102020204" pitchFamily="34" charset="0"/>
            </a:endParaRPr>
          </a:p>
          <a:p>
            <a:pPr marL="571500" indent="-571500" algn="just">
              <a:buFont typeface="Wingdings" panose="05000000000000000000" pitchFamily="2" charset="2"/>
              <a:buChar char="Ø"/>
            </a:pPr>
            <a:endParaRPr lang="en-US" sz="2800" dirty="0" smtClean="0">
              <a:latin typeface="Arial Black" panose="020B0A04020102020204" pitchFamily="34" charset="0"/>
            </a:endParaRPr>
          </a:p>
          <a:p>
            <a:pPr marL="571500" indent="-571500" algn="just">
              <a:buFont typeface="Wingdings" panose="05000000000000000000" pitchFamily="2" charset="2"/>
              <a:buChar char="Ø"/>
            </a:pPr>
            <a:endParaRPr lang="en-US" sz="2800" dirty="0">
              <a:latin typeface="Arial Black" panose="020B0A04020102020204" pitchFamily="34" charset="0"/>
            </a:endParaRPr>
          </a:p>
          <a:p>
            <a:pPr marL="571500" indent="-571500" algn="just">
              <a:buFont typeface="Wingdings" panose="05000000000000000000" pitchFamily="2" charset="2"/>
              <a:buChar char="Ø"/>
            </a:pPr>
            <a:endParaRPr lang="en-US" sz="2800" dirty="0" smtClean="0">
              <a:latin typeface="Arial Black" panose="020B0A04020102020204" pitchFamily="34" charset="0"/>
            </a:endParaRPr>
          </a:p>
          <a:p>
            <a:pPr marL="571500" indent="-571500" algn="just">
              <a:buFont typeface="Wingdings" panose="05000000000000000000" pitchFamily="2" charset="2"/>
              <a:buChar char="Ø"/>
            </a:pPr>
            <a:endParaRPr lang="en-US" sz="2800" dirty="0" smtClean="0">
              <a:latin typeface="Arial Black" panose="020B0A04020102020204" pitchFamily="34" charset="0"/>
            </a:endParaRPr>
          </a:p>
          <a:p>
            <a:pPr marL="571500" indent="-571500" algn="just">
              <a:buFont typeface="Wingdings" panose="05000000000000000000" pitchFamily="2" charset="2"/>
              <a:buChar char="Ø"/>
            </a:pPr>
            <a:endParaRPr lang="en-US" sz="2800" dirty="0" smtClean="0">
              <a:latin typeface="Arial Black" panose="020B0A04020102020204" pitchFamily="34" charset="0"/>
            </a:endParaRPr>
          </a:p>
          <a:p>
            <a:pPr marL="571500" indent="-571500" algn="just">
              <a:buFont typeface="Wingdings" panose="05000000000000000000" pitchFamily="2" charset="2"/>
              <a:buChar char="Ø"/>
            </a:pPr>
            <a:r>
              <a:rPr lang="en-US" sz="2800" dirty="0" smtClean="0">
                <a:latin typeface="Arial Black" panose="020B0A04020102020204" pitchFamily="34" charset="0"/>
              </a:rPr>
              <a:t>Ban </a:t>
            </a:r>
            <a:r>
              <a:rPr lang="en-US" sz="2800" dirty="0" err="1">
                <a:latin typeface="Arial Black" panose="020B0A04020102020204" pitchFamily="34" charset="0"/>
              </a:rPr>
              <a:t>pynkiew</a:t>
            </a:r>
            <a:r>
              <a:rPr lang="en-US" sz="2800" dirty="0">
                <a:latin typeface="Arial Black" panose="020B0A04020102020204" pitchFamily="34" charset="0"/>
              </a:rPr>
              <a:t> </a:t>
            </a:r>
            <a:r>
              <a:rPr lang="en-US" sz="2800" dirty="0" err="1">
                <a:latin typeface="Arial Black" panose="020B0A04020102020204" pitchFamily="34" charset="0"/>
              </a:rPr>
              <a:t>ia</a:t>
            </a:r>
            <a:r>
              <a:rPr lang="en-US" sz="2800" dirty="0">
                <a:latin typeface="Arial Black" panose="020B0A04020102020204" pitchFamily="34" charset="0"/>
              </a:rPr>
              <a:t> </a:t>
            </a:r>
            <a:r>
              <a:rPr lang="en-US" sz="2800" dirty="0" err="1">
                <a:latin typeface="Arial Black" panose="020B0A04020102020204" pitchFamily="34" charset="0"/>
              </a:rPr>
              <a:t>ka</a:t>
            </a:r>
            <a:r>
              <a:rPr lang="en-US" sz="2800" dirty="0">
                <a:latin typeface="Arial Black" panose="020B0A04020102020204" pitchFamily="34" charset="0"/>
              </a:rPr>
              <a:t> </a:t>
            </a:r>
            <a:r>
              <a:rPr lang="en-US" sz="2800" dirty="0" err="1">
                <a:latin typeface="Arial Black" panose="020B0A04020102020204" pitchFamily="34" charset="0"/>
              </a:rPr>
              <a:t>ioh</a:t>
            </a:r>
            <a:r>
              <a:rPr lang="en-US" sz="2800" dirty="0">
                <a:latin typeface="Arial Black" panose="020B0A04020102020204" pitchFamily="34" charset="0"/>
              </a:rPr>
              <a:t> </a:t>
            </a:r>
            <a:r>
              <a:rPr lang="en-US" sz="2800" dirty="0" err="1">
                <a:latin typeface="Arial Black" panose="020B0A04020102020204" pitchFamily="34" charset="0"/>
              </a:rPr>
              <a:t>ka</a:t>
            </a:r>
            <a:r>
              <a:rPr lang="en-US" sz="2800" dirty="0">
                <a:latin typeface="Arial Black" panose="020B0A04020102020204" pitchFamily="34" charset="0"/>
              </a:rPr>
              <a:t> </a:t>
            </a:r>
            <a:r>
              <a:rPr lang="en-US" sz="2800" dirty="0" err="1" smtClean="0">
                <a:latin typeface="Arial Black" panose="020B0A04020102020204" pitchFamily="34" charset="0"/>
              </a:rPr>
              <a:t>kot</a:t>
            </a:r>
            <a:r>
              <a:rPr lang="en-US" sz="2800" dirty="0" err="1">
                <a:latin typeface="Arial Black" panose="020B0A04020102020204" pitchFamily="34" charset="0"/>
              </a:rPr>
              <a:t>,</a:t>
            </a:r>
            <a:r>
              <a:rPr lang="en-US" sz="2800" dirty="0" err="1" smtClean="0">
                <a:latin typeface="Arial Black" panose="020B0A04020102020204" pitchFamily="34" charset="0"/>
              </a:rPr>
              <a:t>ka</a:t>
            </a:r>
            <a:r>
              <a:rPr lang="en-US" sz="2800" dirty="0" smtClean="0">
                <a:latin typeface="Arial Black" panose="020B0A04020102020204" pitchFamily="34" charset="0"/>
              </a:rPr>
              <a:t> </a:t>
            </a:r>
            <a:r>
              <a:rPr lang="en-US" sz="2800" dirty="0" err="1">
                <a:latin typeface="Arial Black" panose="020B0A04020102020204" pitchFamily="34" charset="0"/>
              </a:rPr>
              <a:t>kamai</a:t>
            </a:r>
            <a:r>
              <a:rPr lang="en-US" sz="2800" dirty="0">
                <a:latin typeface="Arial Black" panose="020B0A04020102020204" pitchFamily="34" charset="0"/>
              </a:rPr>
              <a:t> </a:t>
            </a:r>
            <a:r>
              <a:rPr lang="en-US" sz="2800" dirty="0" err="1">
                <a:latin typeface="Arial Black" panose="020B0A04020102020204" pitchFamily="34" charset="0"/>
              </a:rPr>
              <a:t>ka</a:t>
            </a:r>
            <a:r>
              <a:rPr lang="en-US" sz="2800" dirty="0">
                <a:latin typeface="Arial Black" panose="020B0A04020102020204" pitchFamily="34" charset="0"/>
              </a:rPr>
              <a:t> </a:t>
            </a:r>
            <a:r>
              <a:rPr lang="en-US" sz="2800" dirty="0" err="1">
                <a:latin typeface="Arial Black" panose="020B0A04020102020204" pitchFamily="34" charset="0"/>
              </a:rPr>
              <a:t>kajih</a:t>
            </a:r>
            <a:r>
              <a:rPr lang="en-US" sz="2800" dirty="0">
                <a:latin typeface="Arial Black" panose="020B0A04020102020204" pitchFamily="34" charset="0"/>
              </a:rPr>
              <a:t> </a:t>
            </a:r>
            <a:r>
              <a:rPr lang="en-US" sz="2800" dirty="0" err="1">
                <a:latin typeface="Arial Black" panose="020B0A04020102020204" pitchFamily="34" charset="0"/>
              </a:rPr>
              <a:t>jong</a:t>
            </a:r>
            <a:r>
              <a:rPr lang="en-US" sz="2800" dirty="0">
                <a:latin typeface="Arial Black" panose="020B0A04020102020204" pitchFamily="34" charset="0"/>
              </a:rPr>
              <a:t> </a:t>
            </a:r>
            <a:r>
              <a:rPr lang="en-US" sz="2800" dirty="0" err="1">
                <a:latin typeface="Arial Black" panose="020B0A04020102020204" pitchFamily="34" charset="0"/>
              </a:rPr>
              <a:t>kiba</a:t>
            </a:r>
            <a:r>
              <a:rPr lang="en-US" sz="2800" dirty="0">
                <a:latin typeface="Arial Black" panose="020B0A04020102020204" pitchFamily="34" charset="0"/>
              </a:rPr>
              <a:t> </a:t>
            </a:r>
            <a:r>
              <a:rPr lang="en-US" sz="2800" dirty="0" err="1">
                <a:latin typeface="Arial Black" panose="020B0A04020102020204" pitchFamily="34" charset="0"/>
              </a:rPr>
              <a:t>duk</a:t>
            </a:r>
            <a:r>
              <a:rPr lang="en-US" sz="2800" dirty="0">
                <a:latin typeface="Arial Black" panose="020B0A04020102020204" pitchFamily="34" charset="0"/>
              </a:rPr>
              <a:t> ha </a:t>
            </a:r>
            <a:r>
              <a:rPr lang="en-US" sz="2800" dirty="0" err="1">
                <a:latin typeface="Arial Black" panose="020B0A04020102020204" pitchFamily="34" charset="0"/>
              </a:rPr>
              <a:t>shnong</a:t>
            </a:r>
            <a:r>
              <a:rPr lang="en-US" sz="2800" dirty="0">
                <a:latin typeface="Arial Black" panose="020B0A04020102020204" pitchFamily="34" charset="0"/>
              </a:rPr>
              <a:t> . </a:t>
            </a:r>
            <a:endParaRPr lang="en-US" sz="2800" dirty="0" smtClean="0">
              <a:latin typeface="Arial Black" panose="020B0A04020102020204" pitchFamily="34" charset="0"/>
            </a:endParaRPr>
          </a:p>
          <a:p>
            <a:pPr marL="571500" indent="-571500" algn="just">
              <a:buFont typeface="Wingdings" panose="05000000000000000000" pitchFamily="2" charset="2"/>
              <a:buChar char="Ø"/>
            </a:pPr>
            <a:endParaRPr lang="en-US" sz="1300" dirty="0">
              <a:latin typeface="Arial Black" panose="020B0A04020102020204" pitchFamily="34" charset="0"/>
            </a:endParaRPr>
          </a:p>
          <a:p>
            <a:pPr marL="571500" indent="-571500" algn="just">
              <a:buFont typeface="Wingdings" panose="05000000000000000000" pitchFamily="2" charset="2"/>
              <a:buChar char="Ø"/>
            </a:pPr>
            <a:r>
              <a:rPr lang="en-US" sz="2800" dirty="0">
                <a:latin typeface="Arial Black" panose="020B0A04020102020204" pitchFamily="34" charset="0"/>
              </a:rPr>
              <a:t>Rat </a:t>
            </a:r>
            <a:r>
              <a:rPr lang="en-US" sz="2800" dirty="0" err="1">
                <a:latin typeface="Arial Black" panose="020B0A04020102020204" pitchFamily="34" charset="0"/>
              </a:rPr>
              <a:t>dyngkhong</a:t>
            </a:r>
            <a:r>
              <a:rPr lang="en-US" sz="2800" dirty="0">
                <a:latin typeface="Arial Black" panose="020B0A04020102020204" pitchFamily="34" charset="0"/>
              </a:rPr>
              <a:t> </a:t>
            </a:r>
            <a:r>
              <a:rPr lang="en-US" sz="2800" dirty="0" err="1">
                <a:latin typeface="Arial Black" panose="020B0A04020102020204" pitchFamily="34" charset="0"/>
              </a:rPr>
              <a:t>ia</a:t>
            </a:r>
            <a:r>
              <a:rPr lang="en-US" sz="2800" dirty="0">
                <a:latin typeface="Arial Black" panose="020B0A04020102020204" pitchFamily="34" charset="0"/>
              </a:rPr>
              <a:t> </a:t>
            </a:r>
            <a:r>
              <a:rPr lang="en-US" sz="2800" dirty="0" err="1">
                <a:latin typeface="Arial Black" panose="020B0A04020102020204" pitchFamily="34" charset="0"/>
              </a:rPr>
              <a:t>ka</a:t>
            </a:r>
            <a:r>
              <a:rPr lang="en-US" sz="2800" dirty="0">
                <a:latin typeface="Arial Black" panose="020B0A04020102020204" pitchFamily="34" charset="0"/>
              </a:rPr>
              <a:t> </a:t>
            </a:r>
            <a:r>
              <a:rPr lang="en-US" sz="2800" dirty="0" err="1">
                <a:latin typeface="Arial Black" panose="020B0A04020102020204" pitchFamily="34" charset="0"/>
              </a:rPr>
              <a:t>Jingduk</a:t>
            </a:r>
            <a:r>
              <a:rPr lang="en-US" sz="2800" dirty="0">
                <a:latin typeface="Arial Black" panose="020B0A04020102020204" pitchFamily="34" charset="0"/>
              </a:rPr>
              <a:t> da </a:t>
            </a:r>
            <a:r>
              <a:rPr lang="en-US" sz="2800" dirty="0" err="1">
                <a:latin typeface="Arial Black" panose="020B0A04020102020204" pitchFamily="34" charset="0"/>
              </a:rPr>
              <a:t>kaba</a:t>
            </a:r>
            <a:r>
              <a:rPr lang="en-US" sz="2800" dirty="0">
                <a:latin typeface="Arial Black" panose="020B0A04020102020204" pitchFamily="34" charset="0"/>
              </a:rPr>
              <a:t> </a:t>
            </a:r>
            <a:r>
              <a:rPr lang="en-US" sz="2800" dirty="0" err="1">
                <a:latin typeface="Arial Black" panose="020B0A04020102020204" pitchFamily="34" charset="0"/>
              </a:rPr>
              <a:t>shna</a:t>
            </a:r>
            <a:r>
              <a:rPr lang="en-US" sz="2800" dirty="0">
                <a:latin typeface="Arial Black" panose="020B0A04020102020204" pitchFamily="34" charset="0"/>
              </a:rPr>
              <a:t> </a:t>
            </a:r>
            <a:r>
              <a:rPr lang="en-US" sz="2800" dirty="0" err="1">
                <a:latin typeface="Arial Black" panose="020B0A04020102020204" pitchFamily="34" charset="0"/>
              </a:rPr>
              <a:t>ki</a:t>
            </a:r>
            <a:r>
              <a:rPr lang="en-US" sz="2800" dirty="0">
                <a:latin typeface="Arial Black" panose="020B0A04020102020204" pitchFamily="34" charset="0"/>
              </a:rPr>
              <a:t> plan </a:t>
            </a:r>
            <a:r>
              <a:rPr lang="en-US" sz="2800" dirty="0" err="1">
                <a:latin typeface="Arial Black" panose="020B0A04020102020204" pitchFamily="34" charset="0"/>
              </a:rPr>
              <a:t>ba</a:t>
            </a:r>
            <a:r>
              <a:rPr lang="en-US" sz="2800" dirty="0">
                <a:latin typeface="Arial Black" panose="020B0A04020102020204" pitchFamily="34" charset="0"/>
              </a:rPr>
              <a:t> </a:t>
            </a:r>
            <a:r>
              <a:rPr lang="en-US" sz="2800" dirty="0" err="1" smtClean="0">
                <a:latin typeface="Arial Black" panose="020B0A04020102020204" pitchFamily="34" charset="0"/>
              </a:rPr>
              <a:t>sani</a:t>
            </a:r>
            <a:endParaRPr lang="en-US" sz="2800" dirty="0" smtClean="0">
              <a:latin typeface="Arial Black" panose="020B0A04020102020204" pitchFamily="34" charset="0"/>
            </a:endParaRPr>
          </a:p>
          <a:p>
            <a:pPr marL="571500" indent="-571500" algn="just">
              <a:buFont typeface="Wingdings" panose="05000000000000000000" pitchFamily="2" charset="2"/>
              <a:buChar char="Ø"/>
            </a:pPr>
            <a:endParaRPr lang="en-US" sz="2800" dirty="0" smtClean="0">
              <a:latin typeface="Arial Black" panose="020B0A04020102020204" pitchFamily="34" charset="0"/>
            </a:endParaRPr>
          </a:p>
          <a:p>
            <a:pPr marL="571500" indent="-571500" algn="just">
              <a:buFont typeface="Wingdings" panose="05000000000000000000" pitchFamily="2" charset="2"/>
              <a:buChar char="Ø"/>
            </a:pPr>
            <a:r>
              <a:rPr lang="en-US" sz="2800" dirty="0">
                <a:latin typeface="Arial Black" panose="020B0A04020102020204" pitchFamily="34" charset="0"/>
              </a:rPr>
              <a:t>Ban </a:t>
            </a:r>
            <a:r>
              <a:rPr lang="en-US" sz="2800" dirty="0" err="1">
                <a:latin typeface="Arial Black" panose="020B0A04020102020204" pitchFamily="34" charset="0"/>
              </a:rPr>
              <a:t>pynioh</a:t>
            </a:r>
            <a:r>
              <a:rPr lang="en-US" sz="2800" dirty="0">
                <a:latin typeface="Arial Black" panose="020B0A04020102020204" pitchFamily="34" charset="0"/>
              </a:rPr>
              <a:t> </a:t>
            </a:r>
            <a:r>
              <a:rPr lang="en-US" sz="2800" dirty="0" err="1">
                <a:latin typeface="Arial Black" panose="020B0A04020102020204" pitchFamily="34" charset="0"/>
              </a:rPr>
              <a:t>ia</a:t>
            </a:r>
            <a:r>
              <a:rPr lang="en-US" sz="2800" dirty="0">
                <a:latin typeface="Arial Black" panose="020B0A04020102020204" pitchFamily="34" charset="0"/>
              </a:rPr>
              <a:t> </a:t>
            </a:r>
            <a:r>
              <a:rPr lang="en-US" sz="2800" dirty="0" err="1">
                <a:latin typeface="Arial Black" panose="020B0A04020102020204" pitchFamily="34" charset="0"/>
              </a:rPr>
              <a:t>baroh</a:t>
            </a:r>
            <a:r>
              <a:rPr lang="en-US" sz="2800" dirty="0">
                <a:latin typeface="Arial Black" panose="020B0A04020102020204" pitchFamily="34" charset="0"/>
              </a:rPr>
              <a:t> </a:t>
            </a:r>
            <a:r>
              <a:rPr lang="en-US" sz="2800" dirty="0" err="1">
                <a:latin typeface="Arial Black" panose="020B0A04020102020204" pitchFamily="34" charset="0"/>
              </a:rPr>
              <a:t>ki</a:t>
            </a:r>
            <a:r>
              <a:rPr lang="en-US" sz="2800" dirty="0">
                <a:latin typeface="Arial Black" panose="020B0A04020102020204" pitchFamily="34" charset="0"/>
              </a:rPr>
              <a:t> </a:t>
            </a:r>
            <a:r>
              <a:rPr lang="en-US" sz="2800" dirty="0" err="1" smtClean="0">
                <a:latin typeface="Arial Black" panose="020B0A04020102020204" pitchFamily="34" charset="0"/>
              </a:rPr>
              <a:t>nongshong</a:t>
            </a:r>
            <a:r>
              <a:rPr lang="en-US" sz="2800" dirty="0" smtClean="0">
                <a:latin typeface="Arial Black" panose="020B0A04020102020204" pitchFamily="34" charset="0"/>
              </a:rPr>
              <a:t> </a:t>
            </a:r>
            <a:r>
              <a:rPr lang="en-US" sz="2800" dirty="0" err="1">
                <a:latin typeface="Arial Black" panose="020B0A04020102020204" pitchFamily="34" charset="0"/>
              </a:rPr>
              <a:t>shnong</a:t>
            </a:r>
            <a:r>
              <a:rPr lang="en-US" sz="2800" dirty="0">
                <a:latin typeface="Arial Black" panose="020B0A04020102020204" pitchFamily="34" charset="0"/>
              </a:rPr>
              <a:t> </a:t>
            </a:r>
            <a:r>
              <a:rPr lang="en-US" sz="2800" dirty="0" err="1">
                <a:latin typeface="Arial Black" panose="020B0A04020102020204" pitchFamily="34" charset="0"/>
              </a:rPr>
              <a:t>ka</a:t>
            </a:r>
            <a:r>
              <a:rPr lang="en-US" sz="2800" dirty="0">
                <a:latin typeface="Arial Black" panose="020B0A04020102020204" pitchFamily="34" charset="0"/>
              </a:rPr>
              <a:t> </a:t>
            </a:r>
            <a:r>
              <a:rPr lang="en-US" sz="2800" dirty="0" err="1">
                <a:latin typeface="Arial Black" panose="020B0A04020102020204" pitchFamily="34" charset="0"/>
              </a:rPr>
              <a:t>hok</a:t>
            </a:r>
            <a:r>
              <a:rPr lang="en-US" sz="2800" dirty="0">
                <a:latin typeface="Arial Black" panose="020B0A04020102020204" pitchFamily="34" charset="0"/>
              </a:rPr>
              <a:t> </a:t>
            </a:r>
            <a:r>
              <a:rPr lang="en-US" sz="2800" dirty="0" err="1" smtClean="0">
                <a:latin typeface="Arial Black" panose="020B0A04020102020204" pitchFamily="34" charset="0"/>
              </a:rPr>
              <a:t>ba</a:t>
            </a:r>
            <a:r>
              <a:rPr lang="en-US" sz="2800" dirty="0" smtClean="0">
                <a:latin typeface="Arial Black" panose="020B0A04020102020204" pitchFamily="34" charset="0"/>
              </a:rPr>
              <a:t> </a:t>
            </a:r>
            <a:r>
              <a:rPr lang="en-US" sz="2800" dirty="0" err="1">
                <a:latin typeface="Arial Black" panose="020B0A04020102020204" pitchFamily="34" charset="0"/>
              </a:rPr>
              <a:t>dei</a:t>
            </a:r>
            <a:r>
              <a:rPr lang="en-US" sz="2800" dirty="0">
                <a:latin typeface="Arial Black" panose="020B0A04020102020204" pitchFamily="34" charset="0"/>
              </a:rPr>
              <a:t> </a:t>
            </a:r>
            <a:r>
              <a:rPr lang="en-US" sz="2800" dirty="0" err="1">
                <a:latin typeface="Arial Black" panose="020B0A04020102020204" pitchFamily="34" charset="0"/>
              </a:rPr>
              <a:t>jong</a:t>
            </a:r>
            <a:r>
              <a:rPr lang="en-US" sz="2800" dirty="0">
                <a:latin typeface="Arial Black" panose="020B0A04020102020204" pitchFamily="34" charset="0"/>
              </a:rPr>
              <a:t> </a:t>
            </a:r>
            <a:r>
              <a:rPr lang="en-US" sz="2800" dirty="0" err="1" smtClean="0">
                <a:latin typeface="Arial Black" panose="020B0A04020102020204" pitchFamily="34" charset="0"/>
              </a:rPr>
              <a:t>ki</a:t>
            </a:r>
            <a:r>
              <a:rPr lang="en-US" sz="2800" dirty="0" smtClean="0">
                <a:latin typeface="Arial Black" panose="020B0A04020102020204" pitchFamily="34" charset="0"/>
              </a:rPr>
              <a:t>: </a:t>
            </a:r>
          </a:p>
          <a:p>
            <a:pPr marL="0" indent="0" algn="just">
              <a:buNone/>
            </a:pPr>
            <a:r>
              <a:rPr lang="en-US" sz="2800" dirty="0" smtClean="0">
                <a:latin typeface="Arial Black" panose="020B0A04020102020204" pitchFamily="34" charset="0"/>
              </a:rPr>
              <a:t>		-</a:t>
            </a:r>
            <a:r>
              <a:rPr lang="en-US" sz="2800" dirty="0" err="1">
                <a:latin typeface="Arial Black" panose="020B0A04020102020204" pitchFamily="34" charset="0"/>
              </a:rPr>
              <a:t>ka</a:t>
            </a:r>
            <a:r>
              <a:rPr lang="en-US" sz="2800" dirty="0">
                <a:latin typeface="Arial Black" panose="020B0A04020102020204" pitchFamily="34" charset="0"/>
              </a:rPr>
              <a:t> </a:t>
            </a:r>
            <a:r>
              <a:rPr lang="en-US" sz="2800" dirty="0" err="1">
                <a:latin typeface="Arial Black" panose="020B0A04020102020204" pitchFamily="34" charset="0"/>
              </a:rPr>
              <a:t>bylla</a:t>
            </a:r>
            <a:r>
              <a:rPr lang="en-US" sz="2800" dirty="0">
                <a:latin typeface="Arial Black" panose="020B0A04020102020204" pitchFamily="34" charset="0"/>
              </a:rPr>
              <a:t> 100 </a:t>
            </a:r>
            <a:r>
              <a:rPr lang="en-US" sz="2800" dirty="0" err="1">
                <a:latin typeface="Arial Black" panose="020B0A04020102020204" pitchFamily="34" charset="0"/>
              </a:rPr>
              <a:t>sngi</a:t>
            </a:r>
            <a:endParaRPr lang="en-US" sz="2800" dirty="0">
              <a:latin typeface="Arial Black" panose="020B0A04020102020204" pitchFamily="34" charset="0"/>
            </a:endParaRPr>
          </a:p>
          <a:p>
            <a:pPr marL="0" indent="0" algn="just">
              <a:buNone/>
            </a:pPr>
            <a:r>
              <a:rPr lang="en-US" sz="2800" dirty="0" smtClean="0">
                <a:latin typeface="Arial Black" panose="020B0A04020102020204" pitchFamily="34" charset="0"/>
              </a:rPr>
              <a:t>                      -</a:t>
            </a:r>
            <a:r>
              <a:rPr lang="en-US" sz="2800" dirty="0" err="1" smtClean="0">
                <a:latin typeface="Arial Black" panose="020B0A04020102020204" pitchFamily="34" charset="0"/>
              </a:rPr>
              <a:t>ka</a:t>
            </a:r>
            <a:r>
              <a:rPr lang="en-US" sz="2800" dirty="0" smtClean="0">
                <a:latin typeface="Arial Black" panose="020B0A04020102020204" pitchFamily="34" charset="0"/>
              </a:rPr>
              <a:t> pension </a:t>
            </a:r>
            <a:r>
              <a:rPr lang="en-US" sz="2800" dirty="0" err="1" smtClean="0">
                <a:latin typeface="Arial Black" panose="020B0A04020102020204" pitchFamily="34" charset="0"/>
              </a:rPr>
              <a:t>tymmen</a:t>
            </a:r>
            <a:endParaRPr lang="en-US" sz="2800" dirty="0" smtClean="0">
              <a:latin typeface="Arial Black" panose="020B0A04020102020204" pitchFamily="34" charset="0"/>
            </a:endParaRPr>
          </a:p>
          <a:p>
            <a:pPr marL="0" indent="0" algn="just">
              <a:buNone/>
            </a:pPr>
            <a:r>
              <a:rPr lang="en-US" sz="2800" dirty="0">
                <a:latin typeface="Arial Black" panose="020B0A04020102020204" pitchFamily="34" charset="0"/>
              </a:rPr>
              <a:t> </a:t>
            </a:r>
            <a:r>
              <a:rPr lang="en-US" sz="2800" dirty="0" smtClean="0">
                <a:latin typeface="Arial Black" panose="020B0A04020102020204" pitchFamily="34" charset="0"/>
              </a:rPr>
              <a:t>                     -</a:t>
            </a:r>
            <a:r>
              <a:rPr lang="en-US" sz="2800" dirty="0" err="1" smtClean="0">
                <a:latin typeface="Arial Black" panose="020B0A04020102020204" pitchFamily="34" charset="0"/>
              </a:rPr>
              <a:t>ka</a:t>
            </a:r>
            <a:r>
              <a:rPr lang="en-US" sz="2800" dirty="0" smtClean="0">
                <a:latin typeface="Arial Black" panose="020B0A04020102020204" pitchFamily="34" charset="0"/>
              </a:rPr>
              <a:t> </a:t>
            </a:r>
            <a:r>
              <a:rPr lang="en-US" sz="2800" dirty="0" err="1" smtClean="0">
                <a:latin typeface="Arial Black" panose="020B0A04020102020204" pitchFamily="34" charset="0"/>
              </a:rPr>
              <a:t>ing</a:t>
            </a:r>
            <a:r>
              <a:rPr lang="en-US" sz="2800" dirty="0" smtClean="0">
                <a:latin typeface="Arial Black" panose="020B0A04020102020204" pitchFamily="34" charset="0"/>
              </a:rPr>
              <a:t> </a:t>
            </a:r>
            <a:r>
              <a:rPr lang="en-US" sz="2800" dirty="0" err="1" smtClean="0">
                <a:latin typeface="Arial Black" panose="020B0A04020102020204" pitchFamily="34" charset="0"/>
              </a:rPr>
              <a:t>shong</a:t>
            </a:r>
            <a:r>
              <a:rPr lang="en-US" sz="2800" dirty="0" smtClean="0">
                <a:latin typeface="Arial Black" panose="020B0A04020102020204" pitchFamily="34" charset="0"/>
              </a:rPr>
              <a:t> PMAY-G</a:t>
            </a:r>
          </a:p>
          <a:p>
            <a:pPr marL="0" indent="0" algn="just">
              <a:buNone/>
            </a:pPr>
            <a:r>
              <a:rPr lang="en-US" sz="2800" dirty="0" smtClean="0">
                <a:latin typeface="Arial Black" panose="020B0A04020102020204" pitchFamily="34" charset="0"/>
              </a:rPr>
              <a:t>		</a:t>
            </a:r>
            <a:endParaRPr lang="en-US" sz="2800" dirty="0">
              <a:latin typeface="Arial Black" panose="020B0A04020102020204" pitchFamily="34" charset="0"/>
            </a:endParaRPr>
          </a:p>
          <a:p>
            <a:pPr marL="571500" indent="-571500" algn="just">
              <a:buFont typeface="Wingdings" panose="05000000000000000000" pitchFamily="2" charset="2"/>
              <a:buChar char="Ø"/>
            </a:pPr>
            <a:endParaRPr lang="en-US" sz="2800" dirty="0">
              <a:latin typeface="Arial Black" panose="020B0A04020102020204" pitchFamily="34" charset="0"/>
            </a:endParaRPr>
          </a:p>
          <a:p>
            <a:endParaRPr lang="en-US" dirty="0"/>
          </a:p>
        </p:txBody>
      </p:sp>
      <p:pic>
        <p:nvPicPr>
          <p:cNvPr id="3074" name="Picture 2" descr="C:\Users\user\Desktop\images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2009704"/>
            <a:ext cx="2317298" cy="124777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user\Desktop\images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992170"/>
            <a:ext cx="2673806" cy="124777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C:\Users\user\Desktop\images (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5600" y="1873558"/>
            <a:ext cx="1920419" cy="1408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272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user\Desktop\images (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11730"/>
            <a:ext cx="2895600" cy="19304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908300" y="411540"/>
            <a:ext cx="6096000" cy="1569660"/>
          </a:xfrm>
          <a:prstGeom prst="rect">
            <a:avLst/>
          </a:prstGeom>
        </p:spPr>
        <p:txBody>
          <a:bodyPr wrap="square">
            <a:spAutoFit/>
          </a:bodyPr>
          <a:lstStyle/>
          <a:p>
            <a:pPr marL="285750" indent="-285750" algn="just">
              <a:buFont typeface="Wingdings" panose="05000000000000000000" pitchFamily="2" charset="2"/>
              <a:buChar char="Ø"/>
            </a:pPr>
            <a:r>
              <a:rPr lang="en-US" sz="2400" dirty="0" smtClean="0">
                <a:latin typeface="Arial Black" panose="020B0A04020102020204" pitchFamily="34" charset="0"/>
              </a:rPr>
              <a:t>Ban rat </a:t>
            </a:r>
            <a:r>
              <a:rPr lang="en-US" sz="2400" dirty="0" err="1" smtClean="0">
                <a:latin typeface="Arial Black" panose="020B0A04020102020204" pitchFamily="34" charset="0"/>
              </a:rPr>
              <a:t>dyngkhong</a:t>
            </a:r>
            <a:r>
              <a:rPr lang="en-US" sz="2400" dirty="0" smtClean="0">
                <a:latin typeface="Arial Black" panose="020B0A04020102020204" pitchFamily="34" charset="0"/>
              </a:rPr>
              <a:t> </a:t>
            </a:r>
            <a:r>
              <a:rPr lang="en-US" sz="2400" dirty="0" err="1" smtClean="0">
                <a:latin typeface="Arial Black" panose="020B0A04020102020204" pitchFamily="34" charset="0"/>
              </a:rPr>
              <a:t>ia</a:t>
            </a:r>
            <a:r>
              <a:rPr lang="en-US" sz="2400" dirty="0" smtClean="0">
                <a:latin typeface="Arial Black" panose="020B0A04020102020204" pitchFamily="34" charset="0"/>
              </a:rPr>
              <a:t> </a:t>
            </a:r>
            <a:r>
              <a:rPr lang="en-US" sz="2400" dirty="0" err="1" smtClean="0">
                <a:latin typeface="Arial Black" panose="020B0A04020102020204" pitchFamily="34" charset="0"/>
              </a:rPr>
              <a:t>ki</a:t>
            </a:r>
            <a:r>
              <a:rPr lang="en-US" sz="2400" dirty="0" smtClean="0">
                <a:latin typeface="Arial Black" panose="020B0A04020102020204" pitchFamily="34" charset="0"/>
              </a:rPr>
              <a:t> </a:t>
            </a:r>
            <a:r>
              <a:rPr lang="en-US" sz="2400" dirty="0" err="1" smtClean="0">
                <a:latin typeface="Arial Black" panose="020B0A04020102020204" pitchFamily="34" charset="0"/>
              </a:rPr>
              <a:t>jait</a:t>
            </a:r>
            <a:r>
              <a:rPr lang="en-US" sz="2400" dirty="0" smtClean="0">
                <a:latin typeface="Arial Black" panose="020B0A04020102020204" pitchFamily="34" charset="0"/>
              </a:rPr>
              <a:t> </a:t>
            </a:r>
            <a:r>
              <a:rPr lang="en-US" sz="2400" dirty="0" err="1" smtClean="0">
                <a:latin typeface="Arial Black" panose="020B0A04020102020204" pitchFamily="34" charset="0"/>
              </a:rPr>
              <a:t>jingpang</a:t>
            </a:r>
            <a:r>
              <a:rPr lang="en-US" sz="2400" dirty="0" smtClean="0">
                <a:latin typeface="Arial Black" panose="020B0A04020102020204" pitchFamily="34" charset="0"/>
              </a:rPr>
              <a:t> ha </a:t>
            </a:r>
            <a:r>
              <a:rPr lang="en-US" sz="2400" dirty="0" err="1" smtClean="0">
                <a:latin typeface="Arial Black" panose="020B0A04020102020204" pitchFamily="34" charset="0"/>
              </a:rPr>
              <a:t>shnong</a:t>
            </a:r>
            <a:r>
              <a:rPr lang="en-US" sz="2400" dirty="0" smtClean="0">
                <a:latin typeface="Arial Black" panose="020B0A04020102020204" pitchFamily="34" charset="0"/>
              </a:rPr>
              <a:t> </a:t>
            </a:r>
            <a:r>
              <a:rPr lang="en-US" sz="2400" dirty="0" err="1" smtClean="0">
                <a:latin typeface="Arial Black" panose="020B0A04020102020204" pitchFamily="34" charset="0"/>
              </a:rPr>
              <a:t>rynkat</a:t>
            </a:r>
            <a:r>
              <a:rPr lang="en-US" sz="2400" dirty="0" smtClean="0">
                <a:latin typeface="Arial Black" panose="020B0A04020102020204" pitchFamily="34" charset="0"/>
              </a:rPr>
              <a:t> bad </a:t>
            </a:r>
            <a:r>
              <a:rPr lang="en-US" sz="2400" dirty="0" err="1" smtClean="0">
                <a:latin typeface="Arial Black" panose="020B0A04020102020204" pitchFamily="34" charset="0"/>
              </a:rPr>
              <a:t>ka</a:t>
            </a:r>
            <a:r>
              <a:rPr lang="en-US" sz="2400" dirty="0" smtClean="0">
                <a:latin typeface="Arial Black" panose="020B0A04020102020204" pitchFamily="34" charset="0"/>
              </a:rPr>
              <a:t> </a:t>
            </a:r>
            <a:r>
              <a:rPr lang="en-US" sz="2400" dirty="0" err="1" smtClean="0">
                <a:latin typeface="Arial Black" panose="020B0A04020102020204" pitchFamily="34" charset="0"/>
              </a:rPr>
              <a:t>jingaiatrei</a:t>
            </a:r>
            <a:r>
              <a:rPr lang="en-US" sz="2400" dirty="0" smtClean="0">
                <a:latin typeface="Arial Black" panose="020B0A04020102020204" pitchFamily="34" charset="0"/>
              </a:rPr>
              <a:t> </a:t>
            </a:r>
            <a:r>
              <a:rPr lang="en-US" sz="2400" dirty="0" err="1" smtClean="0">
                <a:latin typeface="Arial Black" panose="020B0A04020102020204" pitchFamily="34" charset="0"/>
              </a:rPr>
              <a:t>lang</a:t>
            </a:r>
            <a:r>
              <a:rPr lang="en-US" sz="2400" dirty="0" smtClean="0">
                <a:latin typeface="Arial Black" panose="020B0A04020102020204" pitchFamily="34" charset="0"/>
              </a:rPr>
              <a:t> </a:t>
            </a:r>
            <a:r>
              <a:rPr lang="en-US" sz="2400" dirty="0" err="1" smtClean="0">
                <a:latin typeface="Arial Black" panose="020B0A04020102020204" pitchFamily="34" charset="0"/>
              </a:rPr>
              <a:t>ka</a:t>
            </a:r>
            <a:r>
              <a:rPr lang="en-US" sz="2400" dirty="0" smtClean="0">
                <a:latin typeface="Arial Black" panose="020B0A04020102020204" pitchFamily="34" charset="0"/>
              </a:rPr>
              <a:t> health department </a:t>
            </a:r>
            <a:endParaRPr lang="en-US" sz="2400" dirty="0">
              <a:latin typeface="Arial Black" panose="020B0A04020102020204" pitchFamily="34" charset="0"/>
            </a:endParaRPr>
          </a:p>
        </p:txBody>
      </p:sp>
      <p:sp>
        <p:nvSpPr>
          <p:cNvPr id="4" name="Rectangle 3"/>
          <p:cNvSpPr/>
          <p:nvPr/>
        </p:nvSpPr>
        <p:spPr>
          <a:xfrm>
            <a:off x="279400" y="2205182"/>
            <a:ext cx="6273800" cy="1569660"/>
          </a:xfrm>
          <a:prstGeom prst="rect">
            <a:avLst/>
          </a:prstGeom>
        </p:spPr>
        <p:txBody>
          <a:bodyPr wrap="square">
            <a:spAutoFit/>
          </a:bodyPr>
          <a:lstStyle/>
          <a:p>
            <a:pPr marL="285750" indent="-285750" algn="just">
              <a:buFont typeface="Wingdings" panose="05000000000000000000" pitchFamily="2" charset="2"/>
              <a:buChar char="Ø"/>
            </a:pPr>
            <a:r>
              <a:rPr lang="en-US" sz="2400" dirty="0">
                <a:latin typeface="Arial Black" panose="020B0A04020102020204" pitchFamily="34" charset="0"/>
              </a:rPr>
              <a:t>Ban </a:t>
            </a:r>
            <a:r>
              <a:rPr lang="en-US" sz="2400" dirty="0" err="1">
                <a:latin typeface="Arial Black" panose="020B0A04020102020204" pitchFamily="34" charset="0"/>
              </a:rPr>
              <a:t>wanrah</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a:t>
            </a:r>
            <a:r>
              <a:rPr lang="en-US" sz="2400" dirty="0" err="1">
                <a:latin typeface="Arial Black" panose="020B0A04020102020204" pitchFamily="34" charset="0"/>
              </a:rPr>
              <a:t>jingsumar</a:t>
            </a:r>
            <a:r>
              <a:rPr lang="en-US" sz="2400" dirty="0">
                <a:latin typeface="Arial Black" panose="020B0A04020102020204" pitchFamily="34" charset="0"/>
              </a:rPr>
              <a:t> </a:t>
            </a:r>
            <a:r>
              <a:rPr lang="en-US" sz="2400" dirty="0" err="1">
                <a:latin typeface="Arial Black" panose="020B0A04020102020204" pitchFamily="34" charset="0"/>
              </a:rPr>
              <a:t>ia</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a:t>
            </a:r>
            <a:r>
              <a:rPr lang="en-US" sz="2400" dirty="0" err="1">
                <a:latin typeface="Arial Black" panose="020B0A04020102020204" pitchFamily="34" charset="0"/>
              </a:rPr>
              <a:t>mariang</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a:t>
            </a:r>
            <a:r>
              <a:rPr lang="en-US" sz="2400" dirty="0" err="1">
                <a:latin typeface="Arial Black" panose="020B0A04020102020204" pitchFamily="34" charset="0"/>
              </a:rPr>
              <a:t>khyndew</a:t>
            </a:r>
            <a:r>
              <a:rPr lang="en-US" sz="2400" dirty="0">
                <a:latin typeface="Arial Black" panose="020B0A04020102020204" pitchFamily="34" charset="0"/>
              </a:rPr>
              <a:t>, </a:t>
            </a:r>
            <a:r>
              <a:rPr lang="en-US" sz="2400" dirty="0" err="1">
                <a:latin typeface="Arial Black" panose="020B0A04020102020204" pitchFamily="34" charset="0"/>
              </a:rPr>
              <a:t>ki</a:t>
            </a:r>
            <a:r>
              <a:rPr lang="en-US" sz="2400" dirty="0">
                <a:latin typeface="Arial Black" panose="020B0A04020102020204" pitchFamily="34" charset="0"/>
              </a:rPr>
              <a:t> </a:t>
            </a:r>
            <a:r>
              <a:rPr lang="en-US" sz="2400" dirty="0" err="1">
                <a:latin typeface="Arial Black" panose="020B0A04020102020204" pitchFamily="34" charset="0"/>
              </a:rPr>
              <a:t>lum</a:t>
            </a:r>
            <a:r>
              <a:rPr lang="en-US" sz="2400" dirty="0">
                <a:latin typeface="Arial Black" panose="020B0A04020102020204" pitchFamily="34" charset="0"/>
              </a:rPr>
              <a:t> </a:t>
            </a:r>
            <a:r>
              <a:rPr lang="en-US" sz="2400" dirty="0" err="1">
                <a:latin typeface="Arial Black" panose="020B0A04020102020204" pitchFamily="34" charset="0"/>
              </a:rPr>
              <a:t>ki</a:t>
            </a:r>
            <a:r>
              <a:rPr lang="en-US" sz="2400" dirty="0">
                <a:latin typeface="Arial Black" panose="020B0A04020102020204" pitchFamily="34" charset="0"/>
              </a:rPr>
              <a:t> </a:t>
            </a:r>
            <a:r>
              <a:rPr lang="en-US" sz="2400" dirty="0" err="1">
                <a:latin typeface="Arial Black" panose="020B0A04020102020204" pitchFamily="34" charset="0"/>
              </a:rPr>
              <a:t>wah</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a:t>
            </a:r>
            <a:r>
              <a:rPr lang="en-US" sz="2400" dirty="0" err="1">
                <a:latin typeface="Arial Black" panose="020B0A04020102020204" pitchFamily="34" charset="0"/>
              </a:rPr>
              <a:t>khlaw</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a:t>
            </a:r>
            <a:r>
              <a:rPr lang="en-US" sz="2400" dirty="0" err="1">
                <a:latin typeface="Arial Black" panose="020B0A04020102020204" pitchFamily="34" charset="0"/>
              </a:rPr>
              <a:t>btap</a:t>
            </a:r>
            <a:r>
              <a:rPr lang="en-US" sz="2400" dirty="0">
                <a:latin typeface="Arial Black" panose="020B0A04020102020204" pitchFamily="34" charset="0"/>
              </a:rPr>
              <a:t> bad </a:t>
            </a:r>
            <a:r>
              <a:rPr lang="en-US" sz="2400" dirty="0" err="1">
                <a:latin typeface="Arial Black" panose="020B0A04020102020204" pitchFamily="34" charset="0"/>
              </a:rPr>
              <a:t>kiwei</a:t>
            </a:r>
            <a:r>
              <a:rPr lang="en-US" sz="2400" dirty="0">
                <a:latin typeface="Arial Black" panose="020B0A04020102020204" pitchFamily="34" charset="0"/>
              </a:rPr>
              <a:t> </a:t>
            </a:r>
            <a:r>
              <a:rPr lang="en-US" sz="2400" dirty="0" err="1">
                <a:latin typeface="Arial Black" panose="020B0A04020102020204" pitchFamily="34" charset="0"/>
              </a:rPr>
              <a:t>kiwei</a:t>
            </a:r>
            <a:r>
              <a:rPr lang="en-US" sz="2400" dirty="0">
                <a:latin typeface="Arial Black" panose="020B0A04020102020204" pitchFamily="34" charset="0"/>
              </a:rPr>
              <a:t> da </a:t>
            </a:r>
            <a:r>
              <a:rPr lang="en-US" sz="2400" dirty="0" err="1">
                <a:latin typeface="Arial Black" panose="020B0A04020102020204" pitchFamily="34" charset="0"/>
              </a:rPr>
              <a:t>kaba</a:t>
            </a:r>
            <a:r>
              <a:rPr lang="en-US" sz="2400" dirty="0">
                <a:latin typeface="Arial Black" panose="020B0A04020102020204" pitchFamily="34" charset="0"/>
              </a:rPr>
              <a:t> </a:t>
            </a:r>
            <a:r>
              <a:rPr lang="en-US" sz="2400" dirty="0" err="1">
                <a:latin typeface="Arial Black" panose="020B0A04020102020204" pitchFamily="34" charset="0"/>
              </a:rPr>
              <a:t>shna</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plan</a:t>
            </a:r>
          </a:p>
        </p:txBody>
      </p:sp>
      <p:pic>
        <p:nvPicPr>
          <p:cNvPr id="8" name="Picture 2" descr="C:\Users\user\Desktop\images (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4055240"/>
            <a:ext cx="2514600" cy="1524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user\Desktop\images (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4400" y="4055240"/>
            <a:ext cx="2569052" cy="1483311"/>
          </a:xfrm>
          <a:prstGeom prst="rect">
            <a:avLst/>
          </a:prstGeom>
          <a:noFill/>
          <a:extLst>
            <a:ext uri="{909E8E84-426E-40DD-AFC4-6F175D3DCCD1}">
              <a14:hiddenFill xmlns:a14="http://schemas.microsoft.com/office/drawing/2010/main">
                <a:solidFill>
                  <a:srgbClr val="FFFFFF"/>
                </a:solidFill>
              </a14:hiddenFill>
            </a:ext>
          </a:extLst>
        </p:spPr>
      </p:pic>
      <p:sp>
        <p:nvSpPr>
          <p:cNvPr id="5" name="Right Arrow 4"/>
          <p:cNvSpPr/>
          <p:nvPr/>
        </p:nvSpPr>
        <p:spPr>
          <a:xfrm>
            <a:off x="2686050" y="4554579"/>
            <a:ext cx="75565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55600" y="5803899"/>
            <a:ext cx="8534400" cy="830997"/>
          </a:xfrm>
          <a:prstGeom prst="rect">
            <a:avLst/>
          </a:prstGeom>
        </p:spPr>
        <p:txBody>
          <a:bodyPr wrap="square">
            <a:spAutoFit/>
          </a:bodyPr>
          <a:lstStyle/>
          <a:p>
            <a:pPr marL="285750" indent="-285750">
              <a:buFont typeface="Wingdings" panose="05000000000000000000" pitchFamily="2" charset="2"/>
              <a:buChar char="Ø"/>
            </a:pPr>
            <a:r>
              <a:rPr lang="en-US" sz="2400" dirty="0">
                <a:latin typeface="Arial Black" panose="020B0A04020102020204" pitchFamily="34" charset="0"/>
              </a:rPr>
              <a:t>Ban </a:t>
            </a:r>
            <a:r>
              <a:rPr lang="en-US" sz="2400" dirty="0" err="1">
                <a:latin typeface="Arial Black" panose="020B0A04020102020204" pitchFamily="34" charset="0"/>
              </a:rPr>
              <a:t>wanrah</a:t>
            </a:r>
            <a:r>
              <a:rPr lang="en-US" sz="2400" dirty="0">
                <a:latin typeface="Arial Black" panose="020B0A04020102020204" pitchFamily="34" charset="0"/>
              </a:rPr>
              <a:t> </a:t>
            </a:r>
            <a:r>
              <a:rPr lang="en-US" sz="2400" dirty="0" err="1">
                <a:latin typeface="Arial Black" panose="020B0A04020102020204" pitchFamily="34" charset="0"/>
              </a:rPr>
              <a:t>ia</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100 per cent enrolment ha </a:t>
            </a:r>
            <a:r>
              <a:rPr lang="en-US" sz="2400" dirty="0" err="1">
                <a:latin typeface="Arial Black" panose="020B0A04020102020204" pitchFamily="34" charset="0"/>
              </a:rPr>
              <a:t>ki</a:t>
            </a:r>
            <a:r>
              <a:rPr lang="en-US" sz="2400" dirty="0">
                <a:latin typeface="Arial Black" panose="020B0A04020102020204" pitchFamily="34" charset="0"/>
              </a:rPr>
              <a:t> </a:t>
            </a:r>
            <a:r>
              <a:rPr lang="en-US" sz="2400" dirty="0" err="1">
                <a:latin typeface="Arial Black" panose="020B0A04020102020204" pitchFamily="34" charset="0"/>
              </a:rPr>
              <a:t>skul</a:t>
            </a:r>
            <a:r>
              <a:rPr lang="en-US" sz="2400" dirty="0">
                <a:latin typeface="Arial Black" panose="020B0A04020102020204" pitchFamily="34" charset="0"/>
              </a:rPr>
              <a:t> </a:t>
            </a:r>
            <a:r>
              <a:rPr lang="en-US" sz="2400" dirty="0" err="1">
                <a:latin typeface="Arial Black" panose="020B0A04020102020204" pitchFamily="34" charset="0"/>
              </a:rPr>
              <a:t>lyngba</a:t>
            </a:r>
            <a:r>
              <a:rPr lang="en-US" sz="2400" dirty="0">
                <a:latin typeface="Arial Black" panose="020B0A04020102020204" pitchFamily="34" charset="0"/>
              </a:rPr>
              <a:t> </a:t>
            </a:r>
            <a:r>
              <a:rPr lang="en-US" sz="2400" dirty="0" err="1">
                <a:latin typeface="Arial Black" panose="020B0A04020102020204" pitchFamily="34" charset="0"/>
              </a:rPr>
              <a:t>ki</a:t>
            </a:r>
            <a:r>
              <a:rPr lang="en-US" sz="2400" dirty="0">
                <a:latin typeface="Arial Black" panose="020B0A04020102020204" pitchFamily="34" charset="0"/>
              </a:rPr>
              <a:t> plan </a:t>
            </a:r>
            <a:r>
              <a:rPr lang="en-US" sz="2400" dirty="0" err="1">
                <a:latin typeface="Arial Black" panose="020B0A04020102020204" pitchFamily="34" charset="0"/>
              </a:rPr>
              <a:t>pynbha</a:t>
            </a:r>
            <a:r>
              <a:rPr lang="en-US" sz="2400" dirty="0">
                <a:latin typeface="Arial Black" panose="020B0A04020102020204" pitchFamily="34" charset="0"/>
              </a:rPr>
              <a:t> </a:t>
            </a:r>
            <a:r>
              <a:rPr lang="en-US" sz="2400" dirty="0" err="1">
                <a:latin typeface="Arial Black" panose="020B0A04020102020204" pitchFamily="34" charset="0"/>
              </a:rPr>
              <a:t>ia</a:t>
            </a:r>
            <a:r>
              <a:rPr lang="en-US" sz="2400" dirty="0">
                <a:latin typeface="Arial Black" panose="020B0A04020102020204" pitchFamily="34" charset="0"/>
              </a:rPr>
              <a:t> </a:t>
            </a:r>
            <a:r>
              <a:rPr lang="en-US" sz="2400" dirty="0" err="1">
                <a:latin typeface="Arial Black" panose="020B0A04020102020204" pitchFamily="34" charset="0"/>
              </a:rPr>
              <a:t>ki</a:t>
            </a:r>
            <a:r>
              <a:rPr lang="en-US" sz="2400" dirty="0">
                <a:latin typeface="Arial Black" panose="020B0A04020102020204" pitchFamily="34" charset="0"/>
              </a:rPr>
              <a:t> </a:t>
            </a:r>
            <a:r>
              <a:rPr lang="en-US" sz="2400" dirty="0" err="1">
                <a:latin typeface="Arial Black" panose="020B0A04020102020204" pitchFamily="34" charset="0"/>
              </a:rPr>
              <a:t>skul</a:t>
            </a:r>
            <a:r>
              <a:rPr lang="en-US" sz="2400" dirty="0">
                <a:latin typeface="Arial Black" panose="020B0A04020102020204" pitchFamily="34" charset="0"/>
              </a:rPr>
              <a:t>  ha </a:t>
            </a:r>
            <a:r>
              <a:rPr lang="en-US" sz="2400" dirty="0" err="1">
                <a:latin typeface="Arial Black" panose="020B0A04020102020204" pitchFamily="34" charset="0"/>
              </a:rPr>
              <a:t>shnong</a:t>
            </a:r>
            <a:endParaRPr lang="en-US" sz="2400" dirty="0">
              <a:latin typeface="Arial Black" panose="020B0A04020102020204" pitchFamily="34" charset="0"/>
            </a:endParaRPr>
          </a:p>
        </p:txBody>
      </p:sp>
      <p:pic>
        <p:nvPicPr>
          <p:cNvPr id="4101" name="Picture 5" descr="C:\Users\user\Desktop\CC2016-ROME-Brochure-water.bmp"/>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10261" y="4001197"/>
            <a:ext cx="2619439" cy="163208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768600" y="0"/>
            <a:ext cx="6261100" cy="369332"/>
          </a:xfrm>
          <a:prstGeom prst="rect">
            <a:avLst/>
          </a:prstGeom>
        </p:spPr>
        <p:txBody>
          <a:bodyPr wrap="square">
            <a:spAutoFit/>
          </a:bodyPr>
          <a:lstStyle/>
          <a:p>
            <a:pPr algn="just"/>
            <a:r>
              <a:rPr lang="en-US" b="1" dirty="0" err="1" smtClean="0"/>
              <a:t>Contd</a:t>
            </a:r>
            <a:r>
              <a:rPr lang="en-US" b="1" dirty="0" smtClean="0"/>
              <a:t>…………KA </a:t>
            </a:r>
            <a:r>
              <a:rPr lang="en-US" b="1" dirty="0"/>
              <a:t>VDP-GPDP </a:t>
            </a:r>
            <a:r>
              <a:rPr lang="en-US" b="1" dirty="0" err="1"/>
              <a:t>ka</a:t>
            </a:r>
            <a:r>
              <a:rPr lang="en-US" b="1" dirty="0"/>
              <a:t>  </a:t>
            </a:r>
            <a:r>
              <a:rPr lang="en-US" b="1" dirty="0" err="1"/>
              <a:t>dei</a:t>
            </a:r>
            <a:r>
              <a:rPr lang="en-US" b="1" dirty="0"/>
              <a:t> </a:t>
            </a:r>
            <a:r>
              <a:rPr lang="en-US" b="1" dirty="0" err="1"/>
              <a:t>ka</a:t>
            </a:r>
            <a:r>
              <a:rPr lang="en-US" b="1" dirty="0"/>
              <a:t> plan </a:t>
            </a:r>
            <a:r>
              <a:rPr lang="en-US" b="1" dirty="0" err="1"/>
              <a:t>shnong</a:t>
            </a:r>
            <a:r>
              <a:rPr lang="en-US" b="1" dirty="0"/>
              <a:t> </a:t>
            </a:r>
            <a:r>
              <a:rPr lang="en-US" b="1" dirty="0" err="1"/>
              <a:t>ba</a:t>
            </a:r>
            <a:r>
              <a:rPr lang="en-US" b="1" dirty="0"/>
              <a:t> </a:t>
            </a:r>
            <a:r>
              <a:rPr lang="en-US" b="1" dirty="0" err="1"/>
              <a:t>thmu</a:t>
            </a:r>
            <a:r>
              <a:rPr lang="en-US" b="1" dirty="0"/>
              <a:t> ban</a:t>
            </a:r>
          </a:p>
        </p:txBody>
      </p:sp>
      <p:pic>
        <p:nvPicPr>
          <p:cNvPr id="4102" name="Picture 6" descr="C:\Users\user\Desktop\images.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56401" y="1828800"/>
            <a:ext cx="2247899" cy="1800859"/>
          </a:xfrm>
          <a:prstGeom prst="rect">
            <a:avLst/>
          </a:prstGeom>
          <a:noFill/>
          <a:extLst>
            <a:ext uri="{909E8E84-426E-40DD-AFC4-6F175D3DCCD1}">
              <a14:hiddenFill xmlns:a14="http://schemas.microsoft.com/office/drawing/2010/main">
                <a:solidFill>
                  <a:srgbClr val="FFFFFF"/>
                </a:solidFill>
              </a14:hiddenFill>
            </a:ext>
          </a:extLst>
        </p:spPr>
      </p:pic>
      <p:sp>
        <p:nvSpPr>
          <p:cNvPr id="15" name="Right Arrow 14"/>
          <p:cNvSpPr/>
          <p:nvPr/>
        </p:nvSpPr>
        <p:spPr>
          <a:xfrm>
            <a:off x="5899150" y="4574924"/>
            <a:ext cx="75565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1047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5105400"/>
            <a:ext cx="8839200" cy="1200329"/>
          </a:xfrm>
          <a:prstGeom prst="rect">
            <a:avLst/>
          </a:prstGeom>
        </p:spPr>
        <p:txBody>
          <a:bodyPr wrap="square">
            <a:spAutoFit/>
          </a:bodyPr>
          <a:lstStyle/>
          <a:p>
            <a:pPr marL="342900" indent="-342900" algn="just">
              <a:buFont typeface="Wingdings" panose="05000000000000000000" pitchFamily="2" charset="2"/>
              <a:buChar char="Ø"/>
            </a:pPr>
            <a:r>
              <a:rPr lang="en-US" sz="2400" dirty="0" smtClean="0">
                <a:latin typeface="Arial Black" panose="020B0A04020102020204" pitchFamily="34" charset="0"/>
              </a:rPr>
              <a:t>Ban </a:t>
            </a:r>
            <a:r>
              <a:rPr lang="en-US" sz="2400" dirty="0" err="1">
                <a:latin typeface="Arial Black" panose="020B0A04020102020204" pitchFamily="34" charset="0"/>
              </a:rPr>
              <a:t>pynproh</a:t>
            </a:r>
            <a:r>
              <a:rPr lang="en-US" sz="2400" dirty="0">
                <a:latin typeface="Arial Black" panose="020B0A04020102020204" pitchFamily="34" charset="0"/>
              </a:rPr>
              <a:t> </a:t>
            </a:r>
            <a:r>
              <a:rPr lang="en-US" sz="2400" dirty="0" err="1">
                <a:latin typeface="Arial Black" panose="020B0A04020102020204" pitchFamily="34" charset="0"/>
              </a:rPr>
              <a:t>ia</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a:t>
            </a:r>
            <a:r>
              <a:rPr lang="en-US" sz="2400" dirty="0" err="1">
                <a:latin typeface="Arial Black" panose="020B0A04020102020204" pitchFamily="34" charset="0"/>
              </a:rPr>
              <a:t>jingmut</a:t>
            </a:r>
            <a:r>
              <a:rPr lang="en-US" sz="2400" dirty="0">
                <a:latin typeface="Arial Black" panose="020B0A04020102020204" pitchFamily="34" charset="0"/>
              </a:rPr>
              <a:t>, </a:t>
            </a:r>
            <a:r>
              <a:rPr lang="en-US" sz="2400" dirty="0" err="1">
                <a:latin typeface="Arial Black" panose="020B0A04020102020204" pitchFamily="34" charset="0"/>
              </a:rPr>
              <a:t>jingnang</a:t>
            </a:r>
            <a:r>
              <a:rPr lang="en-US" sz="2400" dirty="0">
                <a:latin typeface="Arial Black" panose="020B0A04020102020204" pitchFamily="34" charset="0"/>
              </a:rPr>
              <a:t> </a:t>
            </a:r>
            <a:r>
              <a:rPr lang="en-US" sz="2400" dirty="0" err="1">
                <a:latin typeface="Arial Black" panose="020B0A04020102020204" pitchFamily="34" charset="0"/>
              </a:rPr>
              <a:t>jingstad</a:t>
            </a:r>
            <a:r>
              <a:rPr lang="en-US" sz="2400" dirty="0">
                <a:latin typeface="Arial Black" panose="020B0A04020102020204" pitchFamily="34" charset="0"/>
              </a:rPr>
              <a:t> </a:t>
            </a:r>
            <a:r>
              <a:rPr lang="en-US" sz="2400" dirty="0" err="1">
                <a:latin typeface="Arial Black" panose="020B0A04020102020204" pitchFamily="34" charset="0"/>
              </a:rPr>
              <a:t>ki</a:t>
            </a:r>
            <a:r>
              <a:rPr lang="en-US" sz="2400" dirty="0">
                <a:latin typeface="Arial Black" panose="020B0A04020102020204" pitchFamily="34" charset="0"/>
              </a:rPr>
              <a:t> </a:t>
            </a:r>
            <a:r>
              <a:rPr lang="en-US" sz="2400" dirty="0" err="1">
                <a:latin typeface="Arial Black" panose="020B0A04020102020204" pitchFamily="34" charset="0"/>
              </a:rPr>
              <a:t>nongshong</a:t>
            </a:r>
            <a:r>
              <a:rPr lang="en-US" sz="2400" dirty="0">
                <a:latin typeface="Arial Black" panose="020B0A04020102020204" pitchFamily="34" charset="0"/>
              </a:rPr>
              <a:t> </a:t>
            </a:r>
            <a:r>
              <a:rPr lang="en-US" sz="2400" dirty="0" err="1">
                <a:latin typeface="Arial Black" panose="020B0A04020102020204" pitchFamily="34" charset="0"/>
              </a:rPr>
              <a:t>shnong</a:t>
            </a:r>
            <a:r>
              <a:rPr lang="en-US" sz="2400" dirty="0">
                <a:latin typeface="Arial Black" panose="020B0A04020102020204" pitchFamily="34" charset="0"/>
              </a:rPr>
              <a:t> ha </a:t>
            </a:r>
            <a:r>
              <a:rPr lang="en-US" sz="2400" dirty="0" err="1">
                <a:latin typeface="Arial Black" panose="020B0A04020102020204" pitchFamily="34" charset="0"/>
              </a:rPr>
              <a:t>ka</a:t>
            </a:r>
            <a:r>
              <a:rPr lang="en-US" sz="2400" dirty="0">
                <a:latin typeface="Arial Black" panose="020B0A04020102020204" pitchFamily="34" charset="0"/>
              </a:rPr>
              <a:t> </a:t>
            </a:r>
            <a:r>
              <a:rPr lang="en-US" sz="2400" dirty="0" err="1">
                <a:latin typeface="Arial Black" panose="020B0A04020102020204" pitchFamily="34" charset="0"/>
              </a:rPr>
              <a:t>rukom</a:t>
            </a:r>
            <a:r>
              <a:rPr lang="en-US" sz="2400" dirty="0">
                <a:latin typeface="Arial Black" panose="020B0A04020102020204" pitchFamily="34" charset="0"/>
              </a:rPr>
              <a:t> </a:t>
            </a:r>
            <a:r>
              <a:rPr lang="en-US" sz="2400" dirty="0" err="1">
                <a:latin typeface="Arial Black" panose="020B0A04020102020204" pitchFamily="34" charset="0"/>
              </a:rPr>
              <a:t>synshar</a:t>
            </a:r>
            <a:r>
              <a:rPr lang="en-US" sz="2400" dirty="0">
                <a:latin typeface="Arial Black" panose="020B0A04020102020204" pitchFamily="34" charset="0"/>
              </a:rPr>
              <a:t> </a:t>
            </a:r>
            <a:r>
              <a:rPr lang="en-US" sz="2400" dirty="0" smtClean="0">
                <a:latin typeface="Arial Black" panose="020B0A04020102020204" pitchFamily="34" charset="0"/>
              </a:rPr>
              <a:t>bad ban </a:t>
            </a:r>
            <a:r>
              <a:rPr lang="en-US" sz="2400" dirty="0" err="1" smtClean="0">
                <a:latin typeface="Arial Black" panose="020B0A04020102020204" pitchFamily="34" charset="0"/>
              </a:rPr>
              <a:t>shna</a:t>
            </a:r>
            <a:r>
              <a:rPr lang="en-US" sz="2400" dirty="0" smtClean="0">
                <a:latin typeface="Arial Black" panose="020B0A04020102020204" pitchFamily="34" charset="0"/>
              </a:rPr>
              <a:t> </a:t>
            </a:r>
            <a:r>
              <a:rPr lang="en-US" sz="2400" dirty="0" err="1">
                <a:latin typeface="Arial Black" panose="020B0A04020102020204" pitchFamily="34" charset="0"/>
              </a:rPr>
              <a:t>ia</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plan </a:t>
            </a:r>
            <a:r>
              <a:rPr lang="en-US" sz="2400" dirty="0" smtClean="0">
                <a:latin typeface="Arial Black" panose="020B0A04020102020204" pitchFamily="34" charset="0"/>
              </a:rPr>
              <a:t> </a:t>
            </a:r>
            <a:r>
              <a:rPr lang="en-US" sz="2400" dirty="0" err="1" smtClean="0">
                <a:latin typeface="Arial Black" panose="020B0A04020102020204" pitchFamily="34" charset="0"/>
              </a:rPr>
              <a:t>shnong</a:t>
            </a:r>
            <a:r>
              <a:rPr lang="en-US" sz="2400" dirty="0" smtClean="0">
                <a:latin typeface="Arial Black" panose="020B0A04020102020204" pitchFamily="34" charset="0"/>
              </a:rPr>
              <a:t>  </a:t>
            </a:r>
            <a:r>
              <a:rPr lang="en-US" sz="2400" dirty="0" err="1" smtClean="0">
                <a:latin typeface="Arial Black" panose="020B0A04020102020204" pitchFamily="34" charset="0"/>
              </a:rPr>
              <a:t>ba</a:t>
            </a:r>
            <a:r>
              <a:rPr lang="en-US" sz="2400" dirty="0" smtClean="0">
                <a:latin typeface="Arial Black" panose="020B0A04020102020204" pitchFamily="34" charset="0"/>
              </a:rPr>
              <a:t> </a:t>
            </a:r>
            <a:r>
              <a:rPr lang="en-US" sz="2400" dirty="0" err="1" smtClean="0">
                <a:latin typeface="Arial Black" panose="020B0A04020102020204" pitchFamily="34" charset="0"/>
              </a:rPr>
              <a:t>sani</a:t>
            </a:r>
            <a:r>
              <a:rPr lang="en-US" sz="2400" dirty="0" smtClean="0">
                <a:latin typeface="Arial Black" panose="020B0A04020102020204" pitchFamily="34" charset="0"/>
              </a:rPr>
              <a:t> </a:t>
            </a:r>
            <a:r>
              <a:rPr lang="en-US" sz="2400" dirty="0">
                <a:latin typeface="Arial Black" panose="020B0A04020102020204" pitchFamily="34" charset="0"/>
              </a:rPr>
              <a:t>bad </a:t>
            </a:r>
            <a:r>
              <a:rPr lang="en-US" sz="2400" dirty="0" err="1">
                <a:latin typeface="Arial Black" panose="020B0A04020102020204" pitchFamily="34" charset="0"/>
              </a:rPr>
              <a:t>janai</a:t>
            </a:r>
            <a:endParaRPr lang="en-US" sz="2400" dirty="0">
              <a:latin typeface="Arial Black" panose="020B0A04020102020204" pitchFamily="34" charset="0"/>
            </a:endParaRPr>
          </a:p>
        </p:txBody>
      </p:sp>
      <p:pic>
        <p:nvPicPr>
          <p:cNvPr id="5124" name="Picture 4" descr="C:\Users\user\Desktop\images (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99" y="2706833"/>
            <a:ext cx="3425825" cy="2095500"/>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C:\Users\user\Desktop\images (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7306" y="2724676"/>
            <a:ext cx="2826694" cy="2090357"/>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Users\user\Desktop\images (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4399" y="2724677"/>
            <a:ext cx="2824807" cy="20903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33375" y="914400"/>
            <a:ext cx="8153400" cy="1384995"/>
          </a:xfrm>
          <a:prstGeom prst="rect">
            <a:avLst/>
          </a:prstGeom>
        </p:spPr>
        <p:txBody>
          <a:bodyPr wrap="square">
            <a:spAutoFit/>
          </a:bodyPr>
          <a:lstStyle/>
          <a:p>
            <a:pPr marL="342900" indent="-342900" algn="just">
              <a:buFont typeface="Wingdings" panose="05000000000000000000" pitchFamily="2" charset="2"/>
              <a:buChar char="Ø"/>
            </a:pPr>
            <a:r>
              <a:rPr lang="en-US" sz="2400" dirty="0">
                <a:latin typeface="Arial Black" panose="020B0A04020102020204" pitchFamily="34" charset="0"/>
              </a:rPr>
              <a:t>Ban </a:t>
            </a:r>
            <a:r>
              <a:rPr lang="en-US" sz="2400" dirty="0" err="1">
                <a:latin typeface="Arial Black" panose="020B0A04020102020204" pitchFamily="34" charset="0"/>
              </a:rPr>
              <a:t>ai</a:t>
            </a:r>
            <a:r>
              <a:rPr lang="en-US" sz="2400" dirty="0">
                <a:latin typeface="Arial Black" panose="020B0A04020102020204" pitchFamily="34" charset="0"/>
              </a:rPr>
              <a:t> lad </a:t>
            </a:r>
            <a:r>
              <a:rPr lang="en-US" sz="2400" dirty="0" err="1">
                <a:latin typeface="Arial Black" panose="020B0A04020102020204" pitchFamily="34" charset="0"/>
              </a:rPr>
              <a:t>ia</a:t>
            </a:r>
            <a:r>
              <a:rPr lang="en-US" sz="2400" dirty="0">
                <a:latin typeface="Arial Black" panose="020B0A04020102020204" pitchFamily="34" charset="0"/>
              </a:rPr>
              <a:t> </a:t>
            </a:r>
            <a:r>
              <a:rPr lang="en-US" sz="2400" dirty="0" err="1">
                <a:latin typeface="Arial Black" panose="020B0A04020102020204" pitchFamily="34" charset="0"/>
              </a:rPr>
              <a:t>baroh</a:t>
            </a:r>
            <a:r>
              <a:rPr lang="en-US" sz="2400" dirty="0">
                <a:latin typeface="Arial Black" panose="020B0A04020102020204" pitchFamily="34" charset="0"/>
              </a:rPr>
              <a:t>, </a:t>
            </a:r>
            <a:r>
              <a:rPr lang="en-US" sz="2400" dirty="0" err="1">
                <a:latin typeface="Arial Black" panose="020B0A04020102020204" pitchFamily="34" charset="0"/>
              </a:rPr>
              <a:t>ki</a:t>
            </a:r>
            <a:r>
              <a:rPr lang="en-US" sz="2400" dirty="0">
                <a:latin typeface="Arial Black" panose="020B0A04020102020204" pitchFamily="34" charset="0"/>
              </a:rPr>
              <a:t> </a:t>
            </a:r>
            <a:r>
              <a:rPr lang="en-US" sz="2400" dirty="0" err="1">
                <a:latin typeface="Arial Black" panose="020B0A04020102020204" pitchFamily="34" charset="0"/>
              </a:rPr>
              <a:t>kynthei</a:t>
            </a:r>
            <a:r>
              <a:rPr lang="en-US" sz="2400" dirty="0">
                <a:latin typeface="Arial Black" panose="020B0A04020102020204" pitchFamily="34" charset="0"/>
              </a:rPr>
              <a:t>, </a:t>
            </a:r>
            <a:r>
              <a:rPr lang="en-US" sz="2400" dirty="0" err="1">
                <a:latin typeface="Arial Black" panose="020B0A04020102020204" pitchFamily="34" charset="0"/>
              </a:rPr>
              <a:t>ki</a:t>
            </a:r>
            <a:r>
              <a:rPr lang="en-US" sz="2400" dirty="0">
                <a:latin typeface="Arial Black" panose="020B0A04020102020204" pitchFamily="34" charset="0"/>
              </a:rPr>
              <a:t> </a:t>
            </a:r>
            <a:r>
              <a:rPr lang="en-US" sz="2400" dirty="0" err="1">
                <a:latin typeface="Arial Black" panose="020B0A04020102020204" pitchFamily="34" charset="0"/>
              </a:rPr>
              <a:t>samla</a:t>
            </a:r>
            <a:r>
              <a:rPr lang="en-US" sz="2400" dirty="0">
                <a:latin typeface="Arial Black" panose="020B0A04020102020204" pitchFamily="34" charset="0"/>
              </a:rPr>
              <a:t>, </a:t>
            </a:r>
            <a:r>
              <a:rPr lang="en-US" sz="2400" dirty="0" err="1">
                <a:latin typeface="Arial Black" panose="020B0A04020102020204" pitchFamily="34" charset="0"/>
              </a:rPr>
              <a:t>ki</a:t>
            </a:r>
            <a:r>
              <a:rPr lang="en-US" sz="2400" dirty="0">
                <a:latin typeface="Arial Black" panose="020B0A04020102020204" pitchFamily="34" charset="0"/>
              </a:rPr>
              <a:t> </a:t>
            </a:r>
            <a:r>
              <a:rPr lang="en-US" sz="2400" dirty="0" err="1">
                <a:latin typeface="Arial Black" panose="020B0A04020102020204" pitchFamily="34" charset="0"/>
              </a:rPr>
              <a:t>tymmen</a:t>
            </a:r>
            <a:r>
              <a:rPr lang="en-US" sz="2400" dirty="0">
                <a:latin typeface="Arial Black" panose="020B0A04020102020204" pitchFamily="34" charset="0"/>
              </a:rPr>
              <a:t> </a:t>
            </a:r>
            <a:r>
              <a:rPr lang="en-US" sz="2400" dirty="0" err="1">
                <a:latin typeface="Arial Black" panose="020B0A04020102020204" pitchFamily="34" charset="0"/>
              </a:rPr>
              <a:t>ki</a:t>
            </a:r>
            <a:r>
              <a:rPr lang="en-US" sz="2400" dirty="0">
                <a:latin typeface="Arial Black" panose="020B0A04020102020204" pitchFamily="34" charset="0"/>
              </a:rPr>
              <a:t> </a:t>
            </a:r>
            <a:r>
              <a:rPr lang="en-US" sz="2400" dirty="0" err="1">
                <a:latin typeface="Arial Black" panose="020B0A04020102020204" pitchFamily="34" charset="0"/>
              </a:rPr>
              <a:t>khynnah</a:t>
            </a:r>
            <a:r>
              <a:rPr lang="en-US" sz="2400" dirty="0">
                <a:latin typeface="Arial Black" panose="020B0A04020102020204" pitchFamily="34" charset="0"/>
              </a:rPr>
              <a:t> ban </a:t>
            </a:r>
            <a:r>
              <a:rPr lang="en-US" sz="2400" dirty="0" err="1">
                <a:latin typeface="Arial Black" panose="020B0A04020102020204" pitchFamily="34" charset="0"/>
              </a:rPr>
              <a:t>ia</a:t>
            </a:r>
            <a:r>
              <a:rPr lang="en-US" sz="2400" dirty="0">
                <a:latin typeface="Arial Black" panose="020B0A04020102020204" pitchFamily="34" charset="0"/>
              </a:rPr>
              <a:t> shim </a:t>
            </a:r>
            <a:r>
              <a:rPr lang="en-US" sz="2400" dirty="0" err="1">
                <a:latin typeface="Arial Black" panose="020B0A04020102020204" pitchFamily="34" charset="0"/>
              </a:rPr>
              <a:t>bynta</a:t>
            </a:r>
            <a:r>
              <a:rPr lang="en-US" sz="2400" dirty="0">
                <a:latin typeface="Arial Black" panose="020B0A04020102020204" pitchFamily="34" charset="0"/>
              </a:rPr>
              <a:t> ha </a:t>
            </a:r>
            <a:r>
              <a:rPr lang="en-US" sz="2400" dirty="0" err="1">
                <a:latin typeface="Arial Black" panose="020B0A04020102020204" pitchFamily="34" charset="0"/>
              </a:rPr>
              <a:t>ka</a:t>
            </a:r>
            <a:r>
              <a:rPr lang="en-US" sz="2400" dirty="0">
                <a:latin typeface="Arial Black" panose="020B0A04020102020204" pitchFamily="34" charset="0"/>
              </a:rPr>
              <a:t> ban </a:t>
            </a:r>
            <a:r>
              <a:rPr lang="en-US" sz="2400" dirty="0" err="1">
                <a:latin typeface="Arial Black" panose="020B0A04020102020204" pitchFamily="34" charset="0"/>
              </a:rPr>
              <a:t>wanrah</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a:t>
            </a:r>
            <a:r>
              <a:rPr lang="en-US" sz="2400" dirty="0" err="1">
                <a:latin typeface="Arial Black" panose="020B0A04020102020204" pitchFamily="34" charset="0"/>
              </a:rPr>
              <a:t>roi</a:t>
            </a:r>
            <a:r>
              <a:rPr lang="en-US" sz="2400" dirty="0">
                <a:latin typeface="Arial Black" panose="020B0A04020102020204" pitchFamily="34" charset="0"/>
              </a:rPr>
              <a:t> </a:t>
            </a:r>
            <a:r>
              <a:rPr lang="en-US" sz="2400" dirty="0" err="1">
                <a:latin typeface="Arial Black" panose="020B0A04020102020204" pitchFamily="34" charset="0"/>
              </a:rPr>
              <a:t>ka</a:t>
            </a:r>
            <a:r>
              <a:rPr lang="en-US" sz="2400" dirty="0">
                <a:latin typeface="Arial Black" panose="020B0A04020102020204" pitchFamily="34" charset="0"/>
              </a:rPr>
              <a:t> par ha </a:t>
            </a:r>
            <a:r>
              <a:rPr lang="en-US" sz="2400" dirty="0" err="1">
                <a:latin typeface="Arial Black" panose="020B0A04020102020204" pitchFamily="34" charset="0"/>
              </a:rPr>
              <a:t>shnong</a:t>
            </a:r>
            <a:r>
              <a:rPr lang="en-US" sz="2400" dirty="0">
                <a:latin typeface="Arial Black" panose="020B0A04020102020204" pitchFamily="34" charset="0"/>
              </a:rPr>
              <a:t> </a:t>
            </a:r>
          </a:p>
          <a:p>
            <a:pPr marL="342900" indent="-342900" algn="just">
              <a:buFont typeface="Wingdings" panose="05000000000000000000" pitchFamily="2" charset="2"/>
              <a:buChar char="Ø"/>
            </a:pPr>
            <a:r>
              <a:rPr lang="en-US" sz="1200" i="1" dirty="0"/>
              <a:t>Ensuring (gender equality and equity in all aspects of development) </a:t>
            </a:r>
          </a:p>
        </p:txBody>
      </p:sp>
    </p:spTree>
    <p:extLst>
      <p:ext uri="{BB962C8B-B14F-4D97-AF65-F5344CB8AC3E}">
        <p14:creationId xmlns:p14="http://schemas.microsoft.com/office/powerpoint/2010/main" val="18078087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3505200" cy="3352800"/>
          </a:xfrm>
        </p:spPr>
        <p:txBody>
          <a:bodyPr>
            <a:normAutofit fontScale="90000"/>
          </a:bodyPr>
          <a:lstStyle/>
          <a:p>
            <a:pPr>
              <a:spcBef>
                <a:spcPts val="0"/>
              </a:spcBef>
              <a:defRPr/>
            </a:pPr>
            <a:r>
              <a:rPr lang="en-US" sz="3100" b="1" dirty="0" smtClean="0">
                <a:solidFill>
                  <a:schemeClr val="tx1"/>
                </a:solidFill>
              </a:rPr>
              <a:t/>
            </a:r>
            <a:br>
              <a:rPr lang="en-US" sz="3100" b="1" dirty="0" smtClean="0">
                <a:solidFill>
                  <a:schemeClr val="tx1"/>
                </a:solidFill>
              </a:rPr>
            </a:br>
            <a:r>
              <a:rPr lang="en-US" sz="3100" b="1" dirty="0" smtClean="0">
                <a:solidFill>
                  <a:schemeClr val="tx1"/>
                </a:solidFill>
              </a:rPr>
              <a:t/>
            </a:r>
            <a:br>
              <a:rPr lang="en-US" sz="3100" b="1" dirty="0" smtClean="0">
                <a:solidFill>
                  <a:schemeClr val="tx1"/>
                </a:solidFill>
              </a:rPr>
            </a:br>
            <a:r>
              <a:rPr lang="en-US" sz="3100" b="1" dirty="0" smtClean="0">
                <a:solidFill>
                  <a:schemeClr val="tx1"/>
                </a:solidFill>
              </a:rPr>
              <a:t/>
            </a:r>
            <a:br>
              <a:rPr lang="en-US" sz="3100" b="1" dirty="0" smtClean="0">
                <a:solidFill>
                  <a:schemeClr val="tx1"/>
                </a:solidFill>
              </a:rPr>
            </a:br>
            <a:r>
              <a:rPr lang="en-US" sz="3100" b="1" dirty="0" smtClean="0">
                <a:solidFill>
                  <a:schemeClr val="tx1"/>
                </a:solidFill>
              </a:rPr>
              <a:t/>
            </a:r>
            <a:br>
              <a:rPr lang="en-US" sz="3100" b="1" dirty="0" smtClean="0">
                <a:solidFill>
                  <a:schemeClr val="tx1"/>
                </a:solidFill>
              </a:rPr>
            </a:br>
            <a:r>
              <a:rPr lang="en-US" sz="3100" b="1" dirty="0" smtClean="0">
                <a:solidFill>
                  <a:schemeClr val="tx1"/>
                </a:solidFill>
              </a:rPr>
              <a:t/>
            </a:r>
            <a:br>
              <a:rPr lang="en-US" sz="3100" b="1" dirty="0" smtClean="0">
                <a:solidFill>
                  <a:schemeClr val="tx1"/>
                </a:solidFill>
              </a:rPr>
            </a:br>
            <a:r>
              <a:rPr lang="en-US" sz="3100" b="1" dirty="0" smtClean="0">
                <a:solidFill>
                  <a:schemeClr val="tx1"/>
                </a:solidFill>
              </a:rPr>
              <a:t/>
            </a:r>
            <a:br>
              <a:rPr lang="en-US" sz="3100" b="1" dirty="0" smtClean="0">
                <a:solidFill>
                  <a:schemeClr val="tx1"/>
                </a:solidFill>
              </a:rPr>
            </a:br>
            <a:r>
              <a:rPr lang="en-US" sz="3100" b="1" dirty="0" smtClean="0">
                <a:solidFill>
                  <a:schemeClr val="tx1"/>
                </a:solidFill>
              </a:rPr>
              <a:t/>
            </a:r>
            <a:br>
              <a:rPr lang="en-US" sz="3100" b="1" dirty="0" smtClean="0">
                <a:solidFill>
                  <a:schemeClr val="tx1"/>
                </a:solidFill>
              </a:rPr>
            </a:br>
            <a:r>
              <a:rPr lang="en-US" sz="3100" b="1" dirty="0" smtClean="0">
                <a:solidFill>
                  <a:schemeClr val="tx1"/>
                </a:solidFill>
              </a:rPr>
              <a:t/>
            </a:r>
            <a:br>
              <a:rPr lang="en-US" sz="3100" b="1" dirty="0" smtClean="0">
                <a:solidFill>
                  <a:schemeClr val="tx1"/>
                </a:solidFill>
              </a:rPr>
            </a:br>
            <a:r>
              <a:rPr lang="en-US" sz="3100" b="1" dirty="0" smtClean="0">
                <a:solidFill>
                  <a:schemeClr val="tx1"/>
                </a:solidFill>
              </a:rPr>
              <a:t/>
            </a:r>
            <a:br>
              <a:rPr lang="en-US" sz="3100" b="1" dirty="0" smtClean="0">
                <a:solidFill>
                  <a:schemeClr val="tx1"/>
                </a:solidFill>
              </a:rPr>
            </a:br>
            <a:r>
              <a:rPr lang="en-US" sz="3100" b="1" dirty="0">
                <a:solidFill>
                  <a:schemeClr val="tx1"/>
                </a:solidFill>
              </a:rPr>
              <a:t/>
            </a:r>
            <a:br>
              <a:rPr lang="en-US" sz="3100" b="1" dirty="0">
                <a:solidFill>
                  <a:schemeClr val="tx1"/>
                </a:solidFill>
              </a:rPr>
            </a:br>
            <a:r>
              <a:rPr lang="en-US" sz="3100" b="1" dirty="0" smtClean="0">
                <a:solidFill>
                  <a:schemeClr val="tx1"/>
                </a:solidFill>
              </a:rPr>
              <a:t/>
            </a:r>
            <a:br>
              <a:rPr lang="en-US" sz="3100" b="1" dirty="0" smtClean="0">
                <a:solidFill>
                  <a:schemeClr val="tx1"/>
                </a:solidFill>
              </a:rPr>
            </a:br>
            <a:r>
              <a:rPr lang="en-US" sz="3100" b="1" dirty="0">
                <a:solidFill>
                  <a:schemeClr val="tx1"/>
                </a:solidFill>
              </a:rPr>
              <a:t/>
            </a:r>
            <a:br>
              <a:rPr lang="en-US" sz="3100" b="1" dirty="0">
                <a:solidFill>
                  <a:schemeClr val="tx1"/>
                </a:solidFill>
              </a:rPr>
            </a:br>
            <a:r>
              <a:rPr lang="en-US" sz="3100" b="1" dirty="0" smtClean="0">
                <a:solidFill>
                  <a:schemeClr val="tx1"/>
                </a:solidFill>
              </a:rPr>
              <a:t/>
            </a:r>
            <a:br>
              <a:rPr lang="en-US" sz="3100" b="1" dirty="0" smtClean="0">
                <a:solidFill>
                  <a:schemeClr val="tx1"/>
                </a:solidFill>
              </a:rPr>
            </a:br>
            <a:r>
              <a:rPr lang="en-US" sz="1600" b="1" dirty="0" smtClean="0">
                <a:solidFill>
                  <a:schemeClr val="tx1"/>
                </a:solidFill>
                <a:latin typeface="Arial Black" panose="020B0A04020102020204" pitchFamily="34" charset="0"/>
              </a:rPr>
              <a:t>Letter Do No.K.-14016/02/2018 </a:t>
            </a:r>
            <a:r>
              <a:rPr lang="en-US" sz="1600" dirty="0" smtClean="0">
                <a:solidFill>
                  <a:schemeClr val="tx1"/>
                </a:solidFill>
                <a:latin typeface="Arial Black" panose="020B0A04020102020204" pitchFamily="34" charset="0"/>
              </a:rPr>
              <a:t>Tarik: 3.Nailar.2018</a:t>
            </a:r>
            <a:br>
              <a:rPr lang="en-US" sz="1600" dirty="0" smtClean="0">
                <a:solidFill>
                  <a:schemeClr val="tx1"/>
                </a:solidFill>
                <a:latin typeface="Arial Black" panose="020B0A04020102020204" pitchFamily="34" charset="0"/>
              </a:rPr>
            </a:br>
            <a:r>
              <a:rPr lang="en-US" sz="1600" dirty="0" smtClean="0">
                <a:solidFill>
                  <a:schemeClr val="tx1"/>
                </a:solidFill>
                <a:latin typeface="Arial Black" panose="020B0A04020102020204" pitchFamily="34" charset="0"/>
              </a:rPr>
              <a:t/>
            </a:r>
            <a:br>
              <a:rPr lang="en-US" sz="1600" dirty="0" smtClean="0">
                <a:solidFill>
                  <a:schemeClr val="tx1"/>
                </a:solidFill>
                <a:latin typeface="Arial Black" panose="020B0A04020102020204" pitchFamily="34" charset="0"/>
              </a:rPr>
            </a:br>
            <a:r>
              <a:rPr lang="en-US" sz="1600" dirty="0" smtClean="0">
                <a:solidFill>
                  <a:schemeClr val="tx1"/>
                </a:solidFill>
                <a:latin typeface="Arial Black" panose="020B0A04020102020204" pitchFamily="34" charset="0"/>
              </a:rPr>
              <a:t>Na,</a:t>
            </a:r>
            <a:br>
              <a:rPr lang="en-US" sz="1600" dirty="0" smtClean="0">
                <a:solidFill>
                  <a:schemeClr val="tx1"/>
                </a:solidFill>
                <a:latin typeface="Arial Black" panose="020B0A04020102020204" pitchFamily="34" charset="0"/>
              </a:rPr>
            </a:br>
            <a:r>
              <a:rPr lang="en-US" sz="1600" dirty="0" smtClean="0">
                <a:solidFill>
                  <a:schemeClr val="tx1"/>
                </a:solidFill>
                <a:latin typeface="Arial Black" panose="020B0A04020102020204" pitchFamily="34" charset="0"/>
              </a:rPr>
              <a:t>U Secretary Ministry of Rural Development </a:t>
            </a:r>
            <a:br>
              <a:rPr lang="en-US" sz="1600" dirty="0" smtClean="0">
                <a:solidFill>
                  <a:schemeClr val="tx1"/>
                </a:solidFill>
                <a:latin typeface="Arial Black" panose="020B0A04020102020204" pitchFamily="34" charset="0"/>
              </a:rPr>
            </a:br>
            <a:r>
              <a:rPr lang="en-US" sz="1600" dirty="0" smtClean="0">
                <a:solidFill>
                  <a:schemeClr val="tx1"/>
                </a:solidFill>
                <a:latin typeface="Arial Black" panose="020B0A04020102020204" pitchFamily="34" charset="0"/>
              </a:rPr>
              <a:t>/</a:t>
            </a:r>
            <a:r>
              <a:rPr lang="en-US" sz="1600" dirty="0" err="1" smtClean="0">
                <a:solidFill>
                  <a:schemeClr val="tx1"/>
                </a:solidFill>
                <a:latin typeface="Arial Black" panose="020B0A04020102020204" pitchFamily="34" charset="0"/>
              </a:rPr>
              <a:t>MoPR</a:t>
            </a:r>
            <a:r>
              <a:rPr lang="en-US" sz="1600" dirty="0" smtClean="0">
                <a:solidFill>
                  <a:schemeClr val="tx1"/>
                </a:solidFill>
                <a:latin typeface="Arial Black" panose="020B0A04020102020204" pitchFamily="34" charset="0"/>
              </a:rPr>
              <a:t/>
            </a:r>
            <a:br>
              <a:rPr lang="en-US" sz="1600" dirty="0" smtClean="0">
                <a:solidFill>
                  <a:schemeClr val="tx1"/>
                </a:solidFill>
                <a:latin typeface="Arial Black" panose="020B0A04020102020204" pitchFamily="34" charset="0"/>
              </a:rPr>
            </a:br>
            <a:r>
              <a:rPr lang="en-US" sz="1600" dirty="0" smtClean="0">
                <a:solidFill>
                  <a:schemeClr val="tx1"/>
                </a:solidFill>
                <a:latin typeface="Arial Black" panose="020B0A04020102020204" pitchFamily="34" charset="0"/>
              </a:rPr>
              <a:t>New Delhi, Government of India</a:t>
            </a:r>
            <a:br>
              <a:rPr lang="en-US" sz="1600" dirty="0" smtClean="0">
                <a:solidFill>
                  <a:schemeClr val="tx1"/>
                </a:solidFill>
                <a:latin typeface="Arial Black" panose="020B0A04020102020204" pitchFamily="34" charset="0"/>
              </a:rPr>
            </a:br>
            <a:r>
              <a:rPr lang="en-US" sz="1600" dirty="0" smtClean="0">
                <a:solidFill>
                  <a:schemeClr val="tx1"/>
                </a:solidFill>
                <a:latin typeface="Arial Black" panose="020B0A04020102020204" pitchFamily="34" charset="0"/>
              </a:rPr>
              <a:t/>
            </a:r>
            <a:br>
              <a:rPr lang="en-US" sz="1600" dirty="0" smtClean="0">
                <a:solidFill>
                  <a:schemeClr val="tx1"/>
                </a:solidFill>
                <a:latin typeface="Arial Black" panose="020B0A04020102020204" pitchFamily="34" charset="0"/>
              </a:rPr>
            </a:br>
            <a:r>
              <a:rPr lang="en-US" sz="1600" dirty="0">
                <a:solidFill>
                  <a:schemeClr val="tx1"/>
                </a:solidFill>
                <a:latin typeface="Arial Black" panose="020B0A04020102020204" pitchFamily="34" charset="0"/>
              </a:rPr>
              <a:t/>
            </a:r>
            <a:br>
              <a:rPr lang="en-US" sz="1600" dirty="0">
                <a:solidFill>
                  <a:schemeClr val="tx1"/>
                </a:solidFill>
                <a:latin typeface="Arial Black" panose="020B0A04020102020204" pitchFamily="34" charset="0"/>
              </a:rPr>
            </a:br>
            <a:r>
              <a:rPr lang="en-US" sz="1600" dirty="0" err="1" smtClean="0">
                <a:solidFill>
                  <a:schemeClr val="tx1"/>
                </a:solidFill>
                <a:latin typeface="Arial Black" panose="020B0A04020102020204" pitchFamily="34" charset="0"/>
              </a:rPr>
              <a:t>sha</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ka</a:t>
            </a:r>
            <a:r>
              <a:rPr lang="en-US" sz="1600" dirty="0" smtClean="0">
                <a:solidFill>
                  <a:schemeClr val="tx1"/>
                </a:solidFill>
                <a:latin typeface="Arial Black" panose="020B0A04020102020204" pitchFamily="34" charset="0"/>
              </a:rPr>
              <a:t> </a:t>
            </a:r>
            <a:r>
              <a:rPr lang="en-US" sz="1600" dirty="0" err="1" smtClean="0">
                <a:solidFill>
                  <a:schemeClr val="tx1"/>
                </a:solidFill>
                <a:latin typeface="Arial Black" panose="020B0A04020102020204" pitchFamily="34" charset="0"/>
              </a:rPr>
              <a:t>Sorkar</a:t>
            </a:r>
            <a:r>
              <a:rPr lang="en-US" sz="1600" dirty="0" smtClean="0">
                <a:solidFill>
                  <a:schemeClr val="tx1"/>
                </a:solidFill>
                <a:latin typeface="Arial Black" panose="020B0A04020102020204" pitchFamily="34" charset="0"/>
              </a:rPr>
              <a:t> Meghalaya</a:t>
            </a:r>
            <a:r>
              <a:rPr lang="en-US" sz="3600" dirty="0" smtClean="0">
                <a:solidFill>
                  <a:schemeClr val="tx1"/>
                </a:solidFill>
                <a:latin typeface="Arial Black" panose="020B0A04020102020204" pitchFamily="34" charset="0"/>
              </a:rPr>
              <a:t/>
            </a:r>
            <a:br>
              <a:rPr lang="en-US" sz="3600" dirty="0" smtClean="0">
                <a:solidFill>
                  <a:schemeClr val="tx1"/>
                </a:solidFill>
                <a:latin typeface="Arial Black" panose="020B0A04020102020204" pitchFamily="34" charset="0"/>
              </a:rPr>
            </a:br>
            <a:endParaRPr lang="en-US" dirty="0">
              <a:solidFill>
                <a:schemeClr val="tx1"/>
              </a:solidFill>
              <a:latin typeface="Arial Black" panose="020B0A04020102020204" pitchFamily="34" charset="0"/>
            </a:endParaRPr>
          </a:p>
        </p:txBody>
      </p:sp>
      <p:pic>
        <p:nvPicPr>
          <p:cNvPr id="4" name="Content Placeholder 3" descr="IMG_20181103_215039.jpg"/>
          <p:cNvPicPr>
            <a:picLocks noGrp="1" noChangeAspect="1"/>
          </p:cNvPicPr>
          <p:nvPr>
            <p:ph idx="1"/>
          </p:nvPr>
        </p:nvPicPr>
        <p:blipFill>
          <a:blip r:embed="rId2"/>
          <a:stretch>
            <a:fillRect/>
          </a:stretch>
        </p:blipFill>
        <p:spPr>
          <a:xfrm>
            <a:off x="3733800" y="0"/>
            <a:ext cx="5384800" cy="6858000"/>
          </a:xfrm>
        </p:spPr>
      </p:pic>
    </p:spTree>
    <p:extLst>
      <p:ext uri="{BB962C8B-B14F-4D97-AF65-F5344CB8AC3E}">
        <p14:creationId xmlns:p14="http://schemas.microsoft.com/office/powerpoint/2010/main" val="3308172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G_20181103_215004.jpg"/>
          <p:cNvPicPr>
            <a:picLocks noGrp="1" noChangeAspect="1"/>
          </p:cNvPicPr>
          <p:nvPr>
            <p:ph idx="1"/>
          </p:nvPr>
        </p:nvPicPr>
        <p:blipFill>
          <a:blip r:embed="rId2"/>
          <a:stretch>
            <a:fillRect/>
          </a:stretch>
        </p:blipFill>
        <p:spPr>
          <a:xfrm>
            <a:off x="4419600" y="0"/>
            <a:ext cx="4749800" cy="6858000"/>
          </a:xfrm>
        </p:spPr>
      </p:pic>
      <p:sp>
        <p:nvSpPr>
          <p:cNvPr id="2" name="Rectangle 1"/>
          <p:cNvSpPr/>
          <p:nvPr/>
        </p:nvSpPr>
        <p:spPr>
          <a:xfrm>
            <a:off x="152400" y="1720840"/>
            <a:ext cx="4267200" cy="3693319"/>
          </a:xfrm>
          <a:prstGeom prst="rect">
            <a:avLst/>
          </a:prstGeom>
        </p:spPr>
        <p:txBody>
          <a:bodyPr wrap="square">
            <a:spAutoFit/>
          </a:bodyPr>
          <a:lstStyle/>
          <a:p>
            <a:r>
              <a:rPr lang="en-US" b="1" dirty="0">
                <a:latin typeface="Arial Black" panose="020B0A04020102020204" pitchFamily="34" charset="0"/>
              </a:rPr>
              <a:t>Letter Do No.K.-14016/02/2018 </a:t>
            </a:r>
            <a:endParaRPr lang="en-US" b="1" dirty="0" smtClean="0">
              <a:latin typeface="Arial Black" panose="020B0A04020102020204" pitchFamily="34" charset="0"/>
            </a:endParaRPr>
          </a:p>
          <a:p>
            <a:r>
              <a:rPr lang="en-US" dirty="0" smtClean="0">
                <a:latin typeface="Arial Black" panose="020B0A04020102020204" pitchFamily="34" charset="0"/>
              </a:rPr>
              <a:t>3 </a:t>
            </a:r>
            <a:r>
              <a:rPr lang="en-US" dirty="0" err="1" smtClean="0">
                <a:latin typeface="Arial Black" panose="020B0A04020102020204" pitchFamily="34" charset="0"/>
              </a:rPr>
              <a:t>tarik</a:t>
            </a:r>
            <a:r>
              <a:rPr lang="en-US" dirty="0" smtClean="0">
                <a:latin typeface="Arial Black" panose="020B0A04020102020204" pitchFamily="34" charset="0"/>
              </a:rPr>
              <a:t> u Nailar.2018</a:t>
            </a:r>
            <a:r>
              <a:rPr lang="en-US" dirty="0">
                <a:latin typeface="Arial Black" panose="020B0A04020102020204" pitchFamily="34" charset="0"/>
              </a:rPr>
              <a:t/>
            </a:r>
            <a:br>
              <a:rPr lang="en-US" dirty="0">
                <a:latin typeface="Arial Black" panose="020B0A04020102020204" pitchFamily="34" charset="0"/>
              </a:rPr>
            </a:br>
            <a:r>
              <a:rPr lang="en-US" dirty="0">
                <a:latin typeface="Arial Black" panose="020B0A04020102020204" pitchFamily="34" charset="0"/>
              </a:rPr>
              <a:t/>
            </a:r>
            <a:br>
              <a:rPr lang="en-US" dirty="0">
                <a:latin typeface="Arial Black" panose="020B0A04020102020204" pitchFamily="34" charset="0"/>
              </a:rPr>
            </a:br>
            <a:r>
              <a:rPr lang="en-US" dirty="0">
                <a:latin typeface="Arial Black" panose="020B0A04020102020204" pitchFamily="34" charset="0"/>
              </a:rPr>
              <a:t>Na,</a:t>
            </a:r>
            <a:br>
              <a:rPr lang="en-US" dirty="0">
                <a:latin typeface="Arial Black" panose="020B0A04020102020204" pitchFamily="34" charset="0"/>
              </a:rPr>
            </a:br>
            <a:r>
              <a:rPr lang="en-US" dirty="0">
                <a:latin typeface="Arial Black" panose="020B0A04020102020204" pitchFamily="34" charset="0"/>
              </a:rPr>
              <a:t>U Secretary </a:t>
            </a:r>
            <a:endParaRPr lang="en-US" dirty="0" smtClean="0">
              <a:latin typeface="Arial Black" panose="020B0A04020102020204" pitchFamily="34" charset="0"/>
            </a:endParaRPr>
          </a:p>
          <a:p>
            <a:r>
              <a:rPr lang="en-US" dirty="0" smtClean="0">
                <a:latin typeface="Arial Black" panose="020B0A04020102020204" pitchFamily="34" charset="0"/>
              </a:rPr>
              <a:t>Ministry </a:t>
            </a:r>
            <a:r>
              <a:rPr lang="en-US" dirty="0">
                <a:latin typeface="Arial Black" panose="020B0A04020102020204" pitchFamily="34" charset="0"/>
              </a:rPr>
              <a:t>of </a:t>
            </a:r>
            <a:r>
              <a:rPr lang="en-US" dirty="0" smtClean="0">
                <a:latin typeface="Arial Black" panose="020B0A04020102020204" pitchFamily="34" charset="0"/>
              </a:rPr>
              <a:t>Rural Development </a:t>
            </a:r>
            <a:r>
              <a:rPr lang="en-US" dirty="0">
                <a:latin typeface="Arial Black" panose="020B0A04020102020204" pitchFamily="34" charset="0"/>
              </a:rPr>
              <a:t/>
            </a:r>
            <a:br>
              <a:rPr lang="en-US" dirty="0">
                <a:latin typeface="Arial Black" panose="020B0A04020102020204" pitchFamily="34" charset="0"/>
              </a:rPr>
            </a:br>
            <a:r>
              <a:rPr lang="en-US" dirty="0" smtClean="0">
                <a:latin typeface="Arial Black" panose="020B0A04020102020204" pitchFamily="34" charset="0"/>
              </a:rPr>
              <a:t>/ </a:t>
            </a:r>
            <a:r>
              <a:rPr lang="en-US" dirty="0" err="1" smtClean="0">
                <a:latin typeface="Arial Black" panose="020B0A04020102020204" pitchFamily="34" charset="0"/>
              </a:rPr>
              <a:t>MoPR</a:t>
            </a:r>
            <a:r>
              <a:rPr lang="en-US" dirty="0">
                <a:latin typeface="Arial Black" panose="020B0A04020102020204" pitchFamily="34" charset="0"/>
              </a:rPr>
              <a:t/>
            </a:r>
            <a:br>
              <a:rPr lang="en-US" dirty="0">
                <a:latin typeface="Arial Black" panose="020B0A04020102020204" pitchFamily="34" charset="0"/>
              </a:rPr>
            </a:br>
            <a:r>
              <a:rPr lang="en-US" dirty="0">
                <a:latin typeface="Arial Black" panose="020B0A04020102020204" pitchFamily="34" charset="0"/>
              </a:rPr>
              <a:t>New Delhi, Government of India</a:t>
            </a:r>
            <a:br>
              <a:rPr lang="en-US" dirty="0">
                <a:latin typeface="Arial Black" panose="020B0A04020102020204" pitchFamily="34" charset="0"/>
              </a:rPr>
            </a:br>
            <a:r>
              <a:rPr lang="en-US" dirty="0">
                <a:latin typeface="Arial Black" panose="020B0A04020102020204" pitchFamily="34" charset="0"/>
              </a:rPr>
              <a:t/>
            </a:r>
            <a:br>
              <a:rPr lang="en-US" dirty="0">
                <a:latin typeface="Arial Black" panose="020B0A04020102020204" pitchFamily="34" charset="0"/>
              </a:rPr>
            </a:br>
            <a:r>
              <a:rPr lang="en-US" dirty="0">
                <a:latin typeface="Arial Black" panose="020B0A04020102020204" pitchFamily="34" charset="0"/>
              </a:rPr>
              <a:t/>
            </a:r>
            <a:br>
              <a:rPr lang="en-US" dirty="0">
                <a:latin typeface="Arial Black" panose="020B0A04020102020204" pitchFamily="34" charset="0"/>
              </a:rPr>
            </a:br>
            <a:r>
              <a:rPr lang="en-US" dirty="0" err="1">
                <a:latin typeface="Arial Black" panose="020B0A04020102020204" pitchFamily="34" charset="0"/>
              </a:rPr>
              <a:t>sha</a:t>
            </a:r>
            <a:r>
              <a:rPr lang="en-US" dirty="0">
                <a:latin typeface="Arial Black" panose="020B0A04020102020204" pitchFamily="34" charset="0"/>
              </a:rPr>
              <a:t> </a:t>
            </a:r>
            <a:r>
              <a:rPr lang="en-US" dirty="0" err="1">
                <a:latin typeface="Arial Black" panose="020B0A04020102020204" pitchFamily="34" charset="0"/>
              </a:rPr>
              <a:t>ka</a:t>
            </a:r>
            <a:r>
              <a:rPr lang="en-US" dirty="0">
                <a:latin typeface="Arial Black" panose="020B0A04020102020204" pitchFamily="34" charset="0"/>
              </a:rPr>
              <a:t> </a:t>
            </a:r>
            <a:r>
              <a:rPr lang="en-US" dirty="0" err="1">
                <a:latin typeface="Arial Black" panose="020B0A04020102020204" pitchFamily="34" charset="0"/>
              </a:rPr>
              <a:t>Sorkar</a:t>
            </a:r>
            <a:r>
              <a:rPr lang="en-US" dirty="0">
                <a:latin typeface="Arial Black" panose="020B0A04020102020204" pitchFamily="34" charset="0"/>
              </a:rPr>
              <a:t> </a:t>
            </a:r>
            <a:endParaRPr lang="en-US" dirty="0" smtClean="0">
              <a:latin typeface="Arial Black" panose="020B0A04020102020204" pitchFamily="34" charset="0"/>
            </a:endParaRPr>
          </a:p>
          <a:p>
            <a:r>
              <a:rPr lang="en-US" dirty="0" smtClean="0">
                <a:latin typeface="Arial Black" panose="020B0A04020102020204" pitchFamily="34" charset="0"/>
              </a:rPr>
              <a:t>Meghalaya</a:t>
            </a:r>
            <a:r>
              <a:rPr lang="en-US" sz="4000" dirty="0">
                <a:latin typeface="Arial Black" panose="020B0A04020102020204" pitchFamily="34" charset="0"/>
              </a:rPr>
              <a:t/>
            </a:r>
            <a:br>
              <a:rPr lang="en-US" sz="4000" dirty="0">
                <a:latin typeface="Arial Black" panose="020B0A04020102020204" pitchFamily="34" charset="0"/>
              </a:rPr>
            </a:b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2700"/>
            <a:ext cx="8686800" cy="609600"/>
          </a:xfrm>
        </p:spPr>
        <p:txBody>
          <a:bodyPr anchor="ctr">
            <a:normAutofit fontScale="90000"/>
          </a:bodyPr>
          <a:lstStyle/>
          <a:p>
            <a:pPr algn="ctr"/>
            <a:r>
              <a:rPr lang="en-US" sz="3600" b="1" dirty="0" smtClean="0">
                <a:solidFill>
                  <a:schemeClr val="tx1"/>
                </a:solidFill>
              </a:rPr>
              <a:t>KI JINGBTHAH KATKUM KATEI KA SHITHI HANENG:</a:t>
            </a:r>
            <a:endParaRPr lang="en-US" sz="3600" b="1" dirty="0">
              <a:solidFill>
                <a:schemeClr val="tx1"/>
              </a:solidFill>
            </a:endParaRPr>
          </a:p>
        </p:txBody>
      </p:sp>
      <p:sp>
        <p:nvSpPr>
          <p:cNvPr id="3" name="Content Placeholder 2"/>
          <p:cNvSpPr>
            <a:spLocks noGrp="1"/>
          </p:cNvSpPr>
          <p:nvPr>
            <p:ph idx="1"/>
          </p:nvPr>
        </p:nvSpPr>
        <p:spPr>
          <a:xfrm>
            <a:off x="457200" y="609600"/>
            <a:ext cx="8229600" cy="6172200"/>
          </a:xfrm>
        </p:spPr>
        <p:txBody>
          <a:bodyPr>
            <a:noAutofit/>
          </a:bodyPr>
          <a:lstStyle/>
          <a:p>
            <a:pPr algn="just">
              <a:buClrTx/>
            </a:pPr>
            <a:r>
              <a:rPr lang="en-US" sz="2400" dirty="0" smtClean="0">
                <a:latin typeface="Arial Black" panose="020B0A04020102020204" pitchFamily="34" charset="0"/>
              </a:rPr>
              <a:t>Ki </a:t>
            </a:r>
            <a:r>
              <a:rPr lang="en-US" sz="2400" dirty="0" err="1" smtClean="0">
                <a:latin typeface="Arial Black" panose="020B0A04020102020204" pitchFamily="34" charset="0"/>
              </a:rPr>
              <a:t>nongshong</a:t>
            </a:r>
            <a:r>
              <a:rPr lang="en-US" sz="2400" dirty="0" smtClean="0">
                <a:latin typeface="Arial Black" panose="020B0A04020102020204" pitchFamily="34" charset="0"/>
              </a:rPr>
              <a:t> </a:t>
            </a:r>
            <a:r>
              <a:rPr lang="en-US" sz="2400" dirty="0" err="1" smtClean="0">
                <a:latin typeface="Arial Black" panose="020B0A04020102020204" pitchFamily="34" charset="0"/>
              </a:rPr>
              <a:t>shnong</a:t>
            </a:r>
            <a:r>
              <a:rPr lang="en-US" sz="2400" dirty="0" smtClean="0">
                <a:latin typeface="Arial Black" panose="020B0A04020102020204" pitchFamily="34" charset="0"/>
              </a:rPr>
              <a:t> </a:t>
            </a:r>
            <a:r>
              <a:rPr lang="en-US" sz="2400" dirty="0" err="1" smtClean="0">
                <a:latin typeface="Arial Black" panose="020B0A04020102020204" pitchFamily="34" charset="0"/>
              </a:rPr>
              <a:t>kidei</a:t>
            </a:r>
            <a:r>
              <a:rPr lang="en-US" sz="2400" dirty="0" smtClean="0">
                <a:latin typeface="Arial Black" panose="020B0A04020102020204" pitchFamily="34" charset="0"/>
              </a:rPr>
              <a:t> ban </a:t>
            </a:r>
            <a:r>
              <a:rPr lang="en-US" sz="2400" dirty="0" err="1" smtClean="0">
                <a:latin typeface="Arial Black" panose="020B0A04020102020204" pitchFamily="34" charset="0"/>
              </a:rPr>
              <a:t>pynkhreh</a:t>
            </a:r>
            <a:r>
              <a:rPr lang="en-US" sz="2400" dirty="0" smtClean="0">
                <a:latin typeface="Arial Black" panose="020B0A04020102020204" pitchFamily="34" charset="0"/>
              </a:rPr>
              <a:t> </a:t>
            </a:r>
            <a:r>
              <a:rPr lang="en-US" sz="2400" dirty="0" err="1" smtClean="0">
                <a:latin typeface="Arial Black" panose="020B0A04020102020204" pitchFamily="34" charset="0"/>
              </a:rPr>
              <a:t>ia</a:t>
            </a:r>
            <a:r>
              <a:rPr lang="en-US" sz="2400" dirty="0" smtClean="0">
                <a:latin typeface="Arial Black" panose="020B0A04020102020204" pitchFamily="34" charset="0"/>
              </a:rPr>
              <a:t> ka plan san (5) </a:t>
            </a:r>
            <a:r>
              <a:rPr lang="en-US" sz="2400" dirty="0" err="1" smtClean="0">
                <a:latin typeface="Arial Black" panose="020B0A04020102020204" pitchFamily="34" charset="0"/>
              </a:rPr>
              <a:t>snem</a:t>
            </a:r>
            <a:r>
              <a:rPr lang="en-US" sz="2400" dirty="0" smtClean="0">
                <a:latin typeface="Arial Black" panose="020B0A04020102020204" pitchFamily="34" charset="0"/>
              </a:rPr>
              <a:t> jong ka </a:t>
            </a:r>
            <a:r>
              <a:rPr lang="en-US" sz="2400" dirty="0" err="1" smtClean="0">
                <a:latin typeface="Arial Black" panose="020B0A04020102020204" pitchFamily="34" charset="0"/>
              </a:rPr>
              <a:t>shnong</a:t>
            </a:r>
            <a:r>
              <a:rPr lang="en-US" sz="2400" dirty="0" smtClean="0">
                <a:latin typeface="Arial Black" panose="020B0A04020102020204" pitchFamily="34" charset="0"/>
              </a:rPr>
              <a:t> </a:t>
            </a:r>
            <a:r>
              <a:rPr lang="en-US" sz="2400" dirty="0" err="1" smtClean="0">
                <a:latin typeface="Arial Black" panose="020B0A04020102020204" pitchFamily="34" charset="0"/>
              </a:rPr>
              <a:t>na</a:t>
            </a:r>
            <a:r>
              <a:rPr lang="en-US" sz="2400" dirty="0" smtClean="0">
                <a:latin typeface="Arial Black" panose="020B0A04020102020204" pitchFamily="34" charset="0"/>
              </a:rPr>
              <a:t> ka </a:t>
            </a:r>
            <a:r>
              <a:rPr lang="en-US" sz="2400" dirty="0" err="1" smtClean="0">
                <a:latin typeface="Arial Black" panose="020B0A04020102020204" pitchFamily="34" charset="0"/>
              </a:rPr>
              <a:t>bynta</a:t>
            </a:r>
            <a:r>
              <a:rPr lang="en-US" sz="2400" dirty="0" smtClean="0">
                <a:latin typeface="Arial Black" panose="020B0A04020102020204" pitchFamily="34" charset="0"/>
              </a:rPr>
              <a:t> </a:t>
            </a:r>
            <a:r>
              <a:rPr lang="en-US" sz="2400" dirty="0" err="1" smtClean="0">
                <a:latin typeface="Arial Black" panose="020B0A04020102020204" pitchFamily="34" charset="0"/>
              </a:rPr>
              <a:t>ki</a:t>
            </a:r>
            <a:r>
              <a:rPr lang="en-US" sz="2400" dirty="0" smtClean="0">
                <a:latin typeface="Arial Black" panose="020B0A04020102020204" pitchFamily="34" charset="0"/>
              </a:rPr>
              <a:t> </a:t>
            </a:r>
            <a:r>
              <a:rPr lang="en-US" sz="2400" dirty="0" err="1" smtClean="0">
                <a:latin typeface="Arial Black" panose="020B0A04020102020204" pitchFamily="34" charset="0"/>
              </a:rPr>
              <a:t>snem</a:t>
            </a:r>
            <a:r>
              <a:rPr lang="en-US" sz="2400" dirty="0" smtClean="0">
                <a:latin typeface="Arial Black" panose="020B0A04020102020204" pitchFamily="34" charset="0"/>
              </a:rPr>
              <a:t> </a:t>
            </a:r>
          </a:p>
          <a:p>
            <a:pPr marL="1280160" lvl="8" indent="0">
              <a:spcBef>
                <a:spcPts val="0"/>
              </a:spcBef>
              <a:buClrTx/>
            </a:pPr>
            <a:r>
              <a:rPr lang="en-US" sz="2400" dirty="0" smtClean="0">
                <a:latin typeface="Arial Black" panose="020B0A04020102020204" pitchFamily="34" charset="0"/>
              </a:rPr>
              <a:t>2018-19, </a:t>
            </a:r>
            <a:endParaRPr lang="en-US" sz="2400" dirty="0">
              <a:latin typeface="Arial Black" panose="020B0A04020102020204" pitchFamily="34" charset="0"/>
            </a:endParaRPr>
          </a:p>
          <a:p>
            <a:pPr marL="1280160" lvl="8" indent="0">
              <a:spcBef>
                <a:spcPts val="0"/>
              </a:spcBef>
              <a:buClrTx/>
            </a:pPr>
            <a:r>
              <a:rPr lang="en-US" sz="2400" dirty="0" smtClean="0">
                <a:latin typeface="Arial Black" panose="020B0A04020102020204" pitchFamily="34" charset="0"/>
              </a:rPr>
              <a:t>2019-20,</a:t>
            </a:r>
          </a:p>
          <a:p>
            <a:pPr marL="1280160" lvl="8" indent="0">
              <a:spcBef>
                <a:spcPts val="0"/>
              </a:spcBef>
              <a:buClrTx/>
            </a:pPr>
            <a:r>
              <a:rPr lang="en-US" sz="2400" dirty="0" smtClean="0">
                <a:latin typeface="Arial Black" panose="020B0A04020102020204" pitchFamily="34" charset="0"/>
              </a:rPr>
              <a:t>2020-21</a:t>
            </a:r>
            <a:endParaRPr lang="en-US" sz="2400" dirty="0">
              <a:latin typeface="Arial Black" panose="020B0A04020102020204" pitchFamily="34" charset="0"/>
            </a:endParaRPr>
          </a:p>
          <a:p>
            <a:pPr marL="1280160" lvl="8" indent="0">
              <a:spcBef>
                <a:spcPts val="0"/>
              </a:spcBef>
              <a:buClrTx/>
            </a:pPr>
            <a:r>
              <a:rPr lang="en-US" sz="2400" dirty="0" smtClean="0">
                <a:latin typeface="Arial Black" panose="020B0A04020102020204" pitchFamily="34" charset="0"/>
              </a:rPr>
              <a:t>2021-22</a:t>
            </a:r>
          </a:p>
          <a:p>
            <a:pPr marL="1280160" lvl="8" indent="0">
              <a:spcBef>
                <a:spcPts val="0"/>
              </a:spcBef>
              <a:buClrTx/>
            </a:pPr>
            <a:r>
              <a:rPr lang="en-US" sz="2400" dirty="0" smtClean="0">
                <a:latin typeface="Arial Black" panose="020B0A04020102020204" pitchFamily="34" charset="0"/>
              </a:rPr>
              <a:t>2022-23</a:t>
            </a:r>
          </a:p>
          <a:p>
            <a:pPr algn="just">
              <a:buClrTx/>
            </a:pPr>
            <a:r>
              <a:rPr lang="en-US" sz="2400" dirty="0" smtClean="0">
                <a:latin typeface="Arial Black" panose="020B0A04020102020204" pitchFamily="34" charset="0"/>
              </a:rPr>
              <a:t>Dei ban </a:t>
            </a:r>
            <a:r>
              <a:rPr lang="en-US" sz="2400" dirty="0" err="1" smtClean="0">
                <a:latin typeface="Arial Black" panose="020B0A04020102020204" pitchFamily="34" charset="0"/>
              </a:rPr>
              <a:t>iadon</a:t>
            </a:r>
            <a:r>
              <a:rPr lang="en-US" sz="2400" dirty="0" smtClean="0">
                <a:latin typeface="Arial Black" panose="020B0A04020102020204" pitchFamily="34" charset="0"/>
              </a:rPr>
              <a:t> </a:t>
            </a:r>
            <a:r>
              <a:rPr lang="en-US" sz="2400" dirty="0" err="1" smtClean="0">
                <a:latin typeface="Arial Black" panose="020B0A04020102020204" pitchFamily="34" charset="0"/>
              </a:rPr>
              <a:t>ka</a:t>
            </a:r>
            <a:r>
              <a:rPr lang="en-US" sz="2400" dirty="0" smtClean="0">
                <a:latin typeface="Arial Black" panose="020B0A04020102020204" pitchFamily="34" charset="0"/>
              </a:rPr>
              <a:t> </a:t>
            </a:r>
            <a:r>
              <a:rPr lang="en-US" sz="2400" dirty="0" err="1" smtClean="0">
                <a:latin typeface="Arial Black" panose="020B0A04020102020204" pitchFamily="34" charset="0"/>
              </a:rPr>
              <a:t>jingshim</a:t>
            </a:r>
            <a:r>
              <a:rPr lang="en-US" sz="2400" dirty="0" smtClean="0">
                <a:latin typeface="Arial Black" panose="020B0A04020102020204" pitchFamily="34" charset="0"/>
              </a:rPr>
              <a:t> </a:t>
            </a:r>
            <a:r>
              <a:rPr lang="en-US" sz="2400" dirty="0" err="1" smtClean="0">
                <a:latin typeface="Arial Black" panose="020B0A04020102020204" pitchFamily="34" charset="0"/>
              </a:rPr>
              <a:t>bynta</a:t>
            </a:r>
            <a:r>
              <a:rPr lang="en-US" sz="2400" dirty="0" smtClean="0">
                <a:latin typeface="Arial Black" panose="020B0A04020102020204" pitchFamily="34" charset="0"/>
              </a:rPr>
              <a:t> </a:t>
            </a:r>
            <a:r>
              <a:rPr lang="en-US" sz="2400" dirty="0" err="1" smtClean="0">
                <a:latin typeface="Arial Black" panose="020B0A04020102020204" pitchFamily="34" charset="0"/>
              </a:rPr>
              <a:t>jong</a:t>
            </a:r>
            <a:r>
              <a:rPr lang="en-US" sz="2400" dirty="0" smtClean="0">
                <a:latin typeface="Arial Black" panose="020B0A04020102020204" pitchFamily="34" charset="0"/>
              </a:rPr>
              <a:t> </a:t>
            </a:r>
            <a:r>
              <a:rPr lang="en-US" sz="2400" dirty="0" err="1" smtClean="0">
                <a:latin typeface="Arial Black" panose="020B0A04020102020204" pitchFamily="34" charset="0"/>
              </a:rPr>
              <a:t>baroh</a:t>
            </a:r>
            <a:r>
              <a:rPr lang="en-US" sz="2400" dirty="0" smtClean="0">
                <a:latin typeface="Arial Black" panose="020B0A04020102020204" pitchFamily="34" charset="0"/>
              </a:rPr>
              <a:t> </a:t>
            </a:r>
            <a:r>
              <a:rPr lang="en-US" sz="2400" dirty="0" err="1" smtClean="0">
                <a:latin typeface="Arial Black" panose="020B0A04020102020204" pitchFamily="34" charset="0"/>
              </a:rPr>
              <a:t>ki</a:t>
            </a:r>
            <a:r>
              <a:rPr lang="en-US" sz="2400" dirty="0" smtClean="0">
                <a:latin typeface="Arial Black" panose="020B0A04020102020204" pitchFamily="34" charset="0"/>
              </a:rPr>
              <a:t> </a:t>
            </a:r>
            <a:r>
              <a:rPr lang="en-US" sz="2400" dirty="0" err="1" smtClean="0">
                <a:latin typeface="Arial Black" panose="020B0A04020102020204" pitchFamily="34" charset="0"/>
              </a:rPr>
              <a:t>Rangbah</a:t>
            </a:r>
            <a:r>
              <a:rPr lang="en-US" sz="2400" dirty="0" smtClean="0">
                <a:latin typeface="Arial Black" panose="020B0A04020102020204" pitchFamily="34" charset="0"/>
              </a:rPr>
              <a:t>, </a:t>
            </a:r>
            <a:r>
              <a:rPr lang="en-US" sz="2400" dirty="0" err="1" smtClean="0">
                <a:latin typeface="Arial Black" panose="020B0A04020102020204" pitchFamily="34" charset="0"/>
              </a:rPr>
              <a:t>Longkmie</a:t>
            </a:r>
            <a:r>
              <a:rPr lang="en-US" sz="2400" dirty="0" smtClean="0">
                <a:latin typeface="Arial Black" panose="020B0A04020102020204" pitchFamily="34" charset="0"/>
              </a:rPr>
              <a:t>, </a:t>
            </a:r>
            <a:r>
              <a:rPr lang="en-US" sz="2400" dirty="0" err="1" smtClean="0">
                <a:latin typeface="Arial Black" panose="020B0A04020102020204" pitchFamily="34" charset="0"/>
              </a:rPr>
              <a:t>ki</a:t>
            </a:r>
            <a:r>
              <a:rPr lang="en-US" sz="2400" dirty="0" smtClean="0">
                <a:latin typeface="Arial Black" panose="020B0A04020102020204" pitchFamily="34" charset="0"/>
              </a:rPr>
              <a:t> </a:t>
            </a:r>
            <a:r>
              <a:rPr lang="en-US" sz="2400" dirty="0" err="1" smtClean="0">
                <a:latin typeface="Arial Black" panose="020B0A04020102020204" pitchFamily="34" charset="0"/>
              </a:rPr>
              <a:t>kynthei</a:t>
            </a:r>
            <a:r>
              <a:rPr lang="en-US" sz="2400" dirty="0" smtClean="0">
                <a:latin typeface="Arial Black" panose="020B0A04020102020204" pitchFamily="34" charset="0"/>
              </a:rPr>
              <a:t>, </a:t>
            </a:r>
            <a:r>
              <a:rPr lang="en-US" sz="2400" dirty="0" err="1" smtClean="0">
                <a:latin typeface="Arial Black" panose="020B0A04020102020204" pitchFamily="34" charset="0"/>
              </a:rPr>
              <a:t>ki</a:t>
            </a:r>
            <a:r>
              <a:rPr lang="en-US" sz="2400" dirty="0" smtClean="0">
                <a:latin typeface="Arial Black" panose="020B0A04020102020204" pitchFamily="34" charset="0"/>
              </a:rPr>
              <a:t> </a:t>
            </a:r>
            <a:r>
              <a:rPr lang="en-US" sz="2400" dirty="0" err="1" smtClean="0">
                <a:latin typeface="Arial Black" panose="020B0A04020102020204" pitchFamily="34" charset="0"/>
              </a:rPr>
              <a:t>samla</a:t>
            </a:r>
            <a:r>
              <a:rPr lang="en-US" sz="2400" dirty="0" smtClean="0">
                <a:latin typeface="Arial Black" panose="020B0A04020102020204" pitchFamily="34" charset="0"/>
              </a:rPr>
              <a:t> </a:t>
            </a:r>
            <a:r>
              <a:rPr lang="en-US" sz="2400" dirty="0" err="1" smtClean="0">
                <a:latin typeface="Arial Black" panose="020B0A04020102020204" pitchFamily="34" charset="0"/>
              </a:rPr>
              <a:t>shnong</a:t>
            </a:r>
            <a:r>
              <a:rPr lang="en-US" sz="2400" dirty="0" smtClean="0">
                <a:latin typeface="Arial Black" panose="020B0A04020102020204" pitchFamily="34" charset="0"/>
              </a:rPr>
              <a:t>, </a:t>
            </a:r>
            <a:r>
              <a:rPr lang="en-US" sz="2400" dirty="0" err="1" smtClean="0">
                <a:latin typeface="Arial Black" panose="020B0A04020102020204" pitchFamily="34" charset="0"/>
              </a:rPr>
              <a:t>ki</a:t>
            </a:r>
            <a:r>
              <a:rPr lang="en-US" sz="2400" dirty="0" smtClean="0">
                <a:latin typeface="Arial Black" panose="020B0A04020102020204" pitchFamily="34" charset="0"/>
              </a:rPr>
              <a:t> SHGs bad </a:t>
            </a:r>
            <a:r>
              <a:rPr lang="en-US" sz="2400" dirty="0" err="1" smtClean="0">
                <a:latin typeface="Arial Black" panose="020B0A04020102020204" pitchFamily="34" charset="0"/>
              </a:rPr>
              <a:t>ki</a:t>
            </a:r>
            <a:r>
              <a:rPr lang="en-US" sz="2400" dirty="0" smtClean="0">
                <a:latin typeface="Arial Black" panose="020B0A04020102020204" pitchFamily="34" charset="0"/>
              </a:rPr>
              <a:t> </a:t>
            </a:r>
            <a:r>
              <a:rPr lang="en-US" sz="2400" dirty="0" err="1" smtClean="0">
                <a:latin typeface="Arial Black" panose="020B0A04020102020204" pitchFamily="34" charset="0"/>
              </a:rPr>
              <a:t>khynnah</a:t>
            </a:r>
            <a:r>
              <a:rPr lang="en-US" sz="2400" dirty="0" smtClean="0">
                <a:latin typeface="Arial Black" panose="020B0A04020102020204" pitchFamily="34" charset="0"/>
              </a:rPr>
              <a:t> </a:t>
            </a:r>
            <a:r>
              <a:rPr lang="en-US" sz="2400" dirty="0" err="1" smtClean="0">
                <a:latin typeface="Arial Black" panose="020B0A04020102020204" pitchFamily="34" charset="0"/>
              </a:rPr>
              <a:t>haba</a:t>
            </a:r>
            <a:r>
              <a:rPr lang="en-US" sz="2400" dirty="0" smtClean="0">
                <a:latin typeface="Arial Black" panose="020B0A04020102020204" pitchFamily="34" charset="0"/>
              </a:rPr>
              <a:t> </a:t>
            </a:r>
            <a:r>
              <a:rPr lang="en-US" sz="2400" dirty="0" err="1" smtClean="0">
                <a:latin typeface="Arial Black" panose="020B0A04020102020204" pitchFamily="34" charset="0"/>
              </a:rPr>
              <a:t>shna</a:t>
            </a:r>
            <a:r>
              <a:rPr lang="en-US" sz="2400" dirty="0" smtClean="0">
                <a:latin typeface="Arial Black" panose="020B0A04020102020204" pitchFamily="34" charset="0"/>
              </a:rPr>
              <a:t> </a:t>
            </a:r>
            <a:r>
              <a:rPr lang="en-US" sz="2400" dirty="0" err="1" smtClean="0">
                <a:latin typeface="Arial Black" panose="020B0A04020102020204" pitchFamily="34" charset="0"/>
              </a:rPr>
              <a:t>ia</a:t>
            </a:r>
            <a:r>
              <a:rPr lang="en-US" sz="2400" dirty="0" smtClean="0">
                <a:latin typeface="Arial Black" panose="020B0A04020102020204" pitchFamily="34" charset="0"/>
              </a:rPr>
              <a:t> </a:t>
            </a:r>
            <a:r>
              <a:rPr lang="en-US" sz="2400" dirty="0" err="1" smtClean="0">
                <a:latin typeface="Arial Black" panose="020B0A04020102020204" pitchFamily="34" charset="0"/>
              </a:rPr>
              <a:t>ka</a:t>
            </a:r>
            <a:r>
              <a:rPr lang="en-US" sz="2400" dirty="0" smtClean="0">
                <a:latin typeface="Arial Black" panose="020B0A04020102020204" pitchFamily="34" charset="0"/>
              </a:rPr>
              <a:t> VDP-GPDP</a:t>
            </a:r>
            <a:r>
              <a:rPr lang="en-US" sz="2400" dirty="0" smtClean="0"/>
              <a:t>)</a:t>
            </a:r>
          </a:p>
          <a:p>
            <a:pPr algn="just">
              <a:buClrTx/>
            </a:pPr>
            <a:r>
              <a:rPr lang="en-US" sz="2400" dirty="0" err="1" smtClean="0">
                <a:latin typeface="Arial Black" panose="020B0A04020102020204" pitchFamily="34" charset="0"/>
              </a:rPr>
              <a:t>Ka</a:t>
            </a:r>
            <a:r>
              <a:rPr lang="en-US" sz="2400" dirty="0" smtClean="0">
                <a:latin typeface="Arial Black" panose="020B0A04020102020204" pitchFamily="34" charset="0"/>
              </a:rPr>
              <a:t> </a:t>
            </a:r>
            <a:r>
              <a:rPr lang="en-US" sz="2400" dirty="0" err="1" smtClean="0">
                <a:latin typeface="Arial Black" panose="020B0A04020102020204" pitchFamily="34" charset="0"/>
              </a:rPr>
              <a:t>jingbei</a:t>
            </a:r>
            <a:r>
              <a:rPr lang="en-US" sz="2400" dirty="0" smtClean="0">
                <a:latin typeface="Arial Black" panose="020B0A04020102020204" pitchFamily="34" charset="0"/>
              </a:rPr>
              <a:t> </a:t>
            </a:r>
            <a:r>
              <a:rPr lang="en-US" sz="2400" dirty="0" err="1" smtClean="0">
                <a:latin typeface="Arial Black" panose="020B0A04020102020204" pitchFamily="34" charset="0"/>
              </a:rPr>
              <a:t>tyngka</a:t>
            </a:r>
            <a:r>
              <a:rPr lang="en-US" sz="2400" dirty="0" smtClean="0">
                <a:latin typeface="Arial Black" panose="020B0A04020102020204" pitchFamily="34" charset="0"/>
              </a:rPr>
              <a:t> </a:t>
            </a:r>
            <a:r>
              <a:rPr lang="en-US" sz="2400" dirty="0" err="1" smtClean="0">
                <a:latin typeface="Arial Black" panose="020B0A04020102020204" pitchFamily="34" charset="0"/>
              </a:rPr>
              <a:t>na</a:t>
            </a:r>
            <a:r>
              <a:rPr lang="en-US" sz="2400" dirty="0" smtClean="0">
                <a:latin typeface="Arial Black" panose="020B0A04020102020204" pitchFamily="34" charset="0"/>
              </a:rPr>
              <a:t> </a:t>
            </a:r>
            <a:r>
              <a:rPr lang="en-US" sz="2400" dirty="0" err="1" smtClean="0">
                <a:latin typeface="Arial Black" panose="020B0A04020102020204" pitchFamily="34" charset="0"/>
              </a:rPr>
              <a:t>ka</a:t>
            </a:r>
            <a:r>
              <a:rPr lang="en-US" sz="2400" dirty="0" smtClean="0">
                <a:latin typeface="Arial Black" panose="020B0A04020102020204" pitchFamily="34" charset="0"/>
              </a:rPr>
              <a:t> </a:t>
            </a:r>
            <a:r>
              <a:rPr lang="en-US" sz="2400" dirty="0" err="1" smtClean="0">
                <a:latin typeface="Arial Black" panose="020B0A04020102020204" pitchFamily="34" charset="0"/>
              </a:rPr>
              <a:t>bynta</a:t>
            </a:r>
            <a:r>
              <a:rPr lang="en-US" sz="2400" dirty="0" smtClean="0">
                <a:latin typeface="Arial Black" panose="020B0A04020102020204" pitchFamily="34" charset="0"/>
              </a:rPr>
              <a:t> </a:t>
            </a:r>
            <a:r>
              <a:rPr lang="en-US" sz="2400" dirty="0" err="1" smtClean="0">
                <a:latin typeface="Arial Black" panose="020B0A04020102020204" pitchFamily="34" charset="0"/>
              </a:rPr>
              <a:t>ka</a:t>
            </a:r>
            <a:r>
              <a:rPr lang="en-US" sz="2400" dirty="0" smtClean="0">
                <a:latin typeface="Arial Black" panose="020B0A04020102020204" pitchFamily="34" charset="0"/>
              </a:rPr>
              <a:t> VDP-GPDP </a:t>
            </a:r>
            <a:r>
              <a:rPr lang="en-US" sz="2400" dirty="0" err="1" smtClean="0">
                <a:latin typeface="Arial Black" panose="020B0A04020102020204" pitchFamily="34" charset="0"/>
              </a:rPr>
              <a:t>ka</a:t>
            </a:r>
            <a:r>
              <a:rPr lang="en-US" sz="2400" dirty="0" smtClean="0">
                <a:latin typeface="Arial Black" panose="020B0A04020102020204" pitchFamily="34" charset="0"/>
              </a:rPr>
              <a:t> </a:t>
            </a:r>
            <a:r>
              <a:rPr lang="en-US" sz="2400" dirty="0" err="1" smtClean="0">
                <a:latin typeface="Arial Black" panose="020B0A04020102020204" pitchFamily="34" charset="0"/>
              </a:rPr>
              <a:t>dei</a:t>
            </a:r>
            <a:r>
              <a:rPr lang="en-US" sz="2400" dirty="0" smtClean="0">
                <a:latin typeface="Arial Black" panose="020B0A04020102020204" pitchFamily="34" charset="0"/>
              </a:rPr>
              <a:t> </a:t>
            </a:r>
            <a:r>
              <a:rPr lang="en-US" sz="2400" dirty="0" err="1" smtClean="0">
                <a:latin typeface="Arial Black" panose="020B0A04020102020204" pitchFamily="34" charset="0"/>
              </a:rPr>
              <a:t>lyngba</a:t>
            </a:r>
            <a:r>
              <a:rPr lang="en-US" sz="2400" dirty="0" smtClean="0">
                <a:latin typeface="Arial Black" panose="020B0A04020102020204" pitchFamily="34" charset="0"/>
              </a:rPr>
              <a:t> </a:t>
            </a:r>
            <a:r>
              <a:rPr lang="en-US" sz="2400" dirty="0" err="1" smtClean="0">
                <a:latin typeface="Arial Black" panose="020B0A04020102020204" pitchFamily="34" charset="0"/>
              </a:rPr>
              <a:t>ka</a:t>
            </a:r>
            <a:r>
              <a:rPr lang="en-US" sz="2400" dirty="0" smtClean="0">
                <a:latin typeface="Arial Black" panose="020B0A04020102020204" pitchFamily="34" charset="0"/>
              </a:rPr>
              <a:t> Direct Funding </a:t>
            </a:r>
            <a:r>
              <a:rPr lang="en-US" sz="2400" dirty="0" err="1" smtClean="0">
                <a:latin typeface="Arial Black" panose="020B0A04020102020204" pitchFamily="34" charset="0"/>
              </a:rPr>
              <a:t>sha</a:t>
            </a:r>
            <a:r>
              <a:rPr lang="en-US" sz="2400" dirty="0" smtClean="0">
                <a:latin typeface="Arial Black" panose="020B0A04020102020204" pitchFamily="34" charset="0"/>
              </a:rPr>
              <a:t> </a:t>
            </a:r>
            <a:r>
              <a:rPr lang="en-US" sz="2400" dirty="0" err="1" smtClean="0">
                <a:latin typeface="Arial Black" panose="020B0A04020102020204" pitchFamily="34" charset="0"/>
              </a:rPr>
              <a:t>ki</a:t>
            </a:r>
            <a:r>
              <a:rPr lang="en-US" sz="2400" dirty="0" smtClean="0">
                <a:latin typeface="Arial Black" panose="020B0A04020102020204" pitchFamily="34" charset="0"/>
              </a:rPr>
              <a:t> </a:t>
            </a:r>
            <a:r>
              <a:rPr lang="en-US" sz="2400" dirty="0" err="1" smtClean="0">
                <a:latin typeface="Arial Black" panose="020B0A04020102020204" pitchFamily="34" charset="0"/>
              </a:rPr>
              <a:t>shnong</a:t>
            </a:r>
            <a:r>
              <a:rPr lang="en-US" sz="2400" dirty="0" smtClean="0">
                <a:latin typeface="Arial Black" panose="020B0A04020102020204" pitchFamily="34" charset="0"/>
              </a:rPr>
              <a:t> </a:t>
            </a:r>
            <a:r>
              <a:rPr lang="en-US" sz="2400" dirty="0" err="1" smtClean="0">
                <a:latin typeface="Arial Black" panose="020B0A04020102020204" pitchFamily="34" charset="0"/>
              </a:rPr>
              <a:t>na</a:t>
            </a:r>
            <a:r>
              <a:rPr lang="en-US" sz="2400" dirty="0" smtClean="0">
                <a:latin typeface="Arial Black" panose="020B0A04020102020204" pitchFamily="34" charset="0"/>
              </a:rPr>
              <a:t> </a:t>
            </a:r>
            <a:r>
              <a:rPr lang="en-US" sz="2400" dirty="0" err="1" smtClean="0">
                <a:latin typeface="Arial Black" panose="020B0A04020102020204" pitchFamily="34" charset="0"/>
              </a:rPr>
              <a:t>ka</a:t>
            </a:r>
            <a:r>
              <a:rPr lang="en-US" sz="2400" dirty="0" smtClean="0">
                <a:latin typeface="Arial Black" panose="020B0A04020102020204" pitchFamily="34" charset="0"/>
              </a:rPr>
              <a:t> 14</a:t>
            </a:r>
            <a:r>
              <a:rPr lang="en-US" sz="2400" baseline="30000" dirty="0" smtClean="0">
                <a:latin typeface="Arial Black" panose="020B0A04020102020204" pitchFamily="34" charset="0"/>
              </a:rPr>
              <a:t>th</a:t>
            </a:r>
            <a:r>
              <a:rPr lang="en-US" sz="2400" dirty="0" smtClean="0">
                <a:latin typeface="Arial Black" panose="020B0A04020102020204" pitchFamily="34" charset="0"/>
              </a:rPr>
              <a:t> Finance </a:t>
            </a:r>
            <a:r>
              <a:rPr lang="en-US" sz="2400" dirty="0" err="1" smtClean="0">
                <a:latin typeface="Arial Black" panose="020B0A04020102020204" pitchFamily="34" charset="0"/>
              </a:rPr>
              <a:t>Commission,Govt</a:t>
            </a:r>
            <a:r>
              <a:rPr lang="en-US" sz="2400" dirty="0" smtClean="0">
                <a:latin typeface="Arial Black" panose="020B0A04020102020204" pitchFamily="34" charset="0"/>
              </a:rPr>
              <a:t>. Of India bad </a:t>
            </a:r>
            <a:r>
              <a:rPr lang="en-US" sz="2400" dirty="0" err="1" smtClean="0">
                <a:latin typeface="Arial Black" panose="020B0A04020102020204" pitchFamily="34" charset="0"/>
              </a:rPr>
              <a:t>kiwei</a:t>
            </a:r>
            <a:r>
              <a:rPr lang="en-US" sz="2400" dirty="0" smtClean="0">
                <a:latin typeface="Arial Black" panose="020B0A04020102020204" pitchFamily="34" charset="0"/>
              </a:rPr>
              <a:t> </a:t>
            </a:r>
            <a:r>
              <a:rPr lang="en-US" sz="2400" dirty="0" err="1" smtClean="0">
                <a:latin typeface="Arial Black" panose="020B0A04020102020204" pitchFamily="34" charset="0"/>
              </a:rPr>
              <a:t>kiwei</a:t>
            </a:r>
            <a:r>
              <a:rPr lang="en-US" sz="2400" dirty="0" smtClean="0">
                <a:latin typeface="Arial Black" panose="020B0A04020102020204" pitchFamily="34" charset="0"/>
              </a:rPr>
              <a:t> </a:t>
            </a:r>
            <a:r>
              <a:rPr lang="en-US" sz="2400" dirty="0" err="1" smtClean="0">
                <a:latin typeface="Arial Black" panose="020B0A04020102020204" pitchFamily="34" charset="0"/>
              </a:rPr>
              <a:t>ki</a:t>
            </a:r>
            <a:r>
              <a:rPr lang="en-US" sz="2400" dirty="0" smtClean="0">
                <a:latin typeface="Arial Black" panose="020B0A04020102020204" pitchFamily="34" charset="0"/>
              </a:rPr>
              <a:t> skim </a:t>
            </a:r>
            <a:r>
              <a:rPr lang="en-US" sz="2400" dirty="0" err="1" smtClean="0">
                <a:latin typeface="Arial Black" panose="020B0A04020102020204" pitchFamily="34" charset="0"/>
              </a:rPr>
              <a:t>sorkar</a:t>
            </a:r>
            <a:r>
              <a:rPr lang="en-US" sz="2400" dirty="0" smtClean="0">
                <a:latin typeface="Arial Black" panose="020B0A04020102020204" pitchFamily="34" charset="0"/>
              </a:rPr>
              <a:t>.</a:t>
            </a:r>
            <a:endParaRPr lang="en-US" sz="2400" dirty="0">
              <a:latin typeface="Arial Black" panose="020B0A040201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060" y="38100"/>
            <a:ext cx="8664338" cy="1728537"/>
          </a:xfrm>
        </p:spPr>
        <p:txBody>
          <a:bodyPr>
            <a:normAutofit fontScale="90000"/>
          </a:bodyPr>
          <a:lstStyle/>
          <a:p>
            <a:pPr algn="ctr"/>
            <a:r>
              <a:rPr lang="en-US" sz="4100" b="1" dirty="0" smtClean="0"/>
              <a:t/>
            </a:r>
            <a:br>
              <a:rPr lang="en-US" sz="4100" b="1" dirty="0" smtClean="0"/>
            </a:br>
            <a:r>
              <a:rPr lang="en-US" sz="4100" b="1" dirty="0" smtClean="0"/>
              <a:t>Ki </a:t>
            </a:r>
            <a:r>
              <a:rPr lang="en-US" sz="4100" b="1" dirty="0" err="1" smtClean="0"/>
              <a:t>tnat</a:t>
            </a:r>
            <a:r>
              <a:rPr lang="en-US" sz="4100" b="1" dirty="0" smtClean="0"/>
              <a:t> </a:t>
            </a:r>
            <a:r>
              <a:rPr lang="en-US" sz="4100" b="1" dirty="0" err="1" smtClean="0"/>
              <a:t>Sorkar</a:t>
            </a:r>
            <a:r>
              <a:rPr lang="en-US" sz="4100" b="1" dirty="0" smtClean="0"/>
              <a:t> </a:t>
            </a:r>
            <a:r>
              <a:rPr lang="en-US" sz="4100" b="1" dirty="0" err="1" smtClean="0"/>
              <a:t>kiban</a:t>
            </a:r>
            <a:r>
              <a:rPr lang="en-US" sz="4100" b="1" dirty="0" smtClean="0"/>
              <a:t> </a:t>
            </a:r>
            <a:r>
              <a:rPr lang="en-US" sz="4100" b="1" dirty="0" err="1" smtClean="0"/>
              <a:t>ia</a:t>
            </a:r>
            <a:r>
              <a:rPr lang="en-US" sz="4100" b="1" dirty="0" smtClean="0"/>
              <a:t> shim </a:t>
            </a:r>
            <a:r>
              <a:rPr lang="en-US" sz="4100" b="1" dirty="0" err="1" smtClean="0"/>
              <a:t>bynta</a:t>
            </a:r>
            <a:r>
              <a:rPr lang="en-US" sz="4100" b="1" dirty="0" smtClean="0"/>
              <a:t> ha </a:t>
            </a:r>
            <a:r>
              <a:rPr lang="en-US" sz="4100" b="1" dirty="0" err="1" smtClean="0"/>
              <a:t>ka</a:t>
            </a:r>
            <a:r>
              <a:rPr lang="en-US" sz="4100" b="1" dirty="0" smtClean="0"/>
              <a:t> VDP-GPDP</a:t>
            </a:r>
            <a:br>
              <a:rPr lang="en-US" sz="4100" b="1" dirty="0" smtClean="0"/>
            </a:br>
            <a:r>
              <a:rPr lang="en-US" sz="2700" b="1" dirty="0" smtClean="0"/>
              <a:t>Participating Ministries/ Departments</a:t>
            </a:r>
            <a:endParaRPr lang="en-US" sz="2700" b="1" dirty="0"/>
          </a:p>
        </p:txBody>
      </p:sp>
      <p:sp>
        <p:nvSpPr>
          <p:cNvPr id="4" name="Slide Number Placeholder 3"/>
          <p:cNvSpPr>
            <a:spLocks noGrp="1"/>
          </p:cNvSpPr>
          <p:nvPr>
            <p:ph type="sldNum" sz="quarter" idx="12"/>
          </p:nvPr>
        </p:nvSpPr>
        <p:spPr/>
        <p:txBody>
          <a:bodyPr/>
          <a:lstStyle/>
          <a:p>
            <a:pPr>
              <a:defRPr/>
            </a:pPr>
            <a:fld id="{37D57BC0-A763-4728-8F16-9C04D5F3FA7B}" type="slidenum">
              <a:rPr lang="en-US" altLang="en-US" smtClean="0"/>
              <a:pPr>
                <a:defRPr/>
              </a:pPr>
              <a:t>11</a:t>
            </a:fld>
            <a:endParaRPr lang="en-US" altLang="en-US"/>
          </a:p>
        </p:txBody>
      </p:sp>
      <p:sp>
        <p:nvSpPr>
          <p:cNvPr id="6" name="Rounded Rectangle 5"/>
          <p:cNvSpPr/>
          <p:nvPr/>
        </p:nvSpPr>
        <p:spPr>
          <a:xfrm>
            <a:off x="353998" y="2304016"/>
            <a:ext cx="2017779" cy="907668"/>
          </a:xfrm>
          <a:prstGeom prst="roundRect">
            <a:avLst/>
          </a:prstGeom>
          <a:solidFill>
            <a:srgbClr val="FF993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Calisto MT" panose="02040603050505030304" pitchFamily="18" charset="0"/>
              </a:rPr>
              <a:t>M/o Panchayati Raj &amp; M/o Rural Development</a:t>
            </a:r>
            <a:endParaRPr lang="en-US" dirty="0">
              <a:solidFill>
                <a:schemeClr val="tx1"/>
              </a:solidFill>
              <a:latin typeface="Calisto MT" panose="02040603050505030304" pitchFamily="18" charset="0"/>
            </a:endParaRPr>
          </a:p>
        </p:txBody>
      </p:sp>
      <p:sp>
        <p:nvSpPr>
          <p:cNvPr id="7" name="Content Placeholder 5"/>
          <p:cNvSpPr>
            <a:spLocks noGrp="1"/>
          </p:cNvSpPr>
          <p:nvPr>
            <p:ph idx="1"/>
          </p:nvPr>
        </p:nvSpPr>
        <p:spPr>
          <a:xfrm>
            <a:off x="2743201" y="1959216"/>
            <a:ext cx="1967680" cy="801942"/>
          </a:xfrm>
          <a:prstGeom prst="roundRect">
            <a:avLst/>
          </a:prstGeom>
          <a:solidFill>
            <a:srgbClr val="BC204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marL="0" indent="0" algn="ctr">
              <a:buNone/>
            </a:pPr>
            <a:r>
              <a:rPr lang="en-US" sz="1800" dirty="0">
                <a:latin typeface="Calisto MT" panose="02040603050505030304" pitchFamily="18" charset="0"/>
              </a:rPr>
              <a:t>D/o  Agriculture Cooperation &amp; Famers Welfare </a:t>
            </a:r>
          </a:p>
        </p:txBody>
      </p:sp>
      <p:sp>
        <p:nvSpPr>
          <p:cNvPr id="8" name="Rounded Rectangle 7"/>
          <p:cNvSpPr/>
          <p:nvPr/>
        </p:nvSpPr>
        <p:spPr>
          <a:xfrm>
            <a:off x="4765402" y="2151191"/>
            <a:ext cx="1903104" cy="1118337"/>
          </a:xfrm>
          <a:prstGeom prst="round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sto MT" panose="02040603050505030304" pitchFamily="18" charset="0"/>
              </a:rPr>
              <a:t>D/o Animal Husbandry, Dairying &amp; Fisheries</a:t>
            </a:r>
          </a:p>
        </p:txBody>
      </p:sp>
      <p:sp>
        <p:nvSpPr>
          <p:cNvPr id="9" name="Rounded Rectangle 8"/>
          <p:cNvSpPr/>
          <p:nvPr/>
        </p:nvSpPr>
        <p:spPr>
          <a:xfrm>
            <a:off x="224059" y="4258982"/>
            <a:ext cx="2147718" cy="951465"/>
          </a:xfrm>
          <a:prstGeom prst="roundRect">
            <a:avLst/>
          </a:prstGeom>
          <a:solidFill>
            <a:srgbClr val="00338D"/>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Calisto MT" panose="02040603050505030304" pitchFamily="18" charset="0"/>
              </a:rPr>
              <a:t>M/o Micro Small and Medium Enterprises</a:t>
            </a:r>
          </a:p>
        </p:txBody>
      </p:sp>
      <p:sp>
        <p:nvSpPr>
          <p:cNvPr id="10" name="Rounded Rectangle 9"/>
          <p:cNvSpPr/>
          <p:nvPr/>
        </p:nvSpPr>
        <p:spPr>
          <a:xfrm>
            <a:off x="259522" y="3332560"/>
            <a:ext cx="2035072" cy="852618"/>
          </a:xfrm>
          <a:prstGeom prst="roundRect">
            <a:avLst/>
          </a:prstGeom>
          <a:solidFill>
            <a:srgbClr val="6D207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sto MT" panose="02040603050505030304" pitchFamily="18" charset="0"/>
              </a:rPr>
              <a:t>M/o Drinking Water &amp; Sanitation</a:t>
            </a:r>
          </a:p>
        </p:txBody>
      </p:sp>
      <p:sp>
        <p:nvSpPr>
          <p:cNvPr id="11" name="Rounded Rectangle 10"/>
          <p:cNvSpPr/>
          <p:nvPr/>
        </p:nvSpPr>
        <p:spPr>
          <a:xfrm>
            <a:off x="2900151" y="2919418"/>
            <a:ext cx="1596768" cy="753767"/>
          </a:xfrm>
          <a:prstGeom prst="roundRect">
            <a:avLst/>
          </a:prstGeom>
          <a:solidFill>
            <a:schemeClr val="accent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Calisto MT" panose="02040603050505030304" pitchFamily="18" charset="0"/>
              </a:rPr>
              <a:t>D/o School Education &amp; Literacy</a:t>
            </a:r>
          </a:p>
        </p:txBody>
      </p:sp>
      <p:sp>
        <p:nvSpPr>
          <p:cNvPr id="12" name="Rounded Rectangle 11"/>
          <p:cNvSpPr/>
          <p:nvPr/>
        </p:nvSpPr>
        <p:spPr>
          <a:xfrm>
            <a:off x="4876630" y="5430503"/>
            <a:ext cx="2286170" cy="1074294"/>
          </a:xfrm>
          <a:prstGeom prst="roundRect">
            <a:avLst/>
          </a:prstGeom>
          <a:solidFill>
            <a:srgbClr val="00A3A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sto MT" panose="02040603050505030304" pitchFamily="18" charset="0"/>
              </a:rPr>
              <a:t>M/o Tribal Affairs </a:t>
            </a:r>
          </a:p>
          <a:p>
            <a:pPr algn="ctr"/>
            <a:r>
              <a:rPr lang="en-US" dirty="0" smtClean="0">
                <a:latin typeface="Calisto MT" panose="02040603050505030304" pitchFamily="18" charset="0"/>
              </a:rPr>
              <a:t>&amp; M/o </a:t>
            </a:r>
            <a:r>
              <a:rPr lang="en-US" dirty="0">
                <a:latin typeface="Calisto MT" panose="02040603050505030304" pitchFamily="18" charset="0"/>
              </a:rPr>
              <a:t>Social Justice &amp; Empowerment </a:t>
            </a:r>
          </a:p>
        </p:txBody>
      </p:sp>
      <p:sp>
        <p:nvSpPr>
          <p:cNvPr id="13" name="Rounded Rectangle 12"/>
          <p:cNvSpPr/>
          <p:nvPr/>
        </p:nvSpPr>
        <p:spPr>
          <a:xfrm>
            <a:off x="2819400" y="3758869"/>
            <a:ext cx="1758271" cy="791600"/>
          </a:xfrm>
          <a:prstGeom prst="roundRect">
            <a:avLst/>
          </a:prstGeom>
          <a:solidFill>
            <a:schemeClr val="bg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sto MT" panose="02040603050505030304" pitchFamily="18" charset="0"/>
              </a:rPr>
              <a:t>D/o Food &amp; Public Distribution</a:t>
            </a:r>
          </a:p>
        </p:txBody>
      </p:sp>
      <p:sp>
        <p:nvSpPr>
          <p:cNvPr id="14" name="Rounded Rectangle 13"/>
          <p:cNvSpPr/>
          <p:nvPr/>
        </p:nvSpPr>
        <p:spPr>
          <a:xfrm>
            <a:off x="242467" y="5223478"/>
            <a:ext cx="2175455" cy="695440"/>
          </a:xfrm>
          <a:prstGeom prst="roundRect">
            <a:avLst/>
          </a:prstGeom>
          <a:solidFill>
            <a:srgbClr val="009A4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sto MT" panose="02040603050505030304" pitchFamily="18" charset="0"/>
              </a:rPr>
              <a:t>M/o Women &amp; Child Development</a:t>
            </a:r>
          </a:p>
        </p:txBody>
      </p:sp>
      <p:sp>
        <p:nvSpPr>
          <p:cNvPr id="15" name="Rounded Rectangle 14"/>
          <p:cNvSpPr/>
          <p:nvPr/>
        </p:nvSpPr>
        <p:spPr>
          <a:xfrm>
            <a:off x="6791210" y="2235333"/>
            <a:ext cx="2234024" cy="950051"/>
          </a:xfrm>
          <a:prstGeom prst="roundRect">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chemeClr val="bg1"/>
                </a:solidFill>
                <a:latin typeface="Calisto MT" panose="02040603050505030304" pitchFamily="18" charset="0"/>
              </a:rPr>
              <a:t>M/o Environment, Forest &amp; Climate Change</a:t>
            </a:r>
          </a:p>
        </p:txBody>
      </p:sp>
      <p:sp>
        <p:nvSpPr>
          <p:cNvPr id="16" name="Rounded Rectangle 15"/>
          <p:cNvSpPr/>
          <p:nvPr/>
        </p:nvSpPr>
        <p:spPr>
          <a:xfrm>
            <a:off x="6922676" y="3446947"/>
            <a:ext cx="2157824" cy="738231"/>
          </a:xfrm>
          <a:prstGeom prst="roundRect">
            <a:avLst/>
          </a:prstGeom>
          <a:solidFill>
            <a:schemeClr val="bg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00FF"/>
                </a:solidFill>
                <a:latin typeface="Calisto MT" panose="02040603050505030304" pitchFamily="18" charset="0"/>
              </a:rPr>
              <a:t>M/o Health &amp; Family Welfare </a:t>
            </a:r>
          </a:p>
        </p:txBody>
      </p:sp>
      <p:sp>
        <p:nvSpPr>
          <p:cNvPr id="17" name="Rounded Rectangle 16"/>
          <p:cNvSpPr/>
          <p:nvPr/>
        </p:nvSpPr>
        <p:spPr>
          <a:xfrm>
            <a:off x="6972631" y="4577380"/>
            <a:ext cx="2133269" cy="753767"/>
          </a:xfrm>
          <a:prstGeom prst="roundRect">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Calisto MT" panose="02040603050505030304" pitchFamily="18" charset="0"/>
              </a:rPr>
              <a:t>D/o Financial Services</a:t>
            </a:r>
          </a:p>
        </p:txBody>
      </p:sp>
      <p:sp>
        <p:nvSpPr>
          <p:cNvPr id="18" name="Rounded Rectangle 17"/>
          <p:cNvSpPr/>
          <p:nvPr/>
        </p:nvSpPr>
        <p:spPr>
          <a:xfrm>
            <a:off x="2743202" y="4676736"/>
            <a:ext cx="1910670" cy="753767"/>
          </a:xfrm>
          <a:prstGeom prst="roundRect">
            <a:avLst/>
          </a:pr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Calisto MT" panose="02040603050505030304" pitchFamily="18" charset="0"/>
              </a:rPr>
              <a:t>M/o Power</a:t>
            </a:r>
            <a:endParaRPr lang="en-US" dirty="0">
              <a:latin typeface="Calisto MT" panose="02040603050505030304" pitchFamily="18" charset="0"/>
            </a:endParaRPr>
          </a:p>
        </p:txBody>
      </p:sp>
      <p:sp>
        <p:nvSpPr>
          <p:cNvPr id="19" name="Rounded Rectangle 18"/>
          <p:cNvSpPr/>
          <p:nvPr/>
        </p:nvSpPr>
        <p:spPr>
          <a:xfrm>
            <a:off x="4866638" y="4277951"/>
            <a:ext cx="1847196" cy="998527"/>
          </a:xfrm>
          <a:prstGeom prst="roundRect">
            <a:avLst/>
          </a:prstGeom>
          <a:solidFill>
            <a:srgbClr val="CC99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Calisto MT" panose="02040603050505030304" pitchFamily="18" charset="0"/>
              </a:rPr>
              <a:t>M/o Petroleum and Natural Gas</a:t>
            </a:r>
          </a:p>
        </p:txBody>
      </p:sp>
      <p:sp>
        <p:nvSpPr>
          <p:cNvPr id="20" name="Rounded Rectangle 19"/>
          <p:cNvSpPr/>
          <p:nvPr/>
        </p:nvSpPr>
        <p:spPr>
          <a:xfrm>
            <a:off x="242467" y="5965389"/>
            <a:ext cx="2147717" cy="797426"/>
          </a:xfrm>
          <a:prstGeom prst="roundRect">
            <a:avLst/>
          </a:prstGeom>
          <a:solidFill>
            <a:schemeClr val="bg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0000FF"/>
                </a:solidFill>
                <a:latin typeface="Calisto MT" panose="02040603050505030304" pitchFamily="18" charset="0"/>
              </a:rPr>
              <a:t>D/o Land Resources</a:t>
            </a:r>
            <a:endParaRPr lang="en-US" dirty="0">
              <a:solidFill>
                <a:srgbClr val="0000FF"/>
              </a:solidFill>
              <a:latin typeface="Calisto MT" panose="02040603050505030304" pitchFamily="18" charset="0"/>
            </a:endParaRPr>
          </a:p>
        </p:txBody>
      </p:sp>
      <p:sp>
        <p:nvSpPr>
          <p:cNvPr id="21" name="Content Placeholder 5"/>
          <p:cNvSpPr txBox="1">
            <a:spLocks/>
          </p:cNvSpPr>
          <p:nvPr/>
        </p:nvSpPr>
        <p:spPr>
          <a:xfrm>
            <a:off x="7277100" y="5571198"/>
            <a:ext cx="1828800" cy="792904"/>
          </a:xfrm>
          <a:prstGeom prst="roundRect">
            <a:avLst/>
          </a:prstGeom>
          <a:solidFill>
            <a:srgbClr val="BC204B"/>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10000"/>
          </a:bodyPr>
          <a:lstStyle>
            <a:lvl1pPr marL="228600" lvl="0" indent="-228600" algn="l" rtl="0">
              <a:lnSpc>
                <a:spcPct val="90000"/>
              </a:lnSpc>
              <a:spcBef>
                <a:spcPts val="1000"/>
              </a:spcBef>
              <a:buFont typeface="Arial"/>
              <a:buChar char="•"/>
              <a:defRPr sz="2200">
                <a:solidFill>
                  <a:schemeClr val="lt1"/>
                </a:solidFill>
                <a:latin typeface="+mn-lt"/>
                <a:ea typeface="+mn-ea"/>
                <a:cs typeface="+mn-cs"/>
              </a:defRPr>
            </a:lvl1pPr>
            <a:lvl2pPr marL="685800" lvl="0" indent="-228600" algn="l" rtl="0">
              <a:lnSpc>
                <a:spcPct val="90000"/>
              </a:lnSpc>
              <a:spcBef>
                <a:spcPts val="500"/>
              </a:spcBef>
              <a:buFont typeface="Arial"/>
              <a:buChar char="•"/>
              <a:defRPr sz="2000">
                <a:solidFill>
                  <a:schemeClr val="lt1"/>
                </a:solidFill>
                <a:latin typeface="+mn-lt"/>
                <a:ea typeface="+mn-ea"/>
                <a:cs typeface="+mn-cs"/>
              </a:defRPr>
            </a:lvl2pPr>
            <a:lvl3pPr marL="1143000" lvl="0" indent="-228600" algn="l" rtl="0">
              <a:lnSpc>
                <a:spcPct val="90000"/>
              </a:lnSpc>
              <a:spcBef>
                <a:spcPts val="500"/>
              </a:spcBef>
              <a:buFont typeface="Arial"/>
              <a:buChar char="•"/>
              <a:defRPr sz="2000">
                <a:solidFill>
                  <a:schemeClr val="lt1"/>
                </a:solidFill>
                <a:latin typeface="+mn-lt"/>
                <a:ea typeface="+mn-ea"/>
                <a:cs typeface="+mn-cs"/>
              </a:defRPr>
            </a:lvl3pPr>
            <a:lvl4pPr marL="1600200" lvl="0" indent="-228600" algn="l" rtl="0">
              <a:lnSpc>
                <a:spcPct val="90000"/>
              </a:lnSpc>
              <a:spcBef>
                <a:spcPts val="500"/>
              </a:spcBef>
              <a:buFont typeface="Arial"/>
              <a:buChar char="•"/>
              <a:defRPr>
                <a:solidFill>
                  <a:schemeClr val="lt1"/>
                </a:solidFill>
                <a:latin typeface="+mn-lt"/>
                <a:ea typeface="+mn-ea"/>
                <a:cs typeface="+mn-cs"/>
              </a:defRPr>
            </a:lvl4pPr>
            <a:lvl5pPr marL="2057400" lvl="0" indent="-228600" algn="l" rtl="0">
              <a:lnSpc>
                <a:spcPct val="90000"/>
              </a:lnSpc>
              <a:spcBef>
                <a:spcPts val="500"/>
              </a:spcBef>
              <a:buFont typeface="Arial"/>
              <a:buChar char="•"/>
              <a:defRPr>
                <a:solidFill>
                  <a:schemeClr val="lt1"/>
                </a:solidFill>
                <a:latin typeface="+mn-lt"/>
                <a:ea typeface="+mn-ea"/>
                <a:cs typeface="+mn-cs"/>
              </a:defRPr>
            </a:lvl5pPr>
            <a:lvl6pPr marL="2514600" lvl="0" indent="-228600" algn="l" rtl="0">
              <a:lnSpc>
                <a:spcPct val="90000"/>
              </a:lnSpc>
              <a:spcBef>
                <a:spcPts val="500"/>
              </a:spcBef>
              <a:buFont typeface="Arial"/>
              <a:buChar char="•"/>
              <a:defRPr sz="1800">
                <a:solidFill>
                  <a:schemeClr val="lt1"/>
                </a:solidFill>
                <a:latin typeface="+mn-lt"/>
                <a:ea typeface="+mn-ea"/>
                <a:cs typeface="+mn-cs"/>
              </a:defRPr>
            </a:lvl6pPr>
            <a:lvl7pPr marL="2971800" lvl="0" indent="-228600" algn="l" rtl="0">
              <a:lnSpc>
                <a:spcPct val="90000"/>
              </a:lnSpc>
              <a:spcBef>
                <a:spcPts val="500"/>
              </a:spcBef>
              <a:buFont typeface="Arial"/>
              <a:buChar char="•"/>
              <a:defRPr sz="1800">
                <a:solidFill>
                  <a:schemeClr val="lt1"/>
                </a:solidFill>
                <a:latin typeface="+mn-lt"/>
                <a:ea typeface="+mn-ea"/>
                <a:cs typeface="+mn-cs"/>
              </a:defRPr>
            </a:lvl7pPr>
            <a:lvl8pPr marL="3429000" lvl="0" indent="-228600" algn="l" rtl="0">
              <a:lnSpc>
                <a:spcPct val="90000"/>
              </a:lnSpc>
              <a:spcBef>
                <a:spcPts val="500"/>
              </a:spcBef>
              <a:buFont typeface="Arial"/>
              <a:buChar char="•"/>
              <a:defRPr sz="1800">
                <a:solidFill>
                  <a:schemeClr val="lt1"/>
                </a:solidFill>
                <a:latin typeface="+mn-lt"/>
                <a:ea typeface="+mn-ea"/>
                <a:cs typeface="+mn-cs"/>
              </a:defRPr>
            </a:lvl8pPr>
            <a:lvl9pPr marL="3886200" lvl="0" indent="-228600" algn="l" rtl="0">
              <a:lnSpc>
                <a:spcPct val="90000"/>
              </a:lnSpc>
              <a:spcBef>
                <a:spcPts val="500"/>
              </a:spcBef>
              <a:buFont typeface="Arial"/>
              <a:buChar char="•"/>
              <a:defRPr sz="1800">
                <a:solidFill>
                  <a:schemeClr val="lt1"/>
                </a:solidFill>
                <a:latin typeface="+mn-lt"/>
                <a:ea typeface="+mn-ea"/>
                <a:cs typeface="+mn-cs"/>
              </a:defRPr>
            </a:lvl9pPr>
          </a:lstStyle>
          <a:p>
            <a:pPr marL="0" indent="0" algn="ctr">
              <a:buFont typeface="Arial"/>
              <a:buNone/>
            </a:pPr>
            <a:r>
              <a:rPr lang="en-US" sz="1800" kern="0" dirty="0" smtClean="0">
                <a:latin typeface="Calisto MT" panose="02040603050505030304" pitchFamily="18" charset="0"/>
              </a:rPr>
              <a:t>M/o New &amp; Renewable Energy</a:t>
            </a:r>
            <a:endParaRPr lang="en-US" sz="1800" kern="0" dirty="0">
              <a:latin typeface="Calisto MT" panose="02040603050505030304" pitchFamily="18" charset="0"/>
            </a:endParaRPr>
          </a:p>
        </p:txBody>
      </p:sp>
      <p:sp>
        <p:nvSpPr>
          <p:cNvPr id="22" name="Rounded Rectangle 21"/>
          <p:cNvSpPr/>
          <p:nvPr/>
        </p:nvSpPr>
        <p:spPr>
          <a:xfrm>
            <a:off x="2743201" y="5430504"/>
            <a:ext cx="1910671" cy="1074294"/>
          </a:xfrm>
          <a:prstGeom prst="roundRect">
            <a:avLst/>
          </a:prstGeom>
          <a:solidFill>
            <a:schemeClr val="accent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Calisto MT" panose="02040603050505030304" pitchFamily="18" charset="0"/>
              </a:rPr>
              <a:t>M/o Skill Development &amp; Entrepreneurship</a:t>
            </a:r>
            <a:endParaRPr lang="en-US" dirty="0">
              <a:solidFill>
                <a:schemeClr val="tx1"/>
              </a:solidFill>
              <a:latin typeface="Calisto MT" panose="02040603050505030304" pitchFamily="18" charset="0"/>
            </a:endParaRPr>
          </a:p>
        </p:txBody>
      </p:sp>
      <p:sp>
        <p:nvSpPr>
          <p:cNvPr id="23" name="Rounded Rectangle 22"/>
          <p:cNvSpPr/>
          <p:nvPr/>
        </p:nvSpPr>
        <p:spPr>
          <a:xfrm>
            <a:off x="4866638" y="3345728"/>
            <a:ext cx="1624655" cy="741709"/>
          </a:xfrm>
          <a:prstGeom prst="roundRect">
            <a:avLst/>
          </a:prstGeom>
          <a:solidFill>
            <a:srgbClr val="00338D"/>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latin typeface="Calisto MT" panose="02040603050505030304" pitchFamily="18" charset="0"/>
              </a:rPr>
              <a:t>M/o Culture</a:t>
            </a:r>
            <a:endParaRPr lang="en-US" dirty="0">
              <a:solidFill>
                <a:schemeClr val="bg1"/>
              </a:solidFill>
              <a:latin typeface="Calisto MT" panose="02040603050505030304" pitchFamily="18" charset="0"/>
            </a:endParaRPr>
          </a:p>
        </p:txBody>
      </p:sp>
    </p:spTree>
    <p:extLst>
      <p:ext uri="{BB962C8B-B14F-4D97-AF65-F5344CB8AC3E}">
        <p14:creationId xmlns:p14="http://schemas.microsoft.com/office/powerpoint/2010/main" val="26155498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9144000" cy="914400"/>
          </a:xfrm>
        </p:spPr>
        <p:txBody>
          <a:bodyPr anchor="ctr">
            <a:normAutofit fontScale="90000"/>
          </a:bodyPr>
          <a:lstStyle/>
          <a:p>
            <a:pPr algn="ctr"/>
            <a:r>
              <a:rPr lang="en-US" b="1" dirty="0" smtClean="0">
                <a:solidFill>
                  <a:schemeClr val="tx1"/>
                </a:solidFill>
              </a:rPr>
              <a:t>Mano Ban </a:t>
            </a:r>
            <a:r>
              <a:rPr lang="en-US" b="1" dirty="0" err="1" smtClean="0">
                <a:solidFill>
                  <a:schemeClr val="tx1"/>
                </a:solidFill>
              </a:rPr>
              <a:t>Shna</a:t>
            </a:r>
            <a:r>
              <a:rPr lang="en-US" b="1" dirty="0" smtClean="0">
                <a:solidFill>
                  <a:schemeClr val="tx1"/>
                </a:solidFill>
              </a:rPr>
              <a:t> </a:t>
            </a:r>
            <a:r>
              <a:rPr lang="en-US" b="1" dirty="0" err="1" smtClean="0">
                <a:solidFill>
                  <a:schemeClr val="tx1"/>
                </a:solidFill>
              </a:rPr>
              <a:t>Ia</a:t>
            </a:r>
            <a:r>
              <a:rPr lang="en-US" b="1" dirty="0" smtClean="0">
                <a:solidFill>
                  <a:schemeClr val="tx1"/>
                </a:solidFill>
              </a:rPr>
              <a:t> </a:t>
            </a:r>
            <a:r>
              <a:rPr lang="en-US" b="1" dirty="0" err="1" smtClean="0">
                <a:solidFill>
                  <a:schemeClr val="tx1"/>
                </a:solidFill>
              </a:rPr>
              <a:t>Ka</a:t>
            </a:r>
            <a:r>
              <a:rPr lang="en-US" b="1" dirty="0" smtClean="0">
                <a:solidFill>
                  <a:schemeClr val="tx1"/>
                </a:solidFill>
              </a:rPr>
              <a:t> VDP-GPDP Plan? </a:t>
            </a:r>
            <a:endParaRPr lang="en-US" b="1" dirty="0">
              <a:solidFill>
                <a:schemeClr val="tx1"/>
              </a:solidFill>
            </a:endParaRPr>
          </a:p>
        </p:txBody>
      </p:sp>
      <p:sp>
        <p:nvSpPr>
          <p:cNvPr id="3" name="Content Placeholder 2"/>
          <p:cNvSpPr>
            <a:spLocks noGrp="1"/>
          </p:cNvSpPr>
          <p:nvPr>
            <p:ph idx="1"/>
          </p:nvPr>
        </p:nvSpPr>
        <p:spPr>
          <a:xfrm>
            <a:off x="304800" y="1143000"/>
            <a:ext cx="8534400" cy="5562600"/>
          </a:xfrm>
        </p:spPr>
        <p:txBody>
          <a:bodyPr>
            <a:noAutofit/>
          </a:bodyPr>
          <a:lstStyle/>
          <a:p>
            <a:pPr>
              <a:buClrTx/>
            </a:pPr>
            <a:r>
              <a:rPr lang="en-US" sz="2400" dirty="0" err="1" smtClean="0"/>
              <a:t>Ka</a:t>
            </a:r>
            <a:r>
              <a:rPr lang="en-US" sz="2400" dirty="0" smtClean="0"/>
              <a:t> </a:t>
            </a:r>
            <a:r>
              <a:rPr lang="en-US" sz="2400" dirty="0" err="1" smtClean="0"/>
              <a:t>shnong</a:t>
            </a:r>
            <a:r>
              <a:rPr lang="en-US" sz="2400" dirty="0" smtClean="0"/>
              <a:t>  </a:t>
            </a:r>
            <a:r>
              <a:rPr lang="en-US" sz="2400" dirty="0" err="1" smtClean="0"/>
              <a:t>rynkat</a:t>
            </a:r>
            <a:r>
              <a:rPr lang="en-US" sz="2400" dirty="0" smtClean="0"/>
              <a:t> bad </a:t>
            </a:r>
            <a:r>
              <a:rPr lang="en-US" sz="2400" dirty="0" err="1" smtClean="0"/>
              <a:t>ka</a:t>
            </a:r>
            <a:r>
              <a:rPr lang="en-US" sz="2400" dirty="0" smtClean="0"/>
              <a:t> </a:t>
            </a:r>
            <a:r>
              <a:rPr lang="en-US" sz="2400" dirty="0" err="1" smtClean="0"/>
              <a:t>jingiatrei</a:t>
            </a:r>
            <a:r>
              <a:rPr lang="en-US" sz="2400" dirty="0" smtClean="0"/>
              <a:t> </a:t>
            </a:r>
            <a:r>
              <a:rPr lang="en-US" sz="2400" dirty="0" err="1" smtClean="0"/>
              <a:t>lang</a:t>
            </a:r>
            <a:r>
              <a:rPr lang="en-US" sz="2400" dirty="0" smtClean="0"/>
              <a:t> jong </a:t>
            </a:r>
            <a:r>
              <a:rPr lang="en-US" sz="2400" dirty="0" err="1" smtClean="0"/>
              <a:t>ki</a:t>
            </a:r>
            <a:r>
              <a:rPr lang="en-US" sz="2400" dirty="0" smtClean="0"/>
              <a:t> saw (4) </a:t>
            </a:r>
            <a:r>
              <a:rPr lang="en-US" sz="2400" dirty="0" err="1" smtClean="0"/>
              <a:t>tylli</a:t>
            </a:r>
            <a:r>
              <a:rPr lang="en-US" sz="2400" dirty="0" smtClean="0"/>
              <a:t> </a:t>
            </a:r>
            <a:r>
              <a:rPr lang="en-US" sz="2400" dirty="0" err="1" smtClean="0"/>
              <a:t>ki</a:t>
            </a:r>
            <a:r>
              <a:rPr lang="en-US" sz="2400" dirty="0" smtClean="0"/>
              <a:t> COMMITTEE ban </a:t>
            </a:r>
            <a:r>
              <a:rPr lang="en-US" sz="2400" dirty="0" err="1" smtClean="0"/>
              <a:t>thung</a:t>
            </a:r>
            <a:r>
              <a:rPr lang="en-US" sz="2400" dirty="0" smtClean="0"/>
              <a:t> da </a:t>
            </a:r>
            <a:r>
              <a:rPr lang="en-US" sz="2400" dirty="0" err="1" smtClean="0"/>
              <a:t>ka</a:t>
            </a:r>
            <a:r>
              <a:rPr lang="en-US" sz="2400" dirty="0" smtClean="0"/>
              <a:t> </a:t>
            </a:r>
            <a:r>
              <a:rPr lang="en-US" sz="2400" dirty="0" err="1" smtClean="0"/>
              <a:t>shnong</a:t>
            </a:r>
            <a:r>
              <a:rPr lang="en-US" sz="2400" dirty="0" smtClean="0"/>
              <a:t> kin </a:t>
            </a:r>
            <a:r>
              <a:rPr lang="en-US" sz="2400" dirty="0" err="1" smtClean="0"/>
              <a:t>shna</a:t>
            </a:r>
            <a:r>
              <a:rPr lang="en-US" sz="2400" dirty="0" smtClean="0"/>
              <a:t> </a:t>
            </a:r>
            <a:r>
              <a:rPr lang="en-US" sz="2400" dirty="0" err="1" smtClean="0"/>
              <a:t>ia</a:t>
            </a:r>
            <a:r>
              <a:rPr lang="en-US" sz="2400" dirty="0" smtClean="0"/>
              <a:t> </a:t>
            </a:r>
            <a:r>
              <a:rPr lang="en-US" sz="2400" dirty="0" err="1" smtClean="0"/>
              <a:t>ka</a:t>
            </a:r>
            <a:r>
              <a:rPr lang="en-US" sz="2400" dirty="0" smtClean="0"/>
              <a:t> VDP-GPDP. Ki committee kin long </a:t>
            </a:r>
            <a:r>
              <a:rPr lang="en-US" sz="2400" dirty="0" err="1" smtClean="0"/>
              <a:t>kumne</a:t>
            </a:r>
            <a:r>
              <a:rPr lang="en-US" sz="2400" dirty="0" smtClean="0"/>
              <a:t> </a:t>
            </a:r>
            <a:r>
              <a:rPr lang="en-US" sz="2400" dirty="0" err="1" smtClean="0"/>
              <a:t>harum</a:t>
            </a:r>
            <a:r>
              <a:rPr lang="en-US" sz="2400" dirty="0" smtClean="0"/>
              <a:t>:-</a:t>
            </a:r>
          </a:p>
          <a:p>
            <a:pPr>
              <a:buClrTx/>
            </a:pPr>
            <a:endParaRPr lang="en-US" sz="2400" dirty="0" smtClean="0"/>
          </a:p>
          <a:p>
            <a:pPr lvl="0"/>
            <a:endParaRPr lang="en-US" sz="1000" dirty="0" smtClean="0"/>
          </a:p>
          <a:p>
            <a:pPr lvl="0"/>
            <a:endParaRPr lang="en-US" sz="1000" dirty="0"/>
          </a:p>
          <a:p>
            <a:pPr lvl="0"/>
            <a:endParaRPr lang="en-US" sz="1000" dirty="0" smtClean="0"/>
          </a:p>
          <a:p>
            <a:pPr lvl="0"/>
            <a:endParaRPr lang="en-US" sz="1000" dirty="0"/>
          </a:p>
          <a:p>
            <a:pPr lvl="0"/>
            <a:endParaRPr lang="en-US" sz="1000" dirty="0" smtClean="0"/>
          </a:p>
          <a:p>
            <a:pPr lvl="0"/>
            <a:endParaRPr lang="en-US" sz="1000" dirty="0"/>
          </a:p>
          <a:p>
            <a:pPr lvl="0"/>
            <a:endParaRPr lang="en-US" sz="1000" dirty="0" smtClean="0"/>
          </a:p>
          <a:p>
            <a:pPr lvl="0"/>
            <a:endParaRPr lang="en-US" sz="1000" dirty="0"/>
          </a:p>
          <a:p>
            <a:pPr lvl="0"/>
            <a:endParaRPr lang="en-US" sz="1000" dirty="0" smtClean="0"/>
          </a:p>
          <a:p>
            <a:pPr lvl="0"/>
            <a:endParaRPr lang="en-US" sz="1000" dirty="0"/>
          </a:p>
          <a:p>
            <a:pPr lvl="0"/>
            <a:endParaRPr lang="en-US" sz="1000" dirty="0" smtClean="0"/>
          </a:p>
          <a:p>
            <a:pPr lvl="0"/>
            <a:endParaRPr lang="en-US" sz="1000" dirty="0"/>
          </a:p>
          <a:p>
            <a:pPr lvl="0"/>
            <a:endParaRPr lang="en-US" sz="1000" dirty="0" smtClean="0"/>
          </a:p>
          <a:p>
            <a:pPr lvl="0"/>
            <a:endParaRPr lang="en-US" sz="1000" dirty="0"/>
          </a:p>
          <a:p>
            <a:pPr>
              <a:buClrTx/>
              <a:buNone/>
            </a:pPr>
            <a:endParaRPr lang="en-US" sz="1000" dirty="0" smtClean="0"/>
          </a:p>
          <a:p>
            <a:pPr marL="907542" lvl="1" indent="-514350">
              <a:buClrTx/>
              <a:buFont typeface="+mj-lt"/>
              <a:buAutoNum type="arabicPeriod"/>
            </a:pPr>
            <a:endParaRPr lang="en-US" dirty="0" smtClean="0"/>
          </a:p>
          <a:p>
            <a:pPr marL="907542" lvl="1" indent="-514350">
              <a:buClrTx/>
              <a:buFont typeface="+mj-lt"/>
              <a:buAutoNum type="arabicPeriod"/>
            </a:pPr>
            <a:endParaRPr lang="en-US" dirty="0"/>
          </a:p>
          <a:p>
            <a:pPr marL="907542" lvl="1" indent="-514350">
              <a:buClrTx/>
              <a:buFont typeface="+mj-lt"/>
              <a:buAutoNum type="arabicPeriod"/>
            </a:pPr>
            <a:endParaRPr lang="en-US" dirty="0" smtClean="0"/>
          </a:p>
          <a:p>
            <a:pPr marL="907542" lvl="1" indent="-514350">
              <a:buClrTx/>
              <a:buFont typeface="+mj-lt"/>
              <a:buAutoNum type="arabicPeriod"/>
            </a:pPr>
            <a:endParaRPr lang="en-US" sz="1000" dirty="0" smtClean="0"/>
          </a:p>
          <a:p>
            <a:pPr marL="393192" lvl="1" indent="0">
              <a:buClrTx/>
              <a:buNone/>
            </a:pPr>
            <a:endParaRPr lang="en-US" dirty="0" smtClean="0"/>
          </a:p>
        </p:txBody>
      </p:sp>
      <p:graphicFrame>
        <p:nvGraphicFramePr>
          <p:cNvPr id="4" name="Table 3"/>
          <p:cNvGraphicFramePr>
            <a:graphicFrameLocks noGrp="1"/>
          </p:cNvGraphicFramePr>
          <p:nvPr>
            <p:extLst>
              <p:ext uri="{D42A27DB-BD31-4B8C-83A1-F6EECF244321}">
                <p14:modId xmlns:p14="http://schemas.microsoft.com/office/powerpoint/2010/main" val="2996038140"/>
              </p:ext>
            </p:extLst>
          </p:nvPr>
        </p:nvGraphicFramePr>
        <p:xfrm>
          <a:off x="152400" y="1051560"/>
          <a:ext cx="8839200" cy="5637184"/>
        </p:xfrm>
        <a:graphic>
          <a:graphicData uri="http://schemas.openxmlformats.org/drawingml/2006/table">
            <a:tbl>
              <a:tblPr firstRow="1" bandRow="1">
                <a:tableStyleId>{5C22544A-7EE6-4342-B048-85BDC9FD1C3A}</a:tableStyleId>
              </a:tblPr>
              <a:tblGrid>
                <a:gridCol w="381000"/>
                <a:gridCol w="5486400"/>
                <a:gridCol w="2971800"/>
              </a:tblGrid>
              <a:tr h="1095664">
                <a:tc>
                  <a:txBody>
                    <a:bodyPr/>
                    <a:lstStyle/>
                    <a:p>
                      <a:r>
                        <a:rPr lang="en-US" dirty="0" smtClean="0">
                          <a:solidFill>
                            <a:schemeClr val="tx1"/>
                          </a:solidFill>
                        </a:rPr>
                        <a:t>1</a:t>
                      </a:r>
                      <a:endParaRPr lang="en-US"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smtClean="0">
                          <a:solidFill>
                            <a:schemeClr val="accent1">
                              <a:lumMod val="20000"/>
                              <a:lumOff val="80000"/>
                            </a:schemeClr>
                          </a:solidFill>
                        </a:rPr>
                        <a:t>VDP-GPDP Working Committee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smtClean="0">
                          <a:solidFill>
                            <a:schemeClr val="accent1">
                              <a:lumMod val="20000"/>
                              <a:lumOff val="80000"/>
                            </a:schemeClr>
                          </a:solidFill>
                        </a:rPr>
                        <a:t>(No 1) </a:t>
                      </a:r>
                      <a:r>
                        <a:rPr lang="en-US" sz="2400" b="1" i="1" dirty="0" smtClean="0">
                          <a:solidFill>
                            <a:schemeClr val="accent1">
                              <a:lumMod val="20000"/>
                              <a:lumOff val="80000"/>
                            </a:schemeClr>
                          </a:solidFill>
                        </a:rPr>
                        <a:t>Agriculture and allied sectors</a:t>
                      </a:r>
                    </a:p>
                  </a:txBody>
                  <a:tcPr/>
                </a:tc>
                <a:tc>
                  <a:txBody>
                    <a:bodyPr/>
                    <a:lstStyle/>
                    <a:p>
                      <a:r>
                        <a:rPr lang="en-US" sz="2000" b="1" dirty="0" smtClean="0">
                          <a:solidFill>
                            <a:schemeClr val="accent1">
                              <a:lumMod val="20000"/>
                              <a:lumOff val="80000"/>
                            </a:schemeClr>
                          </a:solidFill>
                        </a:rPr>
                        <a:t>Committee</a:t>
                      </a:r>
                      <a:r>
                        <a:rPr lang="en-US" sz="2000" b="1" baseline="0" dirty="0" smtClean="0">
                          <a:solidFill>
                            <a:schemeClr val="accent1">
                              <a:lumMod val="20000"/>
                              <a:lumOff val="80000"/>
                            </a:schemeClr>
                          </a:solidFill>
                        </a:rPr>
                        <a:t> ban </a:t>
                      </a:r>
                      <a:r>
                        <a:rPr lang="en-US" sz="2000" b="1" baseline="0" dirty="0" err="1" smtClean="0">
                          <a:solidFill>
                            <a:schemeClr val="accent1">
                              <a:lumMod val="20000"/>
                              <a:lumOff val="80000"/>
                            </a:schemeClr>
                          </a:solidFill>
                        </a:rPr>
                        <a:t>peit</a:t>
                      </a:r>
                      <a:r>
                        <a:rPr lang="en-US" sz="2000" b="1" baseline="0" dirty="0" smtClean="0">
                          <a:solidFill>
                            <a:schemeClr val="accent1">
                              <a:lumMod val="20000"/>
                              <a:lumOff val="80000"/>
                            </a:schemeClr>
                          </a:solidFill>
                        </a:rPr>
                        <a:t> </a:t>
                      </a:r>
                      <a:r>
                        <a:rPr lang="en-US" sz="2000" b="1" baseline="0" dirty="0" err="1" smtClean="0">
                          <a:solidFill>
                            <a:schemeClr val="accent1">
                              <a:lumMod val="20000"/>
                              <a:lumOff val="80000"/>
                            </a:schemeClr>
                          </a:solidFill>
                        </a:rPr>
                        <a:t>ia</a:t>
                      </a:r>
                      <a:r>
                        <a:rPr lang="en-US" sz="2000" b="1" baseline="0" dirty="0" smtClean="0">
                          <a:solidFill>
                            <a:schemeClr val="accent1">
                              <a:lumMod val="20000"/>
                              <a:lumOff val="80000"/>
                            </a:schemeClr>
                          </a:solidFill>
                        </a:rPr>
                        <a:t> </a:t>
                      </a:r>
                      <a:r>
                        <a:rPr lang="en-US" sz="2000" b="1" baseline="0" dirty="0" err="1" smtClean="0">
                          <a:solidFill>
                            <a:schemeClr val="accent1">
                              <a:lumMod val="20000"/>
                              <a:lumOff val="80000"/>
                            </a:schemeClr>
                          </a:solidFill>
                        </a:rPr>
                        <a:t>ka</a:t>
                      </a:r>
                      <a:r>
                        <a:rPr lang="en-US" sz="2000" b="1" baseline="0" dirty="0" smtClean="0">
                          <a:solidFill>
                            <a:schemeClr val="accent1">
                              <a:lumMod val="20000"/>
                              <a:lumOff val="80000"/>
                            </a:schemeClr>
                          </a:solidFill>
                        </a:rPr>
                        <a:t> rep </a:t>
                      </a:r>
                      <a:r>
                        <a:rPr lang="en-US" sz="2000" b="1" baseline="0" dirty="0" err="1" smtClean="0">
                          <a:solidFill>
                            <a:schemeClr val="accent1">
                              <a:lumMod val="20000"/>
                              <a:lumOff val="80000"/>
                            </a:schemeClr>
                          </a:solidFill>
                        </a:rPr>
                        <a:t>ka</a:t>
                      </a:r>
                      <a:r>
                        <a:rPr lang="en-US" sz="2000" b="1" baseline="0" dirty="0" smtClean="0">
                          <a:solidFill>
                            <a:schemeClr val="accent1">
                              <a:lumMod val="20000"/>
                              <a:lumOff val="80000"/>
                            </a:schemeClr>
                          </a:solidFill>
                        </a:rPr>
                        <a:t> </a:t>
                      </a:r>
                      <a:r>
                        <a:rPr lang="en-US" sz="2000" b="1" baseline="0" dirty="0" err="1" smtClean="0">
                          <a:solidFill>
                            <a:schemeClr val="accent1">
                              <a:lumMod val="20000"/>
                              <a:lumOff val="80000"/>
                            </a:schemeClr>
                          </a:solidFill>
                        </a:rPr>
                        <a:t>riang</a:t>
                      </a:r>
                      <a:endParaRPr lang="en-US" sz="2000" b="1" dirty="0">
                        <a:solidFill>
                          <a:schemeClr val="accent1">
                            <a:lumMod val="20000"/>
                            <a:lumOff val="80000"/>
                          </a:schemeClr>
                        </a:solidFill>
                      </a:endParaRPr>
                    </a:p>
                  </a:txBody>
                  <a:tcPr/>
                </a:tc>
              </a:tr>
              <a:tr h="1208039">
                <a:tc>
                  <a:txBody>
                    <a:bodyPr/>
                    <a:lstStyle/>
                    <a:p>
                      <a:r>
                        <a:rPr lang="en-US" dirty="0" smtClean="0"/>
                        <a:t>2</a:t>
                      </a:r>
                      <a:endParaRPr lang="en-US" dirty="0"/>
                    </a:p>
                  </a:txBody>
                  <a:tcPr/>
                </a:tc>
                <a:tc>
                  <a:txBody>
                    <a:bodyPr/>
                    <a:lstStyle/>
                    <a:p>
                      <a:r>
                        <a:rPr lang="en-US" sz="2400" b="1" dirty="0" smtClean="0"/>
                        <a:t>VDP-GPDP Working Committee </a:t>
                      </a:r>
                    </a:p>
                    <a:p>
                      <a:r>
                        <a:rPr lang="en-US" sz="2400" b="1" dirty="0" smtClean="0"/>
                        <a:t>(No 2) </a:t>
                      </a:r>
                      <a:r>
                        <a:rPr lang="en-US" sz="2400" b="1" i="1" dirty="0" smtClean="0"/>
                        <a:t>Poverty Reduction &amp; Employment Generation</a:t>
                      </a:r>
                      <a:endParaRPr lang="en-US" sz="2400" b="1" i="1" dirty="0"/>
                    </a:p>
                  </a:txBody>
                  <a:tcPr/>
                </a:tc>
                <a:tc>
                  <a:txBody>
                    <a:bodyPr/>
                    <a:lstStyle/>
                    <a:p>
                      <a:r>
                        <a:rPr lang="en-US" sz="2000" b="1" dirty="0" smtClean="0"/>
                        <a:t>Committee ban </a:t>
                      </a:r>
                      <a:r>
                        <a:rPr lang="en-US" sz="2000" b="1" dirty="0" err="1" smtClean="0"/>
                        <a:t>peit</a:t>
                      </a:r>
                      <a:r>
                        <a:rPr lang="en-US" sz="2000" b="1" dirty="0" smtClean="0"/>
                        <a:t> </a:t>
                      </a:r>
                      <a:r>
                        <a:rPr lang="en-US" sz="2000" b="1" dirty="0" err="1" smtClean="0"/>
                        <a:t>ia</a:t>
                      </a:r>
                      <a:r>
                        <a:rPr lang="en-US" sz="2000" b="1" dirty="0" smtClean="0"/>
                        <a:t> </a:t>
                      </a:r>
                      <a:r>
                        <a:rPr lang="en-US" sz="2000" b="1" dirty="0" err="1" smtClean="0"/>
                        <a:t>kaban</a:t>
                      </a:r>
                      <a:r>
                        <a:rPr lang="en-US" sz="2000" b="1" baseline="0" dirty="0" smtClean="0"/>
                        <a:t> </a:t>
                      </a:r>
                      <a:r>
                        <a:rPr lang="en-US" sz="2000" b="1" baseline="0" dirty="0" err="1" smtClean="0"/>
                        <a:t>pynduna</a:t>
                      </a:r>
                      <a:r>
                        <a:rPr lang="en-US" sz="2000" b="1" baseline="0" dirty="0" smtClean="0"/>
                        <a:t> </a:t>
                      </a:r>
                      <a:r>
                        <a:rPr lang="en-US" sz="2000" b="1" baseline="0" dirty="0" err="1" smtClean="0"/>
                        <a:t>ka</a:t>
                      </a:r>
                      <a:r>
                        <a:rPr lang="en-US" sz="2000" b="1" baseline="0" dirty="0" smtClean="0"/>
                        <a:t> </a:t>
                      </a:r>
                      <a:r>
                        <a:rPr lang="en-US" sz="2000" b="1" baseline="0" dirty="0" err="1" smtClean="0"/>
                        <a:t>jingduk,seng</a:t>
                      </a:r>
                      <a:r>
                        <a:rPr lang="en-US" sz="2000" b="1" baseline="0" dirty="0" smtClean="0"/>
                        <a:t> </a:t>
                      </a:r>
                      <a:r>
                        <a:rPr lang="en-US" sz="2000" b="1" baseline="0" dirty="0" err="1" smtClean="0"/>
                        <a:t>kam</a:t>
                      </a:r>
                      <a:r>
                        <a:rPr lang="en-US" sz="2000" b="1" baseline="0" dirty="0" smtClean="0"/>
                        <a:t> </a:t>
                      </a:r>
                      <a:r>
                        <a:rPr lang="en-US" sz="2000" b="1" baseline="0" dirty="0" err="1" smtClean="0"/>
                        <a:t>seng</a:t>
                      </a:r>
                      <a:r>
                        <a:rPr lang="en-US" sz="2000" b="1" baseline="0" dirty="0" smtClean="0"/>
                        <a:t> jam ha </a:t>
                      </a:r>
                      <a:r>
                        <a:rPr lang="en-US" sz="2000" b="1" baseline="0" dirty="0" err="1" smtClean="0"/>
                        <a:t>shnong</a:t>
                      </a:r>
                      <a:endParaRPr lang="en-US" sz="2000" b="1" dirty="0"/>
                    </a:p>
                  </a:txBody>
                  <a:tcPr/>
                </a:tc>
              </a:tr>
              <a:tr h="1488979">
                <a:tc>
                  <a:txBody>
                    <a:bodyPr/>
                    <a:lstStyle/>
                    <a:p>
                      <a:r>
                        <a:rPr lang="en-US" dirty="0" smtClean="0"/>
                        <a:t>3</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smtClean="0"/>
                        <a:t>VDP-GPDP Working Committee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smtClean="0"/>
                        <a:t>(No 3) </a:t>
                      </a:r>
                      <a:r>
                        <a:rPr lang="en-US" sz="2400" b="1" i="1" dirty="0" smtClean="0"/>
                        <a:t>Health, Education, WASH and Nutrition, Women and Children</a:t>
                      </a:r>
                      <a:endParaRPr lang="en-US" sz="2400" b="1" i="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smtClean="0"/>
                        <a:t>Committee</a:t>
                      </a:r>
                      <a:r>
                        <a:rPr lang="en-US" sz="2000" b="1" baseline="0" dirty="0" smtClean="0"/>
                        <a:t> ban </a:t>
                      </a:r>
                      <a:r>
                        <a:rPr lang="en-US" sz="2000" b="1" baseline="0" dirty="0" err="1" smtClean="0"/>
                        <a:t>peit</a:t>
                      </a:r>
                      <a:r>
                        <a:rPr lang="en-US" sz="2000" b="1" baseline="0" dirty="0" smtClean="0"/>
                        <a:t> </a:t>
                      </a:r>
                      <a:r>
                        <a:rPr lang="en-US" sz="2000" b="1" baseline="0" dirty="0" err="1" smtClean="0"/>
                        <a:t>ia</a:t>
                      </a:r>
                      <a:r>
                        <a:rPr lang="en-US" sz="2000" b="1" baseline="0" dirty="0" smtClean="0"/>
                        <a:t> </a:t>
                      </a:r>
                      <a:r>
                        <a:rPr lang="en-US" sz="2000" b="1" dirty="0" err="1" smtClean="0"/>
                        <a:t>Ka</a:t>
                      </a:r>
                      <a:r>
                        <a:rPr lang="en-US" sz="2000" b="1" dirty="0" smtClean="0"/>
                        <a:t> </a:t>
                      </a:r>
                      <a:r>
                        <a:rPr lang="en-US" sz="2000" b="1" dirty="0" err="1" smtClean="0"/>
                        <a:t>koit</a:t>
                      </a:r>
                      <a:r>
                        <a:rPr lang="en-US" sz="2000" b="1" dirty="0" smtClean="0"/>
                        <a:t> </a:t>
                      </a:r>
                      <a:r>
                        <a:rPr lang="en-US" sz="2000" b="1" dirty="0" err="1" smtClean="0"/>
                        <a:t>ka</a:t>
                      </a:r>
                      <a:r>
                        <a:rPr lang="en-US" sz="2000" b="1" dirty="0" smtClean="0"/>
                        <a:t> </a:t>
                      </a:r>
                      <a:r>
                        <a:rPr lang="en-US" sz="2000" b="1" dirty="0" err="1" smtClean="0"/>
                        <a:t>khiah</a:t>
                      </a:r>
                      <a:r>
                        <a:rPr lang="en-US" sz="2000" b="1" dirty="0" smtClean="0"/>
                        <a:t>, pule </a:t>
                      </a:r>
                      <a:r>
                        <a:rPr lang="en-US" sz="2000" b="1" dirty="0" err="1" smtClean="0"/>
                        <a:t>puthi</a:t>
                      </a:r>
                      <a:r>
                        <a:rPr lang="en-US" sz="2000" b="1" dirty="0" smtClean="0"/>
                        <a:t>, </a:t>
                      </a:r>
                      <a:r>
                        <a:rPr lang="en-US" sz="2000" b="1" dirty="0" err="1" smtClean="0"/>
                        <a:t>jingbam</a:t>
                      </a:r>
                      <a:r>
                        <a:rPr lang="en-US" sz="2000" b="1" dirty="0" smtClean="0"/>
                        <a:t> </a:t>
                      </a:r>
                      <a:r>
                        <a:rPr lang="en-US" sz="2000" b="1" dirty="0" err="1" smtClean="0"/>
                        <a:t>jingdih,jingkhuid</a:t>
                      </a:r>
                      <a:r>
                        <a:rPr lang="en-US" sz="2000" b="1" dirty="0" smtClean="0"/>
                        <a:t> ha </a:t>
                      </a:r>
                      <a:r>
                        <a:rPr lang="en-US" sz="2000" b="1" dirty="0" err="1" smtClean="0"/>
                        <a:t>shnonglongkmie</a:t>
                      </a:r>
                      <a:r>
                        <a:rPr lang="en-US" sz="2000" b="1" dirty="0" smtClean="0"/>
                        <a:t> &amp; </a:t>
                      </a:r>
                      <a:r>
                        <a:rPr lang="en-US" sz="2000" b="1" dirty="0" err="1" smtClean="0"/>
                        <a:t>khynnah</a:t>
                      </a:r>
                      <a:r>
                        <a:rPr lang="en-US" sz="2000" b="1" dirty="0" smtClean="0"/>
                        <a:t>)</a:t>
                      </a:r>
                    </a:p>
                  </a:txBody>
                  <a:tcPr/>
                </a:tc>
              </a:tr>
              <a:tr h="1524000">
                <a:tc>
                  <a:txBody>
                    <a:bodyPr/>
                    <a:lstStyle/>
                    <a:p>
                      <a:r>
                        <a:rPr lang="en-US" dirty="0" smtClean="0"/>
                        <a:t>4</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smtClean="0"/>
                        <a:t>VDP-GPDP Working Committee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smtClean="0"/>
                        <a:t>(No 4 ) </a:t>
                      </a:r>
                      <a:r>
                        <a:rPr lang="en-US" sz="2400" b="1" i="1" dirty="0" smtClean="0"/>
                        <a:t>Infrastructure and Basic Amenities</a:t>
                      </a:r>
                    </a:p>
                    <a:p>
                      <a:endParaRPr lang="en-US" sz="2400" b="1"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2000" b="1" dirty="0" smtClean="0"/>
                        <a:t>Committee  ban </a:t>
                      </a:r>
                      <a:r>
                        <a:rPr lang="en-US" sz="2000" b="1" baseline="0" dirty="0" smtClean="0"/>
                        <a:t> </a:t>
                      </a:r>
                      <a:r>
                        <a:rPr lang="en-US" sz="2000" b="1" baseline="0" dirty="0" err="1" smtClean="0"/>
                        <a:t>peit</a:t>
                      </a:r>
                      <a:r>
                        <a:rPr lang="en-US" sz="2000" b="1" baseline="0" dirty="0" smtClean="0"/>
                        <a:t>  </a:t>
                      </a:r>
                      <a:r>
                        <a:rPr lang="en-US" sz="2000" b="1" baseline="0" dirty="0" err="1" smtClean="0"/>
                        <a:t>ia</a:t>
                      </a:r>
                      <a:r>
                        <a:rPr lang="en-US" sz="2000" b="1" baseline="0" dirty="0" smtClean="0"/>
                        <a:t> </a:t>
                      </a:r>
                      <a:r>
                        <a:rPr lang="en-US" sz="2000" b="1" baseline="0" dirty="0" err="1" smtClean="0"/>
                        <a:t>ki</a:t>
                      </a:r>
                      <a:r>
                        <a:rPr lang="en-US" sz="2000" b="1" baseline="0" dirty="0" smtClean="0"/>
                        <a:t> </a:t>
                      </a:r>
                      <a:r>
                        <a:rPr lang="en-US" sz="2000" b="1" dirty="0" err="1" smtClean="0"/>
                        <a:t>surok</a:t>
                      </a:r>
                      <a:r>
                        <a:rPr lang="en-US" sz="2000" b="1" dirty="0" smtClean="0"/>
                        <a:t>, </a:t>
                      </a:r>
                      <a:r>
                        <a:rPr lang="en-US" sz="2000" b="1" dirty="0" err="1" smtClean="0"/>
                        <a:t>iing</a:t>
                      </a:r>
                      <a:r>
                        <a:rPr lang="en-US" sz="2000" b="1" dirty="0" smtClean="0"/>
                        <a:t> </a:t>
                      </a:r>
                      <a:r>
                        <a:rPr lang="en-US" sz="2000" b="1" dirty="0" err="1" smtClean="0"/>
                        <a:t>shnong</a:t>
                      </a:r>
                      <a:r>
                        <a:rPr lang="en-US" sz="2000" b="1" dirty="0" smtClean="0"/>
                        <a:t>, street light, </a:t>
                      </a:r>
                      <a:r>
                        <a:rPr lang="en-US" sz="2000" b="1" dirty="0" err="1" smtClean="0"/>
                        <a:t>ki</a:t>
                      </a:r>
                      <a:r>
                        <a:rPr lang="en-US" sz="2000" b="1" dirty="0" smtClean="0"/>
                        <a:t> </a:t>
                      </a:r>
                      <a:r>
                        <a:rPr lang="en-US" sz="2000" b="1" dirty="0" err="1" smtClean="0"/>
                        <a:t>pung</a:t>
                      </a:r>
                      <a:r>
                        <a:rPr lang="en-US" sz="2000" b="1" dirty="0" smtClean="0"/>
                        <a:t> um, </a:t>
                      </a:r>
                      <a:r>
                        <a:rPr lang="en-US" sz="2000" b="1" dirty="0" err="1" smtClean="0"/>
                        <a:t>jaka</a:t>
                      </a:r>
                      <a:r>
                        <a:rPr lang="en-US" sz="2000" b="1" dirty="0" smtClean="0"/>
                        <a:t> </a:t>
                      </a:r>
                      <a:r>
                        <a:rPr lang="en-US" sz="2000" b="1" dirty="0" err="1" smtClean="0"/>
                        <a:t>saitjain</a:t>
                      </a:r>
                      <a:r>
                        <a:rPr lang="en-US" sz="2000" b="1" dirty="0" smtClean="0"/>
                        <a:t>, </a:t>
                      </a:r>
                      <a:r>
                        <a:rPr lang="en-US" sz="2000" b="1" dirty="0" err="1" smtClean="0"/>
                        <a:t>ing</a:t>
                      </a:r>
                      <a:r>
                        <a:rPr lang="en-US" sz="2000" b="1" dirty="0" smtClean="0"/>
                        <a:t> </a:t>
                      </a:r>
                      <a:r>
                        <a:rPr lang="en-US" sz="2000" b="1" dirty="0" err="1" smtClean="0"/>
                        <a:t>skul</a:t>
                      </a:r>
                      <a:r>
                        <a:rPr lang="en-US" sz="2000" b="1" baseline="0" dirty="0" smtClean="0"/>
                        <a:t> </a:t>
                      </a:r>
                      <a:r>
                        <a:rPr lang="en-US" sz="2000" b="1" baseline="0" dirty="0" err="1" smtClean="0"/>
                        <a:t>etc</a:t>
                      </a:r>
                      <a:endParaRPr lang="en-US" sz="2000" b="1" dirty="0" smtClean="0"/>
                    </a:p>
                    <a:p>
                      <a:endParaRPr lang="en-US" sz="2000" b="1" dirty="0"/>
                    </a:p>
                  </a:txBody>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686800" cy="6019800"/>
          </a:xfrm>
        </p:spPr>
        <p:txBody>
          <a:bodyPr>
            <a:noAutofit/>
          </a:bodyPr>
          <a:lstStyle/>
          <a:p>
            <a:pPr>
              <a:buClrTx/>
            </a:pPr>
            <a:endParaRPr lang="en-US" sz="2400" dirty="0" smtClean="0"/>
          </a:p>
          <a:p>
            <a:pPr>
              <a:buClrTx/>
            </a:pPr>
            <a:endParaRPr lang="en-US" sz="2400" dirty="0" smtClean="0"/>
          </a:p>
          <a:p>
            <a:pPr marL="246063" lvl="1" indent="-246063">
              <a:buClrTx/>
              <a:buNone/>
            </a:pPr>
            <a:endParaRPr lang="en-US" dirty="0" smtClean="0"/>
          </a:p>
          <a:p>
            <a:pPr lvl="1">
              <a:buClrTx/>
              <a:buSzPct val="80000"/>
              <a:buNone/>
            </a:pPr>
            <a:endParaRPr lang="en-US" dirty="0" smtClean="0"/>
          </a:p>
          <a:p>
            <a:pPr lvl="1">
              <a:buClrTx/>
              <a:buSzPct val="80000"/>
              <a:buNone/>
            </a:pPr>
            <a:endParaRPr lang="en-US" dirty="0" smtClean="0"/>
          </a:p>
        </p:txBody>
      </p:sp>
      <p:graphicFrame>
        <p:nvGraphicFramePr>
          <p:cNvPr id="5" name="Table 4"/>
          <p:cNvGraphicFramePr>
            <a:graphicFrameLocks noGrp="1"/>
          </p:cNvGraphicFramePr>
          <p:nvPr>
            <p:extLst>
              <p:ext uri="{D42A27DB-BD31-4B8C-83A1-F6EECF244321}">
                <p14:modId xmlns:p14="http://schemas.microsoft.com/office/powerpoint/2010/main" val="2684841322"/>
              </p:ext>
            </p:extLst>
          </p:nvPr>
        </p:nvGraphicFramePr>
        <p:xfrm>
          <a:off x="304800" y="76201"/>
          <a:ext cx="8839200" cy="6705599"/>
        </p:xfrm>
        <a:graphic>
          <a:graphicData uri="http://schemas.openxmlformats.org/drawingml/2006/table">
            <a:tbl>
              <a:tblPr firstRow="1" bandRow="1">
                <a:tableStyleId>{5C22544A-7EE6-4342-B048-85BDC9FD1C3A}</a:tableStyleId>
              </a:tblPr>
              <a:tblGrid>
                <a:gridCol w="1066800"/>
                <a:gridCol w="7772400"/>
              </a:tblGrid>
              <a:tr h="614665">
                <a:tc>
                  <a:txBody>
                    <a:bodyPr/>
                    <a:lstStyle/>
                    <a:p>
                      <a:endParaRPr lang="en-US" dirty="0"/>
                    </a:p>
                  </a:txBody>
                  <a:tcPr/>
                </a:tc>
                <a:tc>
                  <a:txBody>
                    <a:bodyPr/>
                    <a:lstStyle/>
                    <a:p>
                      <a:r>
                        <a:rPr lang="en-US" sz="3200" b="1" dirty="0" smtClean="0">
                          <a:solidFill>
                            <a:schemeClr val="bg1"/>
                          </a:solidFill>
                        </a:rPr>
                        <a:t>8 </a:t>
                      </a:r>
                      <a:r>
                        <a:rPr lang="en-US" sz="3200" b="1" dirty="0" err="1" smtClean="0">
                          <a:solidFill>
                            <a:schemeClr val="bg1"/>
                          </a:solidFill>
                        </a:rPr>
                        <a:t>Tylli</a:t>
                      </a:r>
                      <a:r>
                        <a:rPr lang="en-US" sz="3200" b="1" dirty="0" smtClean="0">
                          <a:solidFill>
                            <a:schemeClr val="bg1"/>
                          </a:solidFill>
                        </a:rPr>
                        <a:t> </a:t>
                      </a:r>
                      <a:r>
                        <a:rPr lang="en-US" sz="3200" b="1" dirty="0" err="1" smtClean="0">
                          <a:solidFill>
                            <a:schemeClr val="bg1"/>
                          </a:solidFill>
                        </a:rPr>
                        <a:t>ki</a:t>
                      </a:r>
                      <a:r>
                        <a:rPr lang="en-US" sz="3200" b="1" dirty="0" smtClean="0">
                          <a:solidFill>
                            <a:schemeClr val="bg1"/>
                          </a:solidFill>
                        </a:rPr>
                        <a:t> </a:t>
                      </a:r>
                      <a:r>
                        <a:rPr lang="en-US" sz="3200" b="1" dirty="0" err="1" smtClean="0">
                          <a:solidFill>
                            <a:schemeClr val="bg1"/>
                          </a:solidFill>
                        </a:rPr>
                        <a:t>Kyndon</a:t>
                      </a:r>
                      <a:r>
                        <a:rPr lang="en-US" sz="3200" b="1" dirty="0" smtClean="0">
                          <a:solidFill>
                            <a:schemeClr val="bg1"/>
                          </a:solidFill>
                        </a:rPr>
                        <a:t> ban bud ha </a:t>
                      </a:r>
                      <a:r>
                        <a:rPr lang="en-US" sz="3200" b="1" dirty="0" err="1" smtClean="0">
                          <a:solidFill>
                            <a:schemeClr val="bg1"/>
                          </a:solidFill>
                        </a:rPr>
                        <a:t>ka</a:t>
                      </a:r>
                      <a:r>
                        <a:rPr lang="en-US" sz="3200" b="1" dirty="0" smtClean="0">
                          <a:solidFill>
                            <a:schemeClr val="bg1"/>
                          </a:solidFill>
                        </a:rPr>
                        <a:t> VDP-GPDP</a:t>
                      </a:r>
                      <a:endParaRPr lang="en-US" sz="3200" dirty="0">
                        <a:solidFill>
                          <a:schemeClr val="bg1"/>
                        </a:solidFill>
                      </a:endParaRPr>
                    </a:p>
                  </a:txBody>
                  <a:tcPr/>
                </a:tc>
              </a:tr>
              <a:tr h="390331">
                <a:tc>
                  <a:txBody>
                    <a:bodyPr/>
                    <a:lstStyle/>
                    <a:p>
                      <a:r>
                        <a:rPr lang="en-US" sz="1200" b="1" dirty="0" err="1" smtClean="0">
                          <a:latin typeface="Arial Black" panose="020B0A04020102020204" pitchFamily="34" charset="0"/>
                        </a:rPr>
                        <a:t>Kyndon</a:t>
                      </a:r>
                      <a:r>
                        <a:rPr lang="en-US" sz="1200" b="1" dirty="0" smtClean="0">
                          <a:latin typeface="Arial Black" panose="020B0A04020102020204" pitchFamily="34" charset="0"/>
                        </a:rPr>
                        <a:t>-</a:t>
                      </a:r>
                      <a:r>
                        <a:rPr lang="en-US" sz="1200" b="1" baseline="0" dirty="0" smtClean="0">
                          <a:latin typeface="Arial Black" panose="020B0A04020102020204" pitchFamily="34" charset="0"/>
                        </a:rPr>
                        <a:t> </a:t>
                      </a:r>
                      <a:r>
                        <a:rPr lang="en-US" sz="1200" b="1" dirty="0" smtClean="0">
                          <a:latin typeface="Arial Black" panose="020B0A04020102020204" pitchFamily="34" charset="0"/>
                        </a:rPr>
                        <a:t>1</a:t>
                      </a:r>
                      <a:endParaRPr lang="en-US" sz="1200" b="1" dirty="0">
                        <a:latin typeface="Arial Black" panose="020B0A040201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err="1" smtClean="0"/>
                        <a:t>Jied</a:t>
                      </a:r>
                      <a:r>
                        <a:rPr lang="en-US" sz="1600" b="1" dirty="0" smtClean="0"/>
                        <a:t>/</a:t>
                      </a:r>
                      <a:r>
                        <a:rPr lang="en-US" sz="1600" b="1" dirty="0" err="1" smtClean="0"/>
                        <a:t>thung</a:t>
                      </a:r>
                      <a:r>
                        <a:rPr lang="en-US" sz="1600" b="1" dirty="0" smtClean="0"/>
                        <a:t> </a:t>
                      </a:r>
                      <a:r>
                        <a:rPr lang="en-US" sz="1600" b="1" dirty="0" err="1" smtClean="0"/>
                        <a:t>ia</a:t>
                      </a:r>
                      <a:r>
                        <a:rPr lang="en-US" sz="1600" b="1" dirty="0" smtClean="0"/>
                        <a:t> </a:t>
                      </a:r>
                      <a:r>
                        <a:rPr lang="en-US" sz="1600" b="1" dirty="0" err="1" smtClean="0"/>
                        <a:t>ki</a:t>
                      </a:r>
                      <a:r>
                        <a:rPr lang="en-US" sz="1600" b="1" dirty="0" smtClean="0"/>
                        <a:t> 4 </a:t>
                      </a:r>
                      <a:r>
                        <a:rPr lang="en-US" sz="1600" b="1" dirty="0" err="1" smtClean="0"/>
                        <a:t>tylli</a:t>
                      </a:r>
                      <a:r>
                        <a:rPr lang="en-US" sz="1600" b="1" dirty="0" smtClean="0"/>
                        <a:t> </a:t>
                      </a:r>
                      <a:r>
                        <a:rPr lang="en-US" sz="1600" b="1" dirty="0" err="1" smtClean="0"/>
                        <a:t>ki</a:t>
                      </a:r>
                      <a:r>
                        <a:rPr lang="en-US" sz="1600" b="1" dirty="0" smtClean="0"/>
                        <a:t> </a:t>
                      </a:r>
                      <a:r>
                        <a:rPr lang="en-US" sz="1600" b="1" dirty="0" err="1" smtClean="0"/>
                        <a:t>Kommittee</a:t>
                      </a:r>
                      <a:r>
                        <a:rPr lang="en-US" sz="1600" b="1" dirty="0" smtClean="0"/>
                        <a:t> </a:t>
                      </a:r>
                      <a:r>
                        <a:rPr lang="en-US" sz="1600" b="1" dirty="0" err="1" smtClean="0"/>
                        <a:t>Pynbna</a:t>
                      </a:r>
                      <a:r>
                        <a:rPr lang="en-US" sz="1600" b="1" dirty="0" smtClean="0"/>
                        <a:t> ha </a:t>
                      </a:r>
                      <a:r>
                        <a:rPr lang="en-US" sz="1600" b="1" dirty="0" err="1" smtClean="0"/>
                        <a:t>shnong</a:t>
                      </a:r>
                      <a:r>
                        <a:rPr lang="en-US" sz="1600" b="1" dirty="0" smtClean="0"/>
                        <a:t> </a:t>
                      </a:r>
                      <a:r>
                        <a:rPr lang="en-US" sz="1600" b="1" dirty="0" err="1" smtClean="0"/>
                        <a:t>ia</a:t>
                      </a:r>
                      <a:r>
                        <a:rPr lang="en-US" sz="1600" b="1" dirty="0" smtClean="0"/>
                        <a:t> </a:t>
                      </a:r>
                      <a:r>
                        <a:rPr lang="en-US" sz="1600" b="1" dirty="0" err="1" smtClean="0"/>
                        <a:t>ka</a:t>
                      </a:r>
                      <a:r>
                        <a:rPr lang="en-US" sz="1600" b="1" dirty="0" smtClean="0"/>
                        <a:t> VDP-GPDP</a:t>
                      </a:r>
                    </a:p>
                  </a:txBody>
                  <a:tcPr/>
                </a:tc>
              </a:tr>
              <a:tr h="622962">
                <a:tc>
                  <a:txBody>
                    <a:bodyPr/>
                    <a:lstStyle/>
                    <a:p>
                      <a:r>
                        <a:rPr lang="en-US" sz="1200" b="1" dirty="0" err="1" smtClean="0">
                          <a:latin typeface="Arial Black" panose="020B0A04020102020204" pitchFamily="34" charset="0"/>
                        </a:rPr>
                        <a:t>Kyndon</a:t>
                      </a:r>
                      <a:r>
                        <a:rPr lang="en-US" sz="1200" b="1" dirty="0" smtClean="0">
                          <a:latin typeface="Arial Black" panose="020B0A04020102020204" pitchFamily="34" charset="0"/>
                        </a:rPr>
                        <a:t> -2</a:t>
                      </a:r>
                      <a:endParaRPr lang="en-US" sz="1200" b="1" dirty="0">
                        <a:latin typeface="Arial Black" panose="020B0A04020102020204" pitchFamily="34" charset="0"/>
                      </a:endParaRPr>
                    </a:p>
                  </a:txBody>
                  <a:tcPr/>
                </a:tc>
                <a:tc>
                  <a:txBody>
                    <a:bodyPr/>
                    <a:lstStyle/>
                    <a:p>
                      <a:r>
                        <a:rPr lang="en-US" sz="1800" b="1" dirty="0" smtClean="0"/>
                        <a:t>1</a:t>
                      </a:r>
                      <a:r>
                        <a:rPr lang="en-US" sz="1800" b="1" baseline="30000" dirty="0" smtClean="0"/>
                        <a:t>st</a:t>
                      </a:r>
                      <a:r>
                        <a:rPr lang="en-US" sz="1800" b="1" dirty="0" smtClean="0"/>
                        <a:t> Gram Sabha </a:t>
                      </a:r>
                      <a:r>
                        <a:rPr lang="en-US" sz="1600" dirty="0" smtClean="0"/>
                        <a:t>(</a:t>
                      </a:r>
                      <a:r>
                        <a:rPr lang="en-US" sz="1600" dirty="0" err="1" smtClean="0"/>
                        <a:t>Jingialang</a:t>
                      </a:r>
                      <a:r>
                        <a:rPr lang="en-US" sz="1600" dirty="0" smtClean="0"/>
                        <a:t> </a:t>
                      </a:r>
                      <a:r>
                        <a:rPr lang="en-US" sz="1600" dirty="0" err="1" smtClean="0"/>
                        <a:t>paidbah</a:t>
                      </a:r>
                      <a:r>
                        <a:rPr lang="en-US" sz="1600" dirty="0" smtClean="0"/>
                        <a:t> </a:t>
                      </a:r>
                      <a:r>
                        <a:rPr lang="en-US" sz="1600" dirty="0" err="1" smtClean="0"/>
                        <a:t>shnong</a:t>
                      </a:r>
                      <a:r>
                        <a:rPr lang="en-US" sz="1600" dirty="0" smtClean="0"/>
                        <a:t> </a:t>
                      </a:r>
                      <a:r>
                        <a:rPr lang="en-US" sz="1600" dirty="0" err="1" smtClean="0"/>
                        <a:t>ba</a:t>
                      </a:r>
                      <a:r>
                        <a:rPr lang="en-US" sz="1600" dirty="0" smtClean="0"/>
                        <a:t> </a:t>
                      </a:r>
                      <a:r>
                        <a:rPr lang="en-US" sz="1600" dirty="0" err="1" smtClean="0"/>
                        <a:t>nyngkong</a:t>
                      </a:r>
                      <a:r>
                        <a:rPr lang="en-US" sz="1600" dirty="0" smtClean="0"/>
                        <a:t>)</a:t>
                      </a:r>
                    </a:p>
                    <a:p>
                      <a:r>
                        <a:rPr lang="en-US" sz="1600" dirty="0" err="1" smtClean="0"/>
                        <a:t>ryngkat</a:t>
                      </a:r>
                      <a:r>
                        <a:rPr lang="en-US" sz="1600" baseline="0" dirty="0" smtClean="0"/>
                        <a:t> bad </a:t>
                      </a:r>
                      <a:r>
                        <a:rPr lang="en-US" sz="1600" baseline="0" dirty="0" err="1" smtClean="0"/>
                        <a:t>ki</a:t>
                      </a:r>
                      <a:r>
                        <a:rPr lang="en-US" sz="1600" baseline="0" dirty="0" smtClean="0"/>
                        <a:t>  Agenda </a:t>
                      </a:r>
                      <a:r>
                        <a:rPr lang="en-US" sz="1600" baseline="0" dirty="0" err="1" smtClean="0"/>
                        <a:t>ba</a:t>
                      </a:r>
                      <a:r>
                        <a:rPr lang="en-US" sz="1600" baseline="0" dirty="0" smtClean="0"/>
                        <a:t> la </a:t>
                      </a:r>
                      <a:r>
                        <a:rPr lang="en-US" sz="1600" baseline="0" dirty="0" err="1" smtClean="0"/>
                        <a:t>pynbiang</a:t>
                      </a:r>
                      <a:r>
                        <a:rPr lang="en-US" sz="1600" baseline="0" dirty="0" smtClean="0"/>
                        <a:t> da </a:t>
                      </a:r>
                      <a:r>
                        <a:rPr lang="en-US" sz="1600" baseline="0" dirty="0" err="1" smtClean="0"/>
                        <a:t>ka</a:t>
                      </a:r>
                      <a:r>
                        <a:rPr lang="en-US" sz="1600" baseline="0" dirty="0" smtClean="0"/>
                        <a:t> </a:t>
                      </a:r>
                      <a:r>
                        <a:rPr lang="en-US" sz="1600" baseline="0" dirty="0" err="1" smtClean="0"/>
                        <a:t>Sorkar</a:t>
                      </a:r>
                      <a:endParaRPr lang="en-US" sz="1600" dirty="0"/>
                    </a:p>
                  </a:txBody>
                  <a:tcPr/>
                </a:tc>
              </a:tr>
              <a:tr h="873471">
                <a:tc>
                  <a:txBody>
                    <a:bodyPr/>
                    <a:lstStyle/>
                    <a:p>
                      <a:r>
                        <a:rPr lang="en-US" sz="1200" b="1" dirty="0" smtClean="0">
                          <a:latin typeface="Arial Black" panose="020B0A04020102020204" pitchFamily="34" charset="0"/>
                        </a:rPr>
                        <a:t> </a:t>
                      </a:r>
                      <a:r>
                        <a:rPr lang="en-US" sz="1200" b="1" dirty="0" err="1" smtClean="0">
                          <a:latin typeface="Arial Black" panose="020B0A04020102020204" pitchFamily="34" charset="0"/>
                        </a:rPr>
                        <a:t>Kyndon</a:t>
                      </a:r>
                      <a:r>
                        <a:rPr lang="en-US" sz="1200" b="1" dirty="0" smtClean="0">
                          <a:latin typeface="Arial Black" panose="020B0A04020102020204" pitchFamily="34" charset="0"/>
                        </a:rPr>
                        <a:t>- 3</a:t>
                      </a:r>
                      <a:endParaRPr lang="en-US" sz="1200" b="1" dirty="0">
                        <a:latin typeface="Arial Black" panose="020B0A04020102020204" pitchFamily="34" charset="0"/>
                      </a:endParaRPr>
                    </a:p>
                  </a:txBody>
                  <a:tcPr/>
                </a:tc>
                <a:tc>
                  <a:txBody>
                    <a:bodyPr/>
                    <a:lstStyle/>
                    <a:p>
                      <a:pPr algn="just"/>
                      <a:r>
                        <a:rPr lang="en-US" sz="1600" b="1" dirty="0" err="1" smtClean="0"/>
                        <a:t>Pynkhreh</a:t>
                      </a:r>
                      <a:r>
                        <a:rPr lang="en-US" sz="1600" b="1" baseline="0" dirty="0" smtClean="0"/>
                        <a:t> </a:t>
                      </a:r>
                      <a:r>
                        <a:rPr lang="en-US" sz="1600" b="1" baseline="0" dirty="0" err="1" smtClean="0"/>
                        <a:t>ia</a:t>
                      </a:r>
                      <a:r>
                        <a:rPr lang="en-US" sz="1600" b="1" baseline="0" dirty="0" smtClean="0"/>
                        <a:t> </a:t>
                      </a:r>
                      <a:r>
                        <a:rPr lang="en-US" sz="1600" b="1" baseline="0" dirty="0" err="1" smtClean="0"/>
                        <a:t>ka</a:t>
                      </a:r>
                      <a:r>
                        <a:rPr lang="en-US" sz="1600" b="1" baseline="0" dirty="0" smtClean="0"/>
                        <a:t> report </a:t>
                      </a:r>
                      <a:r>
                        <a:rPr lang="en-US" sz="1600" b="1" baseline="0" dirty="0" err="1" smtClean="0"/>
                        <a:t>Shnong</a:t>
                      </a:r>
                      <a:r>
                        <a:rPr lang="en-US" sz="1600" b="1" baseline="0" dirty="0" smtClean="0"/>
                        <a:t> (Draft Status report-DSR) </a:t>
                      </a:r>
                      <a:r>
                        <a:rPr lang="en-US" sz="1600" b="1" baseline="0" dirty="0" err="1" smtClean="0"/>
                        <a:t>lyngba</a:t>
                      </a:r>
                      <a:r>
                        <a:rPr lang="en-US" sz="1600" b="1" baseline="0" dirty="0" smtClean="0"/>
                        <a:t> </a:t>
                      </a:r>
                      <a:r>
                        <a:rPr lang="en-US" sz="1600" b="1" baseline="0" dirty="0" err="1" smtClean="0"/>
                        <a:t>ka</a:t>
                      </a:r>
                      <a:r>
                        <a:rPr lang="en-US" sz="1600" b="1" baseline="0" dirty="0" smtClean="0"/>
                        <a:t> </a:t>
                      </a:r>
                      <a:r>
                        <a:rPr lang="en-US" sz="1600" b="1" baseline="0" dirty="0" err="1" smtClean="0"/>
                        <a:t>jinglum</a:t>
                      </a:r>
                      <a:r>
                        <a:rPr lang="en-US" sz="1600" b="1" baseline="0" dirty="0" smtClean="0"/>
                        <a:t> </a:t>
                      </a:r>
                      <a:r>
                        <a:rPr lang="en-US" sz="1600" b="1" baseline="0" dirty="0" err="1" smtClean="0"/>
                        <a:t>ka</a:t>
                      </a:r>
                      <a:r>
                        <a:rPr lang="en-US" sz="1600" b="1" baseline="0" dirty="0" smtClean="0"/>
                        <a:t> </a:t>
                      </a:r>
                      <a:r>
                        <a:rPr lang="en-US" sz="1600" b="1" baseline="0" dirty="0" err="1" smtClean="0"/>
                        <a:t>Khanasamari</a:t>
                      </a:r>
                      <a:r>
                        <a:rPr lang="en-US" sz="1600" b="1" baseline="0" dirty="0" smtClean="0"/>
                        <a:t>(Household Census/ PRA/ SECC/ Census 2011/ Mission </a:t>
                      </a:r>
                      <a:r>
                        <a:rPr lang="en-US" sz="1600" b="1" baseline="0" dirty="0" err="1" smtClean="0"/>
                        <a:t>Antyodaya</a:t>
                      </a:r>
                      <a:r>
                        <a:rPr lang="en-US" sz="1600" b="1" baseline="0" dirty="0" smtClean="0"/>
                        <a:t>) bad </a:t>
                      </a:r>
                      <a:r>
                        <a:rPr lang="en-US" sz="1600" b="1" baseline="0" dirty="0" err="1" smtClean="0"/>
                        <a:t>kiwei</a:t>
                      </a:r>
                      <a:r>
                        <a:rPr lang="en-US" sz="1600" b="1" baseline="0" dirty="0" smtClean="0"/>
                        <a:t> </a:t>
                      </a:r>
                      <a:r>
                        <a:rPr lang="en-US" sz="1600" b="1" baseline="0" dirty="0" err="1" smtClean="0"/>
                        <a:t>kiwei</a:t>
                      </a:r>
                      <a:r>
                        <a:rPr lang="en-US" sz="1600" b="1" baseline="0" dirty="0" smtClean="0"/>
                        <a:t> </a:t>
                      </a:r>
                      <a:r>
                        <a:rPr lang="en-US" sz="1600" b="1" baseline="0" dirty="0" err="1" smtClean="0"/>
                        <a:t>ki</a:t>
                      </a:r>
                      <a:r>
                        <a:rPr lang="en-US" sz="1600" b="1" baseline="0" dirty="0" smtClean="0"/>
                        <a:t> </a:t>
                      </a:r>
                      <a:r>
                        <a:rPr lang="en-US" sz="1600" b="1" baseline="0" dirty="0" err="1" smtClean="0"/>
                        <a:t>jingtip</a:t>
                      </a:r>
                      <a:r>
                        <a:rPr lang="en-US" sz="1600" b="1" baseline="0" dirty="0" smtClean="0"/>
                        <a:t> </a:t>
                      </a:r>
                      <a:r>
                        <a:rPr lang="en-US" sz="1600" b="1" baseline="0" dirty="0" err="1" smtClean="0"/>
                        <a:t>ba</a:t>
                      </a:r>
                      <a:r>
                        <a:rPr lang="en-US" sz="1600" b="1" baseline="0" dirty="0" smtClean="0"/>
                        <a:t> </a:t>
                      </a:r>
                      <a:r>
                        <a:rPr lang="en-US" sz="1600" b="1" baseline="0" dirty="0" err="1" smtClean="0"/>
                        <a:t>donkam</a:t>
                      </a:r>
                      <a:r>
                        <a:rPr lang="en-US" sz="1600" b="1" baseline="0" dirty="0" smtClean="0"/>
                        <a:t> </a:t>
                      </a:r>
                      <a:r>
                        <a:rPr lang="en-US" sz="1600" b="1" baseline="0" dirty="0" err="1" smtClean="0"/>
                        <a:t>kum</a:t>
                      </a:r>
                      <a:r>
                        <a:rPr lang="en-US" sz="1600" b="1" baseline="0" dirty="0" smtClean="0"/>
                        <a:t> </a:t>
                      </a:r>
                      <a:r>
                        <a:rPr lang="en-US" sz="1600" b="1" baseline="0" dirty="0" err="1" smtClean="0"/>
                        <a:t>ka</a:t>
                      </a:r>
                      <a:r>
                        <a:rPr lang="en-US" sz="1600" b="1" baseline="0" dirty="0" smtClean="0"/>
                        <a:t> ICDS/PHC/CHC/</a:t>
                      </a:r>
                      <a:r>
                        <a:rPr lang="en-US" sz="1600" b="1" baseline="0" dirty="0" err="1" smtClean="0"/>
                        <a:t>Skul</a:t>
                      </a:r>
                      <a:endParaRPr lang="en-US" sz="1600" b="1" dirty="0"/>
                    </a:p>
                  </a:txBody>
                  <a:tcPr/>
                </a:tc>
              </a:tr>
              <a:tr h="889947">
                <a:tc>
                  <a:txBody>
                    <a:bodyPr/>
                    <a:lstStyle/>
                    <a:p>
                      <a:r>
                        <a:rPr lang="en-US" sz="1200" b="1" dirty="0" smtClean="0">
                          <a:latin typeface="Arial Black" panose="020B0A04020102020204" pitchFamily="34" charset="0"/>
                        </a:rPr>
                        <a:t> </a:t>
                      </a:r>
                      <a:r>
                        <a:rPr lang="en-US" sz="1200" b="1" dirty="0" err="1" smtClean="0">
                          <a:latin typeface="Arial Black" panose="020B0A04020102020204" pitchFamily="34" charset="0"/>
                        </a:rPr>
                        <a:t>Kyndon</a:t>
                      </a:r>
                      <a:r>
                        <a:rPr lang="en-US" sz="1200" b="1" dirty="0" smtClean="0">
                          <a:latin typeface="Arial Black" panose="020B0A04020102020204" pitchFamily="34" charset="0"/>
                        </a:rPr>
                        <a:t>- 4</a:t>
                      </a:r>
                      <a:endParaRPr lang="en-US" sz="1200" b="1" dirty="0">
                        <a:latin typeface="Arial Black" panose="020B0A04020102020204" pitchFamily="34" charset="0"/>
                      </a:endParaRPr>
                    </a:p>
                  </a:txBody>
                  <a:tcPr/>
                </a:tc>
                <a:tc>
                  <a:txBody>
                    <a:bodyPr/>
                    <a:lstStyle/>
                    <a:p>
                      <a:r>
                        <a:rPr lang="en-US" sz="1800" b="1" dirty="0" smtClean="0"/>
                        <a:t>2</a:t>
                      </a:r>
                      <a:r>
                        <a:rPr lang="en-US" sz="1800" b="1" baseline="30000" dirty="0" smtClean="0"/>
                        <a:t>nd</a:t>
                      </a:r>
                      <a:r>
                        <a:rPr lang="en-US" sz="1800" b="1" dirty="0" smtClean="0"/>
                        <a:t> Gram Sabha </a:t>
                      </a:r>
                      <a:r>
                        <a:rPr lang="en-US" sz="1600" dirty="0" smtClean="0"/>
                        <a:t>(</a:t>
                      </a:r>
                      <a:r>
                        <a:rPr lang="en-US" sz="1600" dirty="0" err="1" smtClean="0"/>
                        <a:t>Jingialang</a:t>
                      </a:r>
                      <a:r>
                        <a:rPr lang="en-US" sz="1600" dirty="0" smtClean="0"/>
                        <a:t> </a:t>
                      </a:r>
                      <a:r>
                        <a:rPr lang="en-US" sz="1600" dirty="0" err="1" smtClean="0"/>
                        <a:t>paidbah</a:t>
                      </a:r>
                      <a:r>
                        <a:rPr lang="en-US" sz="1600" dirty="0" smtClean="0"/>
                        <a:t> </a:t>
                      </a:r>
                      <a:r>
                        <a:rPr lang="en-US" sz="1600" dirty="0" err="1" smtClean="0"/>
                        <a:t>ba-ar</a:t>
                      </a:r>
                      <a:r>
                        <a:rPr lang="en-US" sz="1600" dirty="0" smtClean="0"/>
                        <a:t>)</a:t>
                      </a:r>
                    </a:p>
                    <a:p>
                      <a:r>
                        <a:rPr lang="en-US" sz="1600" dirty="0" err="1" smtClean="0"/>
                        <a:t>Ryngkat</a:t>
                      </a:r>
                      <a:r>
                        <a:rPr lang="en-US" sz="1600" baseline="0" dirty="0" smtClean="0"/>
                        <a:t> bad </a:t>
                      </a:r>
                      <a:r>
                        <a:rPr lang="en-US" sz="1600" baseline="0" dirty="0" err="1" smtClean="0"/>
                        <a:t>ki</a:t>
                      </a:r>
                      <a:r>
                        <a:rPr lang="en-US" sz="1600" baseline="0" dirty="0" smtClean="0"/>
                        <a:t> Agenda </a:t>
                      </a:r>
                      <a:r>
                        <a:rPr lang="en-US" sz="1600" baseline="0" dirty="0" err="1" smtClean="0"/>
                        <a:t>ba</a:t>
                      </a:r>
                      <a:r>
                        <a:rPr lang="en-US" sz="1600" baseline="0" dirty="0" smtClean="0"/>
                        <a:t> la </a:t>
                      </a:r>
                      <a:r>
                        <a:rPr lang="en-US" sz="1600" baseline="0" dirty="0" err="1" smtClean="0"/>
                        <a:t>pynbiang</a:t>
                      </a:r>
                      <a:r>
                        <a:rPr lang="en-US" sz="1600" baseline="0" dirty="0" smtClean="0"/>
                        <a:t> da </a:t>
                      </a:r>
                      <a:r>
                        <a:rPr lang="en-US" sz="1600" baseline="0" dirty="0" err="1" smtClean="0"/>
                        <a:t>ka</a:t>
                      </a:r>
                      <a:r>
                        <a:rPr lang="en-US" sz="1600" baseline="0" dirty="0" smtClean="0"/>
                        <a:t> </a:t>
                      </a:r>
                      <a:r>
                        <a:rPr lang="en-US" sz="1600" baseline="0" dirty="0" err="1" smtClean="0"/>
                        <a:t>Sorkar</a:t>
                      </a:r>
                      <a:r>
                        <a:rPr lang="en-US" sz="1600" baseline="0" dirty="0" smtClean="0"/>
                        <a:t> ban </a:t>
                      </a:r>
                      <a:r>
                        <a:rPr lang="en-US" sz="1600" baseline="0" dirty="0" err="1" smtClean="0"/>
                        <a:t>ai</a:t>
                      </a:r>
                      <a:r>
                        <a:rPr lang="en-US" sz="1600" baseline="0" dirty="0" smtClean="0"/>
                        <a:t> </a:t>
                      </a:r>
                      <a:r>
                        <a:rPr lang="en-US" sz="1600" b="1" i="1" baseline="0" dirty="0" smtClean="0"/>
                        <a:t>Approval</a:t>
                      </a:r>
                      <a:r>
                        <a:rPr lang="en-US" sz="1600" baseline="0" dirty="0" smtClean="0"/>
                        <a:t> </a:t>
                      </a:r>
                      <a:r>
                        <a:rPr lang="en-US" sz="1600" baseline="0" dirty="0" err="1" smtClean="0"/>
                        <a:t>ia</a:t>
                      </a:r>
                      <a:r>
                        <a:rPr lang="en-US" sz="1600" baseline="0" dirty="0" smtClean="0"/>
                        <a:t> </a:t>
                      </a:r>
                      <a:r>
                        <a:rPr lang="en-US" sz="1600" baseline="0" dirty="0" err="1" smtClean="0"/>
                        <a:t>ka</a:t>
                      </a:r>
                      <a:r>
                        <a:rPr lang="en-US" sz="1600" baseline="0" dirty="0" smtClean="0"/>
                        <a:t> </a:t>
                      </a:r>
                      <a:r>
                        <a:rPr lang="en-US" sz="1600" b="1" i="1" baseline="0" dirty="0" smtClean="0"/>
                        <a:t>Draft Status report(DSR</a:t>
                      </a:r>
                      <a:r>
                        <a:rPr lang="en-US" sz="1600" baseline="0" dirty="0" smtClean="0"/>
                        <a:t>) </a:t>
                      </a:r>
                      <a:r>
                        <a:rPr lang="en-US" sz="1600" baseline="0" dirty="0" err="1" smtClean="0"/>
                        <a:t>jong</a:t>
                      </a:r>
                      <a:r>
                        <a:rPr lang="en-US" sz="1600" baseline="0" dirty="0" smtClean="0"/>
                        <a:t> </a:t>
                      </a:r>
                      <a:r>
                        <a:rPr lang="en-US" sz="1600" baseline="0" dirty="0" err="1" smtClean="0"/>
                        <a:t>ka</a:t>
                      </a:r>
                      <a:r>
                        <a:rPr lang="en-US" sz="1600" baseline="0" dirty="0" smtClean="0"/>
                        <a:t> </a:t>
                      </a:r>
                      <a:r>
                        <a:rPr lang="en-US" sz="1600" baseline="0" dirty="0" err="1" smtClean="0"/>
                        <a:t>shnong</a:t>
                      </a:r>
                      <a:endParaRPr lang="en-US" sz="1600" dirty="0"/>
                    </a:p>
                  </a:txBody>
                  <a:tcPr/>
                </a:tc>
              </a:tr>
              <a:tr h="896846">
                <a:tc>
                  <a:txBody>
                    <a:bodyPr/>
                    <a:lstStyle/>
                    <a:p>
                      <a:r>
                        <a:rPr lang="en-US" sz="1200" b="1" dirty="0" smtClean="0">
                          <a:latin typeface="Arial Black" panose="020B0A04020102020204" pitchFamily="34" charset="0"/>
                        </a:rPr>
                        <a:t> </a:t>
                      </a:r>
                      <a:r>
                        <a:rPr lang="en-US" sz="1200" b="1" dirty="0" err="1" smtClean="0">
                          <a:latin typeface="Arial Black" panose="020B0A04020102020204" pitchFamily="34" charset="0"/>
                        </a:rPr>
                        <a:t>Kyndon</a:t>
                      </a:r>
                      <a:r>
                        <a:rPr lang="en-US" sz="1200" b="1" dirty="0" smtClean="0">
                          <a:latin typeface="Arial Black" panose="020B0A04020102020204" pitchFamily="34" charset="0"/>
                        </a:rPr>
                        <a:t> -5</a:t>
                      </a:r>
                      <a:endParaRPr lang="en-US" sz="1200" b="1" dirty="0">
                        <a:latin typeface="Arial Black" panose="020B0A04020102020204" pitchFamily="34" charset="0"/>
                      </a:endParaRPr>
                    </a:p>
                  </a:txBody>
                  <a:tcPr/>
                </a:tc>
                <a:tc>
                  <a:txBody>
                    <a:bodyPr/>
                    <a:lstStyle/>
                    <a:p>
                      <a:pPr algn="just"/>
                      <a:r>
                        <a:rPr lang="en-US" sz="1600" b="1" dirty="0" err="1" smtClean="0"/>
                        <a:t>Hadien</a:t>
                      </a:r>
                      <a:r>
                        <a:rPr lang="en-US" sz="1600" b="1" baseline="0" dirty="0" smtClean="0"/>
                        <a:t> </a:t>
                      </a:r>
                      <a:r>
                        <a:rPr lang="en-US" sz="1600" b="1" baseline="0" dirty="0" err="1" smtClean="0"/>
                        <a:t>ba</a:t>
                      </a:r>
                      <a:r>
                        <a:rPr lang="en-US" sz="1600" b="1" baseline="0" dirty="0" smtClean="0"/>
                        <a:t> la </a:t>
                      </a:r>
                      <a:r>
                        <a:rPr lang="en-US" sz="1600" b="1" baseline="0" dirty="0" err="1" smtClean="0"/>
                        <a:t>ioh</a:t>
                      </a:r>
                      <a:r>
                        <a:rPr lang="en-US" sz="1600" b="1" baseline="0" dirty="0" smtClean="0"/>
                        <a:t> </a:t>
                      </a:r>
                      <a:r>
                        <a:rPr lang="en-US" sz="1600" b="1" baseline="0" dirty="0" err="1" smtClean="0"/>
                        <a:t>ka</a:t>
                      </a:r>
                      <a:r>
                        <a:rPr lang="en-US" sz="1600" b="1" baseline="0" dirty="0" smtClean="0"/>
                        <a:t> </a:t>
                      </a:r>
                      <a:r>
                        <a:rPr lang="en-US" sz="1600" b="1" u="sng" baseline="0" dirty="0" smtClean="0"/>
                        <a:t>Approval </a:t>
                      </a:r>
                      <a:r>
                        <a:rPr lang="en-US" sz="1600" b="1" u="sng" baseline="0" dirty="0" err="1" smtClean="0"/>
                        <a:t>jong</a:t>
                      </a:r>
                      <a:r>
                        <a:rPr lang="en-US" sz="1600" b="1" u="sng" baseline="0" dirty="0" smtClean="0"/>
                        <a:t> </a:t>
                      </a:r>
                      <a:r>
                        <a:rPr lang="en-US" sz="1600" b="1" u="sng" baseline="0" dirty="0" err="1" smtClean="0"/>
                        <a:t>ka</a:t>
                      </a:r>
                      <a:r>
                        <a:rPr lang="en-US" sz="1600" b="1" u="sng" baseline="0" dirty="0" smtClean="0"/>
                        <a:t> DSR</a:t>
                      </a:r>
                      <a:r>
                        <a:rPr lang="en-US" sz="1600" b="1" baseline="0" dirty="0" smtClean="0"/>
                        <a:t>, </a:t>
                      </a:r>
                      <a:r>
                        <a:rPr lang="en-US" sz="1600" b="1" baseline="0" dirty="0" err="1" smtClean="0"/>
                        <a:t>yn</a:t>
                      </a:r>
                      <a:r>
                        <a:rPr lang="en-US" sz="1600" b="1" baseline="0" dirty="0" smtClean="0"/>
                        <a:t> </a:t>
                      </a:r>
                      <a:r>
                        <a:rPr lang="en-US" sz="1600" b="1" baseline="0" dirty="0" err="1" smtClean="0"/>
                        <a:t>pynkhreh</a:t>
                      </a:r>
                      <a:r>
                        <a:rPr lang="en-US" sz="1600" b="1" baseline="0" dirty="0" smtClean="0"/>
                        <a:t> </a:t>
                      </a:r>
                      <a:r>
                        <a:rPr lang="en-US" sz="1600" b="1" baseline="0" dirty="0" err="1" smtClean="0"/>
                        <a:t>ia</a:t>
                      </a:r>
                      <a:r>
                        <a:rPr lang="en-US" sz="1600" b="1" baseline="0" dirty="0" smtClean="0"/>
                        <a:t> </a:t>
                      </a:r>
                      <a:r>
                        <a:rPr lang="en-US" sz="1600" b="1" baseline="0" dirty="0" err="1" smtClean="0"/>
                        <a:t>ka</a:t>
                      </a:r>
                      <a:r>
                        <a:rPr lang="en-US" sz="1600" b="1" baseline="0" dirty="0" smtClean="0"/>
                        <a:t> VDP-GPDP </a:t>
                      </a:r>
                      <a:r>
                        <a:rPr lang="en-US" sz="1600" b="1" baseline="0" dirty="0" err="1" smtClean="0"/>
                        <a:t>halor</a:t>
                      </a:r>
                      <a:r>
                        <a:rPr lang="en-US" sz="1600" b="1" baseline="0" dirty="0" smtClean="0"/>
                        <a:t> </a:t>
                      </a:r>
                      <a:r>
                        <a:rPr lang="en-US" sz="1600" b="1" baseline="0" dirty="0" err="1" smtClean="0"/>
                        <a:t>ka</a:t>
                      </a:r>
                      <a:r>
                        <a:rPr lang="en-US" sz="1600" b="1" baseline="0" dirty="0" smtClean="0"/>
                        <a:t> Draft Status report </a:t>
                      </a:r>
                      <a:r>
                        <a:rPr lang="en-US" sz="1600" b="1" baseline="0" dirty="0" err="1" smtClean="0"/>
                        <a:t>jong</a:t>
                      </a:r>
                      <a:r>
                        <a:rPr lang="en-US" sz="1600" b="1" baseline="0" dirty="0" smtClean="0"/>
                        <a:t> </a:t>
                      </a:r>
                      <a:r>
                        <a:rPr lang="en-US" sz="1600" b="1" baseline="0" dirty="0" err="1" smtClean="0"/>
                        <a:t>ka</a:t>
                      </a:r>
                      <a:r>
                        <a:rPr lang="en-US" sz="1600" b="1" baseline="0" dirty="0" smtClean="0"/>
                        <a:t>  </a:t>
                      </a:r>
                      <a:r>
                        <a:rPr lang="en-US" sz="1600" b="1" baseline="0" dirty="0" err="1" smtClean="0"/>
                        <a:t>shnong</a:t>
                      </a:r>
                      <a:r>
                        <a:rPr lang="en-US" sz="1600" b="1" baseline="0" dirty="0" smtClean="0"/>
                        <a:t> da </a:t>
                      </a:r>
                      <a:r>
                        <a:rPr lang="en-US" sz="1600" b="1" baseline="0" dirty="0" err="1" smtClean="0"/>
                        <a:t>ki</a:t>
                      </a:r>
                      <a:r>
                        <a:rPr lang="en-US" sz="1600" b="1" baseline="0" dirty="0" smtClean="0"/>
                        <a:t> 4 </a:t>
                      </a:r>
                      <a:r>
                        <a:rPr lang="en-US" sz="1600" b="1" baseline="0" dirty="0" err="1" smtClean="0"/>
                        <a:t>tylli</a:t>
                      </a:r>
                      <a:r>
                        <a:rPr lang="en-US" sz="1600" b="1" baseline="0" dirty="0" smtClean="0"/>
                        <a:t> </a:t>
                      </a:r>
                      <a:r>
                        <a:rPr lang="en-US" sz="1600" b="1" baseline="0" dirty="0" err="1" smtClean="0"/>
                        <a:t>ki</a:t>
                      </a:r>
                      <a:r>
                        <a:rPr lang="en-US" sz="1600" b="1" baseline="0" dirty="0" smtClean="0"/>
                        <a:t> working Committee da </a:t>
                      </a:r>
                      <a:r>
                        <a:rPr lang="en-US" sz="1600" b="1" baseline="0" dirty="0" err="1" smtClean="0"/>
                        <a:t>ka</a:t>
                      </a:r>
                      <a:r>
                        <a:rPr lang="en-US" sz="1600" b="1" baseline="0" dirty="0" smtClean="0"/>
                        <a:t> </a:t>
                      </a:r>
                      <a:r>
                        <a:rPr lang="en-US" sz="1600" b="1" baseline="0" dirty="0" err="1" smtClean="0"/>
                        <a:t>jingiarap</a:t>
                      </a:r>
                      <a:r>
                        <a:rPr lang="en-US" sz="1600" b="1" baseline="0" dirty="0" smtClean="0"/>
                        <a:t> </a:t>
                      </a:r>
                      <a:r>
                        <a:rPr lang="en-US" sz="1600" b="1" baseline="0" dirty="0" err="1" smtClean="0"/>
                        <a:t>ki</a:t>
                      </a:r>
                      <a:r>
                        <a:rPr lang="en-US" sz="1600" b="1" baseline="0" dirty="0" smtClean="0"/>
                        <a:t> </a:t>
                      </a:r>
                      <a:r>
                        <a:rPr lang="en-US" sz="1600" b="1" baseline="0" dirty="0" err="1" smtClean="0"/>
                        <a:t>tnat</a:t>
                      </a:r>
                      <a:r>
                        <a:rPr lang="en-US" sz="1600" b="1" baseline="0" dirty="0" smtClean="0"/>
                        <a:t> </a:t>
                      </a:r>
                      <a:r>
                        <a:rPr lang="en-US" sz="1600" b="1" baseline="0" dirty="0" err="1" smtClean="0"/>
                        <a:t>Sorkar</a:t>
                      </a:r>
                      <a:r>
                        <a:rPr lang="en-US" sz="1600" b="1" baseline="0" dirty="0" smtClean="0"/>
                        <a:t> ban </a:t>
                      </a:r>
                      <a:r>
                        <a:rPr lang="en-US" sz="1600" b="1" baseline="0" dirty="0" err="1" smtClean="0"/>
                        <a:t>pynkhreh</a:t>
                      </a:r>
                      <a:r>
                        <a:rPr lang="en-US" sz="1600" b="1" baseline="0" dirty="0" smtClean="0"/>
                        <a:t> </a:t>
                      </a:r>
                      <a:r>
                        <a:rPr lang="en-US" sz="1600" b="1" baseline="0" dirty="0" err="1" smtClean="0"/>
                        <a:t>ia</a:t>
                      </a:r>
                      <a:r>
                        <a:rPr lang="en-US" sz="1600" b="1" baseline="0" dirty="0" smtClean="0"/>
                        <a:t> </a:t>
                      </a:r>
                      <a:r>
                        <a:rPr lang="en-US" sz="1600" b="1" baseline="0" dirty="0" err="1" smtClean="0"/>
                        <a:t>ki</a:t>
                      </a:r>
                      <a:r>
                        <a:rPr lang="en-US" sz="1600" b="1" baseline="0" dirty="0" smtClean="0"/>
                        <a:t> plan bad estimate</a:t>
                      </a:r>
                      <a:endParaRPr lang="en-US" sz="1600" b="1" dirty="0"/>
                    </a:p>
                  </a:txBody>
                  <a:tcPr/>
                </a:tc>
              </a:tr>
              <a:tr h="1146957">
                <a:tc>
                  <a:txBody>
                    <a:bodyPr/>
                    <a:lstStyle/>
                    <a:p>
                      <a:r>
                        <a:rPr lang="en-US" sz="1200" b="1" dirty="0" err="1" smtClean="0">
                          <a:latin typeface="Arial Black" panose="020B0A04020102020204" pitchFamily="34" charset="0"/>
                        </a:rPr>
                        <a:t>Kyndon</a:t>
                      </a:r>
                      <a:r>
                        <a:rPr lang="en-US" sz="1200" b="1" dirty="0" smtClean="0">
                          <a:latin typeface="Arial Black" panose="020B0A04020102020204" pitchFamily="34" charset="0"/>
                        </a:rPr>
                        <a:t>- 6</a:t>
                      </a:r>
                      <a:endParaRPr lang="en-US" sz="1200" b="1" dirty="0">
                        <a:latin typeface="Arial Black" panose="020B0A04020102020204" pitchFamily="34" charset="0"/>
                      </a:endParaRPr>
                    </a:p>
                  </a:txBody>
                  <a:tcPr/>
                </a:tc>
                <a:tc>
                  <a:txBody>
                    <a:bodyPr/>
                    <a:lstStyle/>
                    <a:p>
                      <a:r>
                        <a:rPr lang="en-US" sz="1800" b="1" dirty="0" smtClean="0"/>
                        <a:t>3rd Gram Sabha </a:t>
                      </a:r>
                      <a:r>
                        <a:rPr lang="en-US" sz="1600" dirty="0" smtClean="0"/>
                        <a:t>(</a:t>
                      </a:r>
                      <a:r>
                        <a:rPr lang="en-US" sz="1600" dirty="0" err="1" smtClean="0"/>
                        <a:t>Jingialang</a:t>
                      </a:r>
                      <a:r>
                        <a:rPr lang="en-US" sz="1600" dirty="0" smtClean="0"/>
                        <a:t> </a:t>
                      </a:r>
                      <a:r>
                        <a:rPr lang="en-US" sz="1600" dirty="0" err="1" smtClean="0"/>
                        <a:t>paidbah</a:t>
                      </a:r>
                      <a:r>
                        <a:rPr lang="en-US" sz="1600" dirty="0" smtClean="0"/>
                        <a:t> </a:t>
                      </a:r>
                      <a:r>
                        <a:rPr lang="en-US" sz="1600" dirty="0" err="1" smtClean="0"/>
                        <a:t>ba-lai</a:t>
                      </a:r>
                      <a:r>
                        <a:rPr lang="en-US" sz="1600" dirty="0" smtClean="0"/>
                        <a:t>)</a:t>
                      </a:r>
                    </a:p>
                    <a:p>
                      <a:r>
                        <a:rPr lang="en-US" sz="1600" dirty="0" err="1" smtClean="0"/>
                        <a:t>Ryngkat</a:t>
                      </a:r>
                      <a:r>
                        <a:rPr lang="en-US" sz="1600" baseline="0" dirty="0" smtClean="0"/>
                        <a:t> bad </a:t>
                      </a:r>
                      <a:r>
                        <a:rPr lang="en-US" sz="1600" baseline="0" dirty="0" err="1" smtClean="0"/>
                        <a:t>ki</a:t>
                      </a:r>
                      <a:r>
                        <a:rPr lang="en-US" sz="1600" baseline="0" dirty="0" smtClean="0"/>
                        <a:t> Agenda </a:t>
                      </a:r>
                      <a:r>
                        <a:rPr lang="en-US" sz="1600" baseline="0" dirty="0" err="1" smtClean="0"/>
                        <a:t>ba</a:t>
                      </a:r>
                      <a:r>
                        <a:rPr lang="en-US" sz="1600" baseline="0" dirty="0" smtClean="0"/>
                        <a:t> la </a:t>
                      </a:r>
                      <a:r>
                        <a:rPr lang="en-US" sz="1600" baseline="0" dirty="0" err="1" smtClean="0"/>
                        <a:t>pynbiang</a:t>
                      </a:r>
                      <a:r>
                        <a:rPr lang="en-US" sz="1600" baseline="0" dirty="0" smtClean="0"/>
                        <a:t> da </a:t>
                      </a:r>
                      <a:r>
                        <a:rPr lang="en-US" sz="1600" baseline="0" dirty="0" err="1" smtClean="0"/>
                        <a:t>ka</a:t>
                      </a:r>
                      <a:r>
                        <a:rPr lang="en-US" sz="1600" baseline="0" dirty="0" smtClean="0"/>
                        <a:t> </a:t>
                      </a:r>
                      <a:r>
                        <a:rPr lang="en-US" sz="1600" baseline="0" dirty="0" err="1" smtClean="0"/>
                        <a:t>Sorkar</a:t>
                      </a:r>
                      <a:r>
                        <a:rPr lang="en-US" sz="1600" baseline="0" dirty="0" smtClean="0"/>
                        <a:t> ban </a:t>
                      </a:r>
                      <a:r>
                        <a:rPr lang="en-US" sz="1600" baseline="0" dirty="0" err="1" smtClean="0"/>
                        <a:t>ai</a:t>
                      </a:r>
                      <a:r>
                        <a:rPr lang="en-US" sz="1600" baseline="0" dirty="0" smtClean="0"/>
                        <a:t> </a:t>
                      </a:r>
                      <a:r>
                        <a:rPr lang="en-US" sz="1600" b="1" i="1" baseline="0" dirty="0" smtClean="0"/>
                        <a:t>Approval</a:t>
                      </a:r>
                      <a:r>
                        <a:rPr lang="en-US" sz="1600" baseline="0" dirty="0" smtClean="0"/>
                        <a:t> </a:t>
                      </a:r>
                      <a:r>
                        <a:rPr lang="en-US" sz="1600" baseline="0" dirty="0" err="1" smtClean="0"/>
                        <a:t>ia</a:t>
                      </a:r>
                      <a:r>
                        <a:rPr lang="en-US" sz="1600" baseline="0" dirty="0" smtClean="0"/>
                        <a:t> </a:t>
                      </a:r>
                      <a:r>
                        <a:rPr lang="en-US" sz="1600" baseline="0" dirty="0" err="1" smtClean="0"/>
                        <a:t>ka</a:t>
                      </a:r>
                      <a:r>
                        <a:rPr lang="en-US" sz="1600" baseline="0" dirty="0" smtClean="0"/>
                        <a:t> </a:t>
                      </a:r>
                      <a:r>
                        <a:rPr lang="en-US" sz="1600" b="1" baseline="0" dirty="0" smtClean="0"/>
                        <a:t>VDP-GPDP</a:t>
                      </a:r>
                      <a:r>
                        <a:rPr lang="en-US" sz="1600" baseline="0" dirty="0" smtClean="0"/>
                        <a:t> </a:t>
                      </a:r>
                      <a:r>
                        <a:rPr lang="en-US" sz="1600" baseline="0" dirty="0" err="1" smtClean="0"/>
                        <a:t>jong</a:t>
                      </a:r>
                      <a:r>
                        <a:rPr lang="en-US" sz="1600" baseline="0" dirty="0" smtClean="0"/>
                        <a:t> </a:t>
                      </a:r>
                      <a:r>
                        <a:rPr lang="en-US" sz="1600" baseline="0" dirty="0" err="1" smtClean="0"/>
                        <a:t>ka</a:t>
                      </a:r>
                      <a:r>
                        <a:rPr lang="en-US" sz="1600" baseline="0" dirty="0" smtClean="0"/>
                        <a:t> </a:t>
                      </a:r>
                      <a:r>
                        <a:rPr lang="en-US" sz="1600" baseline="0" dirty="0" err="1" smtClean="0"/>
                        <a:t>shnong</a:t>
                      </a:r>
                      <a:r>
                        <a:rPr lang="en-US" sz="1600" baseline="0" dirty="0" smtClean="0"/>
                        <a:t> </a:t>
                      </a:r>
                      <a:r>
                        <a:rPr lang="en-US" sz="1600" baseline="0" dirty="0" err="1" smtClean="0"/>
                        <a:t>khnang</a:t>
                      </a:r>
                      <a:r>
                        <a:rPr lang="en-US" sz="1600" baseline="0" dirty="0" smtClean="0"/>
                        <a:t> ban </a:t>
                      </a:r>
                      <a:r>
                        <a:rPr lang="en-US" sz="1600" baseline="0" dirty="0" err="1" smtClean="0"/>
                        <a:t>iohrah</a:t>
                      </a:r>
                      <a:r>
                        <a:rPr lang="en-US" sz="1600" baseline="0" dirty="0" smtClean="0"/>
                        <a:t> </a:t>
                      </a:r>
                      <a:r>
                        <a:rPr lang="en-US" sz="1600" baseline="0" dirty="0" err="1" smtClean="0"/>
                        <a:t>ia</a:t>
                      </a:r>
                      <a:r>
                        <a:rPr lang="en-US" sz="1600" baseline="0" dirty="0" smtClean="0"/>
                        <a:t> </a:t>
                      </a:r>
                      <a:r>
                        <a:rPr lang="en-US" sz="1600" baseline="0" dirty="0" err="1" smtClean="0"/>
                        <a:t>ka</a:t>
                      </a:r>
                      <a:r>
                        <a:rPr lang="en-US" sz="1600" baseline="0" dirty="0" smtClean="0"/>
                        <a:t> </a:t>
                      </a:r>
                      <a:r>
                        <a:rPr lang="en-US" sz="1600" baseline="0" dirty="0" err="1" smtClean="0"/>
                        <a:t>sha</a:t>
                      </a:r>
                      <a:r>
                        <a:rPr lang="en-US" sz="1600" baseline="0" dirty="0" smtClean="0"/>
                        <a:t> </a:t>
                      </a:r>
                      <a:r>
                        <a:rPr lang="en-US" sz="1600" baseline="0" dirty="0" err="1" smtClean="0"/>
                        <a:t>ka</a:t>
                      </a:r>
                      <a:r>
                        <a:rPr lang="en-US" sz="1600" baseline="0" dirty="0" smtClean="0"/>
                        <a:t> District Planning Committee(DPC) </a:t>
                      </a:r>
                      <a:r>
                        <a:rPr lang="en-US" sz="1600" baseline="0" dirty="0" err="1" smtClean="0"/>
                        <a:t>ka</a:t>
                      </a:r>
                      <a:r>
                        <a:rPr lang="en-US" sz="1600" baseline="0" dirty="0" smtClean="0"/>
                        <a:t> </a:t>
                      </a:r>
                      <a:r>
                        <a:rPr lang="en-US" sz="1600" baseline="0" dirty="0" err="1" smtClean="0"/>
                        <a:t>sorkar</a:t>
                      </a:r>
                      <a:r>
                        <a:rPr lang="en-US" sz="1600" baseline="0" dirty="0" smtClean="0"/>
                        <a:t> </a:t>
                      </a:r>
                      <a:r>
                        <a:rPr lang="en-US" sz="1600" baseline="0" dirty="0" err="1" smtClean="0"/>
                        <a:t>na</a:t>
                      </a:r>
                      <a:r>
                        <a:rPr lang="en-US" sz="1600" baseline="0" dirty="0" smtClean="0"/>
                        <a:t> </a:t>
                      </a:r>
                      <a:r>
                        <a:rPr lang="en-US" sz="1600" baseline="0" dirty="0" err="1" smtClean="0"/>
                        <a:t>ka</a:t>
                      </a:r>
                      <a:r>
                        <a:rPr lang="en-US" sz="1600" baseline="0" dirty="0" smtClean="0"/>
                        <a:t> </a:t>
                      </a:r>
                      <a:r>
                        <a:rPr lang="en-US" sz="1600" baseline="0" dirty="0" err="1" smtClean="0"/>
                        <a:t>bynta</a:t>
                      </a:r>
                      <a:r>
                        <a:rPr lang="en-US" sz="1600" baseline="0" dirty="0" smtClean="0"/>
                        <a:t> </a:t>
                      </a:r>
                      <a:r>
                        <a:rPr lang="en-US" sz="1600" baseline="0" dirty="0" err="1" smtClean="0"/>
                        <a:t>ka</a:t>
                      </a:r>
                      <a:r>
                        <a:rPr lang="en-US" sz="1600" baseline="0" dirty="0" smtClean="0"/>
                        <a:t> Technical/</a:t>
                      </a:r>
                      <a:r>
                        <a:rPr lang="en-US" sz="1600" baseline="0" dirty="0" err="1" smtClean="0"/>
                        <a:t>Adminsitartive</a:t>
                      </a:r>
                      <a:r>
                        <a:rPr lang="en-US" sz="1600" baseline="0" dirty="0" smtClean="0"/>
                        <a:t> Sanction</a:t>
                      </a:r>
                      <a:endParaRPr lang="en-US" sz="1600" dirty="0" smtClean="0"/>
                    </a:p>
                  </a:txBody>
                  <a:tcPr/>
                </a:tc>
              </a:tr>
              <a:tr h="614665">
                <a:tc>
                  <a:txBody>
                    <a:bodyPr/>
                    <a:lstStyle/>
                    <a:p>
                      <a:r>
                        <a:rPr lang="en-US" sz="1200" b="1" dirty="0" err="1" smtClean="0">
                          <a:latin typeface="Arial Black" panose="020B0A04020102020204" pitchFamily="34" charset="0"/>
                        </a:rPr>
                        <a:t>Kyndon</a:t>
                      </a:r>
                      <a:r>
                        <a:rPr lang="en-US" sz="1200" b="1" dirty="0" smtClean="0">
                          <a:latin typeface="Arial Black" panose="020B0A04020102020204" pitchFamily="34" charset="0"/>
                        </a:rPr>
                        <a:t>- 7</a:t>
                      </a:r>
                      <a:endParaRPr lang="en-US" sz="1200" b="1" dirty="0">
                        <a:latin typeface="Arial Black" panose="020B0A04020102020204" pitchFamily="34" charset="0"/>
                      </a:endParaRPr>
                    </a:p>
                  </a:txBody>
                  <a:tcPr/>
                </a:tc>
                <a:tc>
                  <a:txBody>
                    <a:bodyPr/>
                    <a:lstStyle/>
                    <a:p>
                      <a:r>
                        <a:rPr lang="en-US" sz="1800" b="1" dirty="0" smtClean="0"/>
                        <a:t>Implementation/</a:t>
                      </a:r>
                      <a:r>
                        <a:rPr lang="en-US" sz="1800" b="1" dirty="0" err="1" smtClean="0"/>
                        <a:t>Jingsdang</a:t>
                      </a:r>
                      <a:r>
                        <a:rPr lang="en-US" sz="1800" dirty="0" smtClean="0"/>
                        <a:t> </a:t>
                      </a:r>
                      <a:r>
                        <a:rPr lang="en-US" sz="1600" dirty="0" smtClean="0"/>
                        <a:t>ban </a:t>
                      </a:r>
                      <a:r>
                        <a:rPr lang="en-US" sz="1600" dirty="0" err="1" smtClean="0"/>
                        <a:t>trei</a:t>
                      </a:r>
                      <a:r>
                        <a:rPr lang="en-US" sz="1600" dirty="0" smtClean="0"/>
                        <a:t> </a:t>
                      </a:r>
                      <a:r>
                        <a:rPr lang="en-US" sz="1600" dirty="0" err="1" smtClean="0"/>
                        <a:t>kam</a:t>
                      </a:r>
                      <a:r>
                        <a:rPr lang="en-US" sz="1600" dirty="0" smtClean="0"/>
                        <a:t> </a:t>
                      </a:r>
                      <a:r>
                        <a:rPr lang="en-US" sz="1600" dirty="0" err="1" smtClean="0"/>
                        <a:t>ia</a:t>
                      </a:r>
                      <a:r>
                        <a:rPr lang="en-US" sz="1600" dirty="0" smtClean="0"/>
                        <a:t> </a:t>
                      </a:r>
                      <a:r>
                        <a:rPr lang="en-US" sz="1600" dirty="0" err="1" smtClean="0"/>
                        <a:t>ka</a:t>
                      </a:r>
                      <a:r>
                        <a:rPr lang="en-US" sz="1600" dirty="0" smtClean="0"/>
                        <a:t> plan ha </a:t>
                      </a:r>
                      <a:r>
                        <a:rPr lang="en-US" sz="1600" dirty="0" err="1" smtClean="0"/>
                        <a:t>shnong</a:t>
                      </a:r>
                      <a:r>
                        <a:rPr lang="en-US" sz="1600" dirty="0" smtClean="0"/>
                        <a:t> da </a:t>
                      </a:r>
                      <a:r>
                        <a:rPr lang="en-US" sz="1600" dirty="0" err="1" smtClean="0"/>
                        <a:t>ki</a:t>
                      </a:r>
                      <a:r>
                        <a:rPr lang="en-US" sz="1600" dirty="0" smtClean="0"/>
                        <a:t> </a:t>
                      </a:r>
                      <a:r>
                        <a:rPr lang="en-US" sz="1600" dirty="0" err="1" smtClean="0"/>
                        <a:t>Kommitte</a:t>
                      </a:r>
                      <a:r>
                        <a:rPr lang="en-US" sz="1600" dirty="0" smtClean="0"/>
                        <a:t> </a:t>
                      </a:r>
                      <a:r>
                        <a:rPr lang="en-US" sz="1600" dirty="0" err="1" smtClean="0"/>
                        <a:t>shnong</a:t>
                      </a:r>
                      <a:r>
                        <a:rPr lang="en-US" sz="1600" dirty="0" smtClean="0"/>
                        <a:t> </a:t>
                      </a:r>
                      <a:r>
                        <a:rPr lang="en-US" sz="1600" dirty="0" err="1" smtClean="0"/>
                        <a:t>ryngkat</a:t>
                      </a:r>
                      <a:r>
                        <a:rPr lang="en-US" sz="1600" dirty="0" smtClean="0"/>
                        <a:t> bad </a:t>
                      </a:r>
                      <a:r>
                        <a:rPr lang="en-US" sz="1600" dirty="0" err="1" smtClean="0"/>
                        <a:t>ka</a:t>
                      </a:r>
                      <a:r>
                        <a:rPr lang="en-US" sz="1600" dirty="0" smtClean="0"/>
                        <a:t> Technical support </a:t>
                      </a:r>
                      <a:r>
                        <a:rPr lang="en-US" sz="1600" dirty="0" err="1" smtClean="0"/>
                        <a:t>jong</a:t>
                      </a:r>
                      <a:r>
                        <a:rPr lang="en-US" sz="1600" dirty="0" smtClean="0"/>
                        <a:t> </a:t>
                      </a:r>
                      <a:r>
                        <a:rPr lang="en-US" sz="1600" dirty="0" err="1" smtClean="0"/>
                        <a:t>ki</a:t>
                      </a:r>
                      <a:r>
                        <a:rPr lang="en-US" sz="1600" dirty="0" smtClean="0"/>
                        <a:t> </a:t>
                      </a:r>
                      <a:r>
                        <a:rPr lang="en-US" sz="1600" dirty="0" err="1" smtClean="0"/>
                        <a:t>nongtrei</a:t>
                      </a:r>
                      <a:r>
                        <a:rPr lang="en-US" sz="1600" dirty="0" smtClean="0"/>
                        <a:t> </a:t>
                      </a:r>
                      <a:r>
                        <a:rPr lang="en-US" sz="1600" dirty="0" err="1" smtClean="0"/>
                        <a:t>sorkar</a:t>
                      </a:r>
                      <a:r>
                        <a:rPr lang="en-US" sz="1600" dirty="0" smtClean="0"/>
                        <a:t> </a:t>
                      </a:r>
                      <a:r>
                        <a:rPr lang="en-US" sz="1600" dirty="0" err="1" smtClean="0"/>
                        <a:t>kat</a:t>
                      </a:r>
                      <a:r>
                        <a:rPr lang="en-US" sz="1600" dirty="0" smtClean="0"/>
                        <a:t> </a:t>
                      </a:r>
                      <a:r>
                        <a:rPr lang="en-US" sz="1600" dirty="0" err="1" smtClean="0"/>
                        <a:t>kum</a:t>
                      </a:r>
                      <a:r>
                        <a:rPr lang="en-US" sz="1600" dirty="0" smtClean="0"/>
                        <a:t> </a:t>
                      </a:r>
                      <a:r>
                        <a:rPr lang="en-US" sz="1600" dirty="0" err="1" smtClean="0"/>
                        <a:t>ki</a:t>
                      </a:r>
                      <a:r>
                        <a:rPr lang="en-US" sz="1600" dirty="0" smtClean="0"/>
                        <a:t> </a:t>
                      </a:r>
                      <a:r>
                        <a:rPr lang="en-US" sz="1600" dirty="0" err="1" smtClean="0"/>
                        <a:t>tnatba</a:t>
                      </a:r>
                      <a:r>
                        <a:rPr lang="en-US" sz="1600" dirty="0" smtClean="0"/>
                        <a:t> </a:t>
                      </a:r>
                      <a:r>
                        <a:rPr lang="en-US" sz="1600" dirty="0" err="1" smtClean="0"/>
                        <a:t>iadei</a:t>
                      </a:r>
                      <a:r>
                        <a:rPr lang="en-US" sz="1600" dirty="0" smtClean="0"/>
                        <a:t> </a:t>
                      </a:r>
                      <a:r>
                        <a:rPr lang="en-US" sz="1600" dirty="0" err="1" smtClean="0"/>
                        <a:t>kam</a:t>
                      </a:r>
                      <a:endParaRPr lang="en-US" sz="1600" dirty="0"/>
                    </a:p>
                  </a:txBody>
                  <a:tcPr/>
                </a:tc>
              </a:tr>
              <a:tr h="65575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latin typeface="Arial Black" panose="020B0A04020102020204" pitchFamily="34" charset="0"/>
                        </a:rPr>
                        <a:t>Kyndon</a:t>
                      </a:r>
                      <a:r>
                        <a:rPr lang="en-US" sz="1200" b="1" dirty="0" smtClean="0">
                          <a:latin typeface="Arial Black" panose="020B0A04020102020204" pitchFamily="34" charset="0"/>
                        </a:rPr>
                        <a:t> -8</a:t>
                      </a:r>
                    </a:p>
                    <a:p>
                      <a:endParaRPr lang="en-US" sz="1200" dirty="0"/>
                    </a:p>
                  </a:txBody>
                  <a:tcPr/>
                </a:tc>
                <a:tc>
                  <a:txBody>
                    <a:bodyPr/>
                    <a:lstStyle/>
                    <a:p>
                      <a:r>
                        <a:rPr kumimoji="0" lang="en-IN" sz="1800" b="1" kern="1200" dirty="0" smtClean="0">
                          <a:solidFill>
                            <a:schemeClr val="dk1"/>
                          </a:solidFill>
                          <a:effectLst/>
                          <a:latin typeface="+mn-lt"/>
                          <a:ea typeface="+mn-ea"/>
                          <a:cs typeface="+mn-cs"/>
                        </a:rPr>
                        <a:t>Monitoring(Jing </a:t>
                      </a:r>
                      <a:r>
                        <a:rPr kumimoji="0" lang="en-IN" sz="1800" b="1" kern="1200" dirty="0" err="1" smtClean="0">
                          <a:solidFill>
                            <a:schemeClr val="dk1"/>
                          </a:solidFill>
                          <a:effectLst/>
                          <a:latin typeface="+mn-lt"/>
                          <a:ea typeface="+mn-ea"/>
                          <a:cs typeface="+mn-cs"/>
                        </a:rPr>
                        <a:t>peitngor</a:t>
                      </a:r>
                      <a:r>
                        <a:rPr kumimoji="0" lang="en-IN" sz="1800" b="1" kern="1200" dirty="0" smtClean="0">
                          <a:solidFill>
                            <a:schemeClr val="dk1"/>
                          </a:solidFill>
                          <a:effectLst/>
                          <a:latin typeface="+mn-lt"/>
                          <a:ea typeface="+mn-ea"/>
                          <a:cs typeface="+mn-cs"/>
                        </a:rPr>
                        <a:t>)  </a:t>
                      </a:r>
                      <a:r>
                        <a:rPr kumimoji="0" lang="en-IN" sz="1600" kern="1200" dirty="0" err="1" smtClean="0">
                          <a:solidFill>
                            <a:schemeClr val="dk1"/>
                          </a:solidFill>
                          <a:effectLst/>
                          <a:latin typeface="+mn-lt"/>
                          <a:ea typeface="+mn-ea"/>
                          <a:cs typeface="+mn-cs"/>
                        </a:rPr>
                        <a:t>ia</a:t>
                      </a:r>
                      <a:r>
                        <a:rPr kumimoji="0" lang="en-IN" sz="1600" kern="1200" baseline="0" dirty="0" smtClean="0">
                          <a:solidFill>
                            <a:schemeClr val="dk1"/>
                          </a:solidFill>
                          <a:effectLst/>
                          <a:latin typeface="+mn-lt"/>
                          <a:ea typeface="+mn-ea"/>
                          <a:cs typeface="+mn-cs"/>
                        </a:rPr>
                        <a:t> </a:t>
                      </a:r>
                      <a:r>
                        <a:rPr kumimoji="0" lang="en-IN" sz="1600" kern="1200" baseline="0" dirty="0" err="1" smtClean="0">
                          <a:solidFill>
                            <a:schemeClr val="dk1"/>
                          </a:solidFill>
                          <a:effectLst/>
                          <a:latin typeface="+mn-lt"/>
                          <a:ea typeface="+mn-ea"/>
                          <a:cs typeface="+mn-cs"/>
                        </a:rPr>
                        <a:t>ka</a:t>
                      </a:r>
                      <a:r>
                        <a:rPr kumimoji="0" lang="en-IN" sz="1600" kern="1200" baseline="0" dirty="0" smtClean="0">
                          <a:solidFill>
                            <a:schemeClr val="dk1"/>
                          </a:solidFill>
                          <a:effectLst/>
                          <a:latin typeface="+mn-lt"/>
                          <a:ea typeface="+mn-ea"/>
                          <a:cs typeface="+mn-cs"/>
                        </a:rPr>
                        <a:t> VDP-GPDP</a:t>
                      </a:r>
                      <a:r>
                        <a:rPr kumimoji="0" lang="en-IN" sz="1600" kern="1200" dirty="0" smtClean="0">
                          <a:solidFill>
                            <a:schemeClr val="dk1"/>
                          </a:solidFill>
                          <a:effectLst/>
                          <a:latin typeface="+mn-lt"/>
                          <a:ea typeface="+mn-ea"/>
                          <a:cs typeface="+mn-cs"/>
                        </a:rPr>
                        <a:t> Implementation da Village/ Block/District &amp; State level </a:t>
                      </a:r>
                      <a:r>
                        <a:rPr kumimoji="0" lang="en-IN" sz="1600" kern="1200" dirty="0" err="1" smtClean="0">
                          <a:solidFill>
                            <a:schemeClr val="dk1"/>
                          </a:solidFill>
                          <a:effectLst/>
                          <a:latin typeface="+mn-lt"/>
                          <a:ea typeface="+mn-ea"/>
                          <a:cs typeface="+mn-cs"/>
                        </a:rPr>
                        <a:t>Kommittees</a:t>
                      </a:r>
                      <a:r>
                        <a:rPr kumimoji="0" lang="en-IN" sz="1600" kern="1200" dirty="0" smtClean="0">
                          <a:solidFill>
                            <a:schemeClr val="dk1"/>
                          </a:solidFill>
                          <a:effectLst/>
                          <a:latin typeface="+mn-lt"/>
                          <a:ea typeface="+mn-ea"/>
                          <a:cs typeface="+mn-cs"/>
                        </a:rPr>
                        <a:t> </a:t>
                      </a:r>
                      <a:r>
                        <a:rPr kumimoji="0" lang="en-IN" sz="1600" kern="1200" dirty="0" err="1" smtClean="0">
                          <a:solidFill>
                            <a:schemeClr val="dk1"/>
                          </a:solidFill>
                          <a:effectLst/>
                          <a:latin typeface="+mn-lt"/>
                          <a:ea typeface="+mn-ea"/>
                          <a:cs typeface="+mn-cs"/>
                        </a:rPr>
                        <a:t>ba</a:t>
                      </a:r>
                      <a:r>
                        <a:rPr kumimoji="0" lang="en-IN" sz="1600" kern="1200" dirty="0" smtClean="0">
                          <a:solidFill>
                            <a:schemeClr val="dk1"/>
                          </a:solidFill>
                          <a:effectLst/>
                          <a:latin typeface="+mn-lt"/>
                          <a:ea typeface="+mn-ea"/>
                          <a:cs typeface="+mn-cs"/>
                        </a:rPr>
                        <a:t> la </a:t>
                      </a:r>
                      <a:r>
                        <a:rPr kumimoji="0" lang="en-IN" sz="1600" kern="1200" dirty="0" err="1" smtClean="0">
                          <a:solidFill>
                            <a:schemeClr val="dk1"/>
                          </a:solidFill>
                          <a:effectLst/>
                          <a:latin typeface="+mn-lt"/>
                          <a:ea typeface="+mn-ea"/>
                          <a:cs typeface="+mn-cs"/>
                        </a:rPr>
                        <a:t>pynkhreh</a:t>
                      </a:r>
                      <a:endParaRPr lang="en-US" sz="1600" dirty="0"/>
                    </a:p>
                  </a:txBody>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19912"/>
          </a:xfrm>
        </p:spPr>
        <p:txBody>
          <a:bodyPr>
            <a:noAutofit/>
          </a:bodyPr>
          <a:lstStyle/>
          <a:p>
            <a:pPr algn="ctr"/>
            <a:r>
              <a:rPr lang="en-US" sz="2800" b="1" dirty="0" smtClean="0">
                <a:solidFill>
                  <a:schemeClr val="tx1"/>
                </a:solidFill>
              </a:rPr>
              <a:t>Ka </a:t>
            </a:r>
            <a:r>
              <a:rPr lang="en-US" sz="2800" b="1" dirty="0" err="1" smtClean="0">
                <a:solidFill>
                  <a:schemeClr val="tx1"/>
                </a:solidFill>
              </a:rPr>
              <a:t>Pla</a:t>
            </a:r>
            <a:r>
              <a:rPr lang="en-US" sz="2800" b="1" dirty="0" smtClean="0">
                <a:solidFill>
                  <a:schemeClr val="tx1"/>
                </a:solidFill>
              </a:rPr>
              <a:t> </a:t>
            </a:r>
            <a:r>
              <a:rPr lang="en-US" sz="2800" b="1" dirty="0" err="1" smtClean="0">
                <a:solidFill>
                  <a:schemeClr val="tx1"/>
                </a:solidFill>
              </a:rPr>
              <a:t>Tyngka</a:t>
            </a:r>
            <a:r>
              <a:rPr lang="en-US" sz="2800" b="1" dirty="0" smtClean="0">
                <a:solidFill>
                  <a:schemeClr val="tx1"/>
                </a:solidFill>
              </a:rPr>
              <a:t>(Resource Envelope) </a:t>
            </a:r>
            <a:r>
              <a:rPr lang="en-US" sz="2800" b="1" dirty="0" err="1" smtClean="0">
                <a:solidFill>
                  <a:schemeClr val="tx1"/>
                </a:solidFill>
              </a:rPr>
              <a:t>na</a:t>
            </a:r>
            <a:r>
              <a:rPr lang="en-US" sz="2800" b="1" dirty="0" smtClean="0">
                <a:solidFill>
                  <a:schemeClr val="tx1"/>
                </a:solidFill>
              </a:rPr>
              <a:t> </a:t>
            </a:r>
            <a:r>
              <a:rPr lang="en-US" sz="2800" b="1" dirty="0" err="1">
                <a:solidFill>
                  <a:schemeClr val="tx1"/>
                </a:solidFill>
              </a:rPr>
              <a:t>k</a:t>
            </a:r>
            <a:r>
              <a:rPr lang="en-US" sz="2800" b="1" dirty="0" err="1" smtClean="0">
                <a:solidFill>
                  <a:schemeClr val="tx1"/>
                </a:solidFill>
              </a:rPr>
              <a:t>a</a:t>
            </a:r>
            <a:r>
              <a:rPr lang="en-US" sz="2800" b="1" dirty="0" smtClean="0">
                <a:solidFill>
                  <a:schemeClr val="tx1"/>
                </a:solidFill>
              </a:rPr>
              <a:t> </a:t>
            </a:r>
            <a:r>
              <a:rPr lang="en-US" sz="2800" b="1" dirty="0" err="1" smtClean="0">
                <a:solidFill>
                  <a:schemeClr val="tx1"/>
                </a:solidFill>
              </a:rPr>
              <a:t>bynta</a:t>
            </a:r>
            <a:r>
              <a:rPr lang="en-US" sz="2800" b="1" dirty="0" smtClean="0">
                <a:solidFill>
                  <a:schemeClr val="tx1"/>
                </a:solidFill>
              </a:rPr>
              <a:t> </a:t>
            </a:r>
            <a:r>
              <a:rPr lang="en-US" sz="2800" b="1" dirty="0" err="1" smtClean="0">
                <a:solidFill>
                  <a:schemeClr val="tx1"/>
                </a:solidFill>
              </a:rPr>
              <a:t>ka</a:t>
            </a:r>
            <a:r>
              <a:rPr lang="en-US" sz="2800" b="1" dirty="0" smtClean="0">
                <a:solidFill>
                  <a:schemeClr val="tx1"/>
                </a:solidFill>
              </a:rPr>
              <a:t> VILLAGE DEVELOPMENT PLAN::VDP/GPDP</a:t>
            </a:r>
            <a:endParaRPr lang="en-US" sz="2800" b="1" dirty="0">
              <a:solidFill>
                <a:schemeClr val="tx1"/>
              </a:solidFill>
            </a:endParaRPr>
          </a:p>
        </p:txBody>
      </p:sp>
      <p:sp>
        <p:nvSpPr>
          <p:cNvPr id="3" name="Content Placeholder 2"/>
          <p:cNvSpPr>
            <a:spLocks noGrp="1"/>
          </p:cNvSpPr>
          <p:nvPr>
            <p:ph idx="1"/>
          </p:nvPr>
        </p:nvSpPr>
        <p:spPr>
          <a:xfrm>
            <a:off x="304800" y="838200"/>
            <a:ext cx="8534400" cy="5867400"/>
          </a:xfrm>
        </p:spPr>
        <p:txBody>
          <a:bodyPr>
            <a:noAutofit/>
          </a:bodyPr>
          <a:lstStyle/>
          <a:p>
            <a:pPr marL="457200" indent="-457200">
              <a:buClrTx/>
              <a:buSzPct val="85000"/>
              <a:buFont typeface="+mj-lt"/>
              <a:buAutoNum type="arabicPeriod"/>
            </a:pPr>
            <a:r>
              <a:rPr lang="en-US" sz="2000" b="1" dirty="0" smtClean="0"/>
              <a:t>14</a:t>
            </a:r>
            <a:r>
              <a:rPr lang="en-US" sz="2000" b="1" baseline="30000" dirty="0" smtClean="0"/>
              <a:t>th</a:t>
            </a:r>
            <a:r>
              <a:rPr lang="en-US" sz="2000" b="1" dirty="0" smtClean="0"/>
              <a:t> Finance Commission - FFC</a:t>
            </a:r>
          </a:p>
          <a:p>
            <a:pPr marL="457200" indent="-457200">
              <a:buClrTx/>
              <a:buSzPct val="85000"/>
              <a:buFont typeface="+mj-lt"/>
              <a:buAutoNum type="arabicPeriod"/>
            </a:pPr>
            <a:r>
              <a:rPr lang="en-US" sz="2000" b="1" dirty="0" smtClean="0"/>
              <a:t>State Finance Commission-SFC</a:t>
            </a:r>
          </a:p>
          <a:p>
            <a:pPr marL="457200" indent="-457200">
              <a:buClrTx/>
              <a:buSzPct val="85000"/>
              <a:buFont typeface="+mj-lt"/>
              <a:buAutoNum type="arabicPeriod"/>
            </a:pPr>
            <a:r>
              <a:rPr lang="en-US" sz="2000" b="1" dirty="0" smtClean="0"/>
              <a:t>Own Source of Revenue – OSR (</a:t>
            </a:r>
            <a:r>
              <a:rPr lang="en-US" sz="2000" b="1" dirty="0" err="1" smtClean="0"/>
              <a:t>Synniang</a:t>
            </a:r>
            <a:r>
              <a:rPr lang="en-US" sz="2000" b="1" dirty="0" smtClean="0"/>
              <a:t> </a:t>
            </a:r>
            <a:r>
              <a:rPr lang="en-US" sz="2000" b="1" dirty="0" err="1" smtClean="0"/>
              <a:t>ka</a:t>
            </a:r>
            <a:r>
              <a:rPr lang="en-US" sz="2000" b="1" dirty="0" smtClean="0"/>
              <a:t> </a:t>
            </a:r>
            <a:r>
              <a:rPr lang="en-US" sz="2000" b="1" dirty="0" err="1" smtClean="0"/>
              <a:t>shnong</a:t>
            </a:r>
            <a:r>
              <a:rPr lang="en-US" sz="2000" b="1" dirty="0" smtClean="0"/>
              <a:t> in Cash/Kind/Labour)</a:t>
            </a:r>
          </a:p>
          <a:p>
            <a:pPr marL="457200" indent="-457200">
              <a:buClrTx/>
              <a:buSzPct val="85000"/>
              <a:buFont typeface="+mj-lt"/>
              <a:buAutoNum type="arabicPeriod"/>
            </a:pPr>
            <a:r>
              <a:rPr lang="en-US" sz="2000" b="1" dirty="0" smtClean="0"/>
              <a:t>CSR – Corporate Social Responsibility) </a:t>
            </a:r>
            <a:r>
              <a:rPr lang="en-US" sz="2000" b="1" dirty="0" err="1" smtClean="0"/>
              <a:t>kaba</a:t>
            </a:r>
            <a:r>
              <a:rPr lang="en-US" sz="2000" b="1" dirty="0" smtClean="0"/>
              <a:t> long 2% </a:t>
            </a:r>
            <a:r>
              <a:rPr lang="en-US" sz="2000" b="1" dirty="0" err="1" smtClean="0"/>
              <a:t>na</a:t>
            </a:r>
            <a:r>
              <a:rPr lang="en-US" sz="2000" b="1" dirty="0" smtClean="0"/>
              <a:t> </a:t>
            </a:r>
            <a:r>
              <a:rPr lang="en-US" sz="2000" b="1" dirty="0" err="1" smtClean="0"/>
              <a:t>ki</a:t>
            </a:r>
            <a:r>
              <a:rPr lang="en-US" sz="2000" b="1" dirty="0" smtClean="0"/>
              <a:t> </a:t>
            </a:r>
            <a:r>
              <a:rPr lang="en-US" sz="2000" b="1" dirty="0" err="1" smtClean="0"/>
              <a:t>kompany</a:t>
            </a:r>
            <a:r>
              <a:rPr lang="en-US" sz="2000" b="1" dirty="0" smtClean="0"/>
              <a:t>/Bank </a:t>
            </a:r>
            <a:r>
              <a:rPr lang="en-US" sz="2000" b="1" dirty="0" err="1" smtClean="0"/>
              <a:t>etc</a:t>
            </a:r>
            <a:endParaRPr lang="en-US" sz="2000" b="1" dirty="0" smtClean="0"/>
          </a:p>
          <a:p>
            <a:pPr marL="457200" lvl="0" indent="-457200">
              <a:buClrTx/>
              <a:buSzPct val="85000"/>
              <a:buFont typeface="+mj-lt"/>
              <a:buAutoNum type="arabicPeriod" startAt="10"/>
              <a:defRPr/>
            </a:pPr>
            <a:endParaRPr lang="en-US" sz="2000" dirty="0" smtClean="0"/>
          </a:p>
          <a:p>
            <a:pPr marL="457200" lvl="0" indent="-457200">
              <a:buClrTx/>
              <a:buSzPct val="85000"/>
              <a:buFont typeface="+mj-lt"/>
              <a:buAutoNum type="arabicPeriod" startAt="10"/>
              <a:defRPr/>
            </a:pPr>
            <a:endParaRPr lang="en-US" sz="2000" dirty="0" smtClean="0"/>
          </a:p>
          <a:p>
            <a:pPr marL="457200" indent="-457200">
              <a:buClrTx/>
              <a:buSzPct val="85000"/>
              <a:buFont typeface="+mj-lt"/>
              <a:buAutoNum type="arabicPeriod"/>
            </a:pPr>
            <a:endParaRPr lang="en-US" sz="2000" dirty="0" smtClean="0"/>
          </a:p>
        </p:txBody>
      </p:sp>
      <p:graphicFrame>
        <p:nvGraphicFramePr>
          <p:cNvPr id="5" name="Table 4"/>
          <p:cNvGraphicFramePr>
            <a:graphicFrameLocks noGrp="1"/>
          </p:cNvGraphicFramePr>
          <p:nvPr>
            <p:extLst>
              <p:ext uri="{D42A27DB-BD31-4B8C-83A1-F6EECF244321}">
                <p14:modId xmlns:p14="http://schemas.microsoft.com/office/powerpoint/2010/main" val="249579937"/>
              </p:ext>
            </p:extLst>
          </p:nvPr>
        </p:nvGraphicFramePr>
        <p:xfrm>
          <a:off x="152400" y="2322576"/>
          <a:ext cx="8699501" cy="4535424"/>
        </p:xfrm>
        <a:graphic>
          <a:graphicData uri="http://schemas.openxmlformats.org/drawingml/2006/table">
            <a:tbl>
              <a:tblPr firstRow="1" bandRow="1">
                <a:tableStyleId>{5C22544A-7EE6-4342-B048-85BDC9FD1C3A}</a:tableStyleId>
              </a:tblPr>
              <a:tblGrid>
                <a:gridCol w="1752600"/>
                <a:gridCol w="1981200"/>
                <a:gridCol w="2470896"/>
                <a:gridCol w="2494805"/>
              </a:tblGrid>
              <a:tr h="152400">
                <a:tc>
                  <a:txBody>
                    <a:bodyPr/>
                    <a:lstStyle/>
                    <a:p>
                      <a:endParaRPr lang="en-US" sz="400" dirty="0"/>
                    </a:p>
                  </a:txBody>
                  <a:tcPr/>
                </a:tc>
                <a:tc>
                  <a:txBody>
                    <a:bodyPr/>
                    <a:lstStyle/>
                    <a:p>
                      <a:endParaRPr lang="en-US" dirty="0"/>
                    </a:p>
                  </a:txBody>
                  <a:tcPr/>
                </a:tc>
                <a:tc>
                  <a:txBody>
                    <a:bodyPr/>
                    <a:lstStyle/>
                    <a:p>
                      <a:endParaRPr lang="en-US" sz="800" dirty="0"/>
                    </a:p>
                  </a:txBody>
                  <a:tcPr/>
                </a:tc>
                <a:tc>
                  <a:txBody>
                    <a:bodyPr/>
                    <a:lstStyle/>
                    <a:p>
                      <a:endParaRPr lang="en-US" dirty="0"/>
                    </a:p>
                  </a:txBody>
                  <a:tcPr/>
                </a:tc>
              </a:tr>
              <a:tr h="6080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5.MGNREGS</a:t>
                      </a:r>
                    </a:p>
                    <a:p>
                      <a:endParaRPr lang="en-US"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NRHM</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18.PMGSY-PWD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t>25.RGGVKY</a:t>
                      </a:r>
                    </a:p>
                    <a:p>
                      <a:endParaRPr lang="en-US" sz="1600" dirty="0"/>
                    </a:p>
                  </a:txBody>
                  <a:tcPr/>
                </a:tc>
              </a:tr>
              <a:tr h="6080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t>6.NRLM</a:t>
                      </a:r>
                    </a:p>
                    <a:p>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12.NSAP/NFBS/</a:t>
                      </a:r>
                    </a:p>
                    <a:p>
                      <a:pPr marL="0" marR="0" indent="0" algn="l" defTabSz="914400" rtl="0" eaLnBrk="1" fontAlgn="auto" latinLnBrk="0" hangingPunct="1">
                        <a:lnSpc>
                          <a:spcPct val="100000"/>
                        </a:lnSpc>
                        <a:spcBef>
                          <a:spcPts val="0"/>
                        </a:spcBef>
                        <a:spcAft>
                          <a:spcPts val="0"/>
                        </a:spcAft>
                        <a:buClrTx/>
                        <a:buSzTx/>
                        <a:buFontTx/>
                        <a:buNone/>
                        <a:tabLst/>
                        <a:defRPr/>
                      </a:pPr>
                      <a:r>
                        <a:rPr kumimoji="0" lang="en-US" sz="1600" kern="1200" dirty="0" smtClean="0">
                          <a:solidFill>
                            <a:schemeClr val="dk1"/>
                          </a:solidFill>
                          <a:effectLst/>
                          <a:latin typeface="+mn-lt"/>
                          <a:ea typeface="+mn-ea"/>
                          <a:cs typeface="+mn-cs"/>
                        </a:rPr>
                        <a:t>NOAPS</a:t>
                      </a:r>
                      <a:endParaRPr lang="en-US" sz="16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19.Swatch Bharat Mission-G</a:t>
                      </a:r>
                    </a:p>
                  </a:txBody>
                  <a:tcPr/>
                </a:tc>
                <a:tc>
                  <a:txBody>
                    <a:bodyPr/>
                    <a:lstStyle/>
                    <a:p>
                      <a:r>
                        <a:rPr kumimoji="0" lang="en-US" sz="1600" kern="1200" dirty="0" smtClean="0">
                          <a:solidFill>
                            <a:schemeClr val="dk1"/>
                          </a:solidFill>
                          <a:effectLst/>
                          <a:latin typeface="+mn-lt"/>
                          <a:ea typeface="+mn-ea"/>
                          <a:cs typeface="+mn-cs"/>
                        </a:rPr>
                        <a:t>26.Annapurna-PDS</a:t>
                      </a:r>
                      <a:endParaRPr lang="en-US" sz="1600" dirty="0"/>
                    </a:p>
                  </a:txBody>
                  <a:tcPr/>
                </a:tc>
              </a:tr>
              <a:tr h="6080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t>7.RGSA</a:t>
                      </a:r>
                    </a:p>
                    <a:p>
                      <a:endParaRPr lang="en-US"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t>13.SSA/RMSA</a:t>
                      </a:r>
                    </a:p>
                    <a:p>
                      <a:endParaRPr lang="en-US"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kern="1200" dirty="0" smtClean="0">
                          <a:solidFill>
                            <a:schemeClr val="dk1"/>
                          </a:solidFill>
                          <a:effectLst/>
                          <a:latin typeface="+mn-lt"/>
                          <a:ea typeface="+mn-ea"/>
                          <a:cs typeface="+mn-cs"/>
                        </a:rPr>
                        <a:t>20.Total Sanitation Programme (TSP)/SCS</a:t>
                      </a:r>
                      <a:endParaRPr lang="en-US" sz="1600" dirty="0" smtClean="0"/>
                    </a:p>
                  </a:txBody>
                  <a:tcPr/>
                </a:tc>
                <a:tc>
                  <a:txBody>
                    <a:bodyPr/>
                    <a:lstStyle/>
                    <a:p>
                      <a:r>
                        <a:rPr kumimoji="0" lang="en-US" sz="1600" kern="1200" dirty="0" smtClean="0">
                          <a:solidFill>
                            <a:schemeClr val="dk1"/>
                          </a:solidFill>
                          <a:effectLst/>
                          <a:latin typeface="+mn-lt"/>
                          <a:ea typeface="+mn-ea"/>
                          <a:cs typeface="+mn-cs"/>
                        </a:rPr>
                        <a:t>27.MHIS/</a:t>
                      </a:r>
                      <a:r>
                        <a:rPr kumimoji="0" lang="en-US" sz="1600" b="1" kern="1200" dirty="0" smtClean="0">
                          <a:solidFill>
                            <a:schemeClr val="dk1"/>
                          </a:solidFill>
                          <a:effectLst/>
                          <a:latin typeface="+mn-lt"/>
                          <a:ea typeface="+mn-ea"/>
                          <a:cs typeface="+mn-cs"/>
                        </a:rPr>
                        <a:t>RSBY/JSY/NSSK</a:t>
                      </a:r>
                      <a:endParaRPr lang="en-US" sz="1600" dirty="0"/>
                    </a:p>
                  </a:txBody>
                  <a:tcPr/>
                </a:tc>
              </a:tr>
              <a:tr h="3474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8.PMAY- 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t>14.ICDS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t>21.</a:t>
                      </a:r>
                      <a:r>
                        <a:rPr kumimoji="0" lang="en-US" sz="1600" b="0" kern="1200" dirty="0" smtClean="0">
                          <a:solidFill>
                            <a:schemeClr val="dk1"/>
                          </a:solidFill>
                          <a:effectLst/>
                          <a:latin typeface="+mn-lt"/>
                          <a:ea typeface="+mn-ea"/>
                          <a:cs typeface="+mn-cs"/>
                        </a:rPr>
                        <a:t> MNERDA-Solar/Wind energy</a:t>
                      </a:r>
                      <a:endParaRPr lang="en-US" sz="1600" b="0" dirty="0" smtClean="0"/>
                    </a:p>
                  </a:txBody>
                  <a:tcPr/>
                </a:tc>
                <a:tc>
                  <a:txBody>
                    <a:bodyPr/>
                    <a:lstStyle/>
                    <a:p>
                      <a:r>
                        <a:rPr kumimoji="0" lang="en-US" sz="1600" kern="1200" dirty="0" smtClean="0">
                          <a:solidFill>
                            <a:schemeClr val="dk1"/>
                          </a:solidFill>
                          <a:effectLst/>
                          <a:latin typeface="+mn-lt"/>
                          <a:ea typeface="+mn-ea"/>
                          <a:cs typeface="+mn-cs"/>
                        </a:rPr>
                        <a:t>28.NRWDP/IWMP/PMKSY</a:t>
                      </a:r>
                      <a:endParaRPr lang="en-US" sz="1600" dirty="0"/>
                    </a:p>
                  </a:txBody>
                  <a:tcPr/>
                </a:tc>
              </a:tr>
              <a:tr h="347472">
                <a:tc>
                  <a:txBody>
                    <a:bodyPr/>
                    <a:lstStyle/>
                    <a:p>
                      <a:r>
                        <a:rPr kumimoji="0" lang="en-US" sz="1600" kern="1200" dirty="0" smtClean="0">
                          <a:solidFill>
                            <a:schemeClr val="dk1"/>
                          </a:solidFill>
                          <a:effectLst/>
                          <a:latin typeface="+mn-lt"/>
                          <a:ea typeface="+mn-ea"/>
                          <a:cs typeface="+mn-cs"/>
                        </a:rPr>
                        <a:t>9.NMSA/RKVY</a:t>
                      </a:r>
                      <a:endParaRPr lang="en-US" sz="1600" dirty="0"/>
                    </a:p>
                  </a:txBody>
                  <a:tcPr/>
                </a:tc>
                <a:tc>
                  <a:txBody>
                    <a:bodyPr/>
                    <a:lstStyle/>
                    <a:p>
                      <a:r>
                        <a:rPr lang="en-US" sz="1600" dirty="0" smtClean="0"/>
                        <a:t>15.Fisheries</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22.</a:t>
                      </a:r>
                      <a:r>
                        <a:rPr kumimoji="0" lang="en-US" sz="1600" b="0" kern="1200" dirty="0" smtClean="0">
                          <a:solidFill>
                            <a:schemeClr val="dk1"/>
                          </a:solidFill>
                          <a:effectLst/>
                          <a:latin typeface="+mn-lt"/>
                          <a:ea typeface="+mn-ea"/>
                          <a:cs typeface="+mn-cs"/>
                        </a:rPr>
                        <a:t> Border Area Development </a:t>
                      </a:r>
                      <a:endParaRPr lang="en-US" sz="1600" b="0" dirty="0" smtClean="0"/>
                    </a:p>
                  </a:txBody>
                  <a:tcPr/>
                </a:tc>
                <a:tc>
                  <a:txBody>
                    <a:bodyPr/>
                    <a:lstStyle/>
                    <a:p>
                      <a:r>
                        <a:rPr lang="en-US" sz="1600" dirty="0" smtClean="0"/>
                        <a:t>29.Social</a:t>
                      </a:r>
                      <a:r>
                        <a:rPr lang="en-US" sz="1600" baseline="0" dirty="0" smtClean="0"/>
                        <a:t> forestry </a:t>
                      </a:r>
                      <a:r>
                        <a:rPr lang="en-US" sz="1600" baseline="0" dirty="0" err="1" smtClean="0"/>
                        <a:t>etc</a:t>
                      </a:r>
                      <a:endParaRPr lang="en-US" sz="1600" dirty="0"/>
                    </a:p>
                  </a:txBody>
                  <a:tcPr/>
                </a:tc>
              </a:tr>
              <a:tr h="544068">
                <a:tc>
                  <a:txBody>
                    <a:bodyPr/>
                    <a:lstStyle/>
                    <a:p>
                      <a:r>
                        <a:rPr kumimoji="0" lang="en-US" sz="1600" kern="1200" dirty="0" smtClean="0">
                          <a:solidFill>
                            <a:schemeClr val="dk1"/>
                          </a:solidFill>
                          <a:effectLst/>
                          <a:latin typeface="+mn-lt"/>
                          <a:ea typeface="+mn-ea"/>
                          <a:cs typeface="+mn-cs"/>
                        </a:rPr>
                        <a:t>10.Rural Housing</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600" b="0" kern="1200" dirty="0" smtClean="0">
                          <a:solidFill>
                            <a:schemeClr val="dk1"/>
                          </a:solidFill>
                          <a:effectLst/>
                          <a:latin typeface="+mn-lt"/>
                          <a:ea typeface="+mn-ea"/>
                          <a:cs typeface="+mn-cs"/>
                        </a:rPr>
                        <a:t>16.</a:t>
                      </a:r>
                      <a:r>
                        <a:rPr lang="en-US" sz="1600" dirty="0" smtClean="0"/>
                        <a:t> Horticulture schemes</a:t>
                      </a:r>
                    </a:p>
                  </a:txBody>
                  <a:tcPr/>
                </a:tc>
                <a:tc>
                  <a:txBody>
                    <a:bodyPr/>
                    <a:lstStyle/>
                    <a:p>
                      <a:r>
                        <a:rPr kumimoji="0" lang="en-US" sz="1600" b="0" kern="1200" dirty="0" smtClean="0">
                          <a:solidFill>
                            <a:schemeClr val="dk1"/>
                          </a:solidFill>
                          <a:effectLst/>
                          <a:latin typeface="+mn-lt"/>
                          <a:ea typeface="+mn-ea"/>
                          <a:cs typeface="+mn-cs"/>
                        </a:rPr>
                        <a:t>23.Employment &amp; Craftsmen Training</a:t>
                      </a:r>
                      <a:endParaRPr lang="en-US" sz="16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dirty="0" smtClean="0"/>
                        <a:t>30.</a:t>
                      </a:r>
                      <a:r>
                        <a:rPr kumimoji="0" lang="en-US" sz="1600" b="0" kern="1200" dirty="0" smtClean="0">
                          <a:solidFill>
                            <a:schemeClr val="dk1"/>
                          </a:solidFill>
                          <a:effectLst/>
                          <a:latin typeface="+mn-lt"/>
                          <a:ea typeface="+mn-ea"/>
                          <a:cs typeface="+mn-cs"/>
                        </a:rPr>
                        <a:t> Arts &amp; Culture</a:t>
                      </a:r>
                      <a:r>
                        <a:rPr kumimoji="0" lang="en-US" sz="1600" b="0" kern="1200" baseline="0" dirty="0" smtClean="0">
                          <a:solidFill>
                            <a:schemeClr val="dk1"/>
                          </a:solidFill>
                          <a:effectLst/>
                          <a:latin typeface="+mn-lt"/>
                          <a:ea typeface="+mn-ea"/>
                          <a:cs typeface="+mn-cs"/>
                        </a:rPr>
                        <a:t> Schemes</a:t>
                      </a:r>
                      <a:endParaRPr lang="en-US" sz="1600" b="0" dirty="0" smtClean="0"/>
                    </a:p>
                  </a:txBody>
                  <a:tcPr/>
                </a:tc>
              </a:tr>
              <a:tr h="608076">
                <a:tc>
                  <a:txBody>
                    <a:bodyPr/>
                    <a:lstStyle/>
                    <a:p>
                      <a:r>
                        <a:rPr kumimoji="0" lang="en-US" sz="1600" b="1" kern="1200" dirty="0" smtClean="0">
                          <a:solidFill>
                            <a:schemeClr val="dk1"/>
                          </a:solidFill>
                          <a:effectLst/>
                          <a:latin typeface="+mn-lt"/>
                          <a:ea typeface="+mn-ea"/>
                          <a:cs typeface="+mn-cs"/>
                        </a:rPr>
                        <a:t>11. </a:t>
                      </a:r>
                      <a:r>
                        <a:rPr kumimoji="0" lang="en-US" sz="1600" b="0" kern="1200" dirty="0" smtClean="0">
                          <a:solidFill>
                            <a:schemeClr val="dk1"/>
                          </a:solidFill>
                          <a:effectLst/>
                          <a:latin typeface="+mn-lt"/>
                          <a:ea typeface="+mn-ea"/>
                          <a:cs typeface="+mn-cs"/>
                        </a:rPr>
                        <a:t>Industries </a:t>
                      </a:r>
                      <a:endParaRPr lang="en-US" sz="1600" b="0" dirty="0"/>
                    </a:p>
                  </a:txBody>
                  <a:tcPr/>
                </a:tc>
                <a:tc>
                  <a:txBody>
                    <a:bodyPr/>
                    <a:lstStyle/>
                    <a:p>
                      <a:r>
                        <a:rPr kumimoji="0" lang="en-US" sz="1600" b="0" kern="1200" dirty="0" smtClean="0">
                          <a:solidFill>
                            <a:schemeClr val="dk1"/>
                          </a:solidFill>
                          <a:effectLst/>
                          <a:latin typeface="+mn-lt"/>
                          <a:ea typeface="+mn-ea"/>
                          <a:cs typeface="+mn-cs"/>
                        </a:rPr>
                        <a:t>17.Sports &amp;Youth</a:t>
                      </a:r>
                      <a:r>
                        <a:rPr kumimoji="0" lang="en-US" sz="1600" b="0" kern="1200" baseline="0" dirty="0" smtClean="0">
                          <a:solidFill>
                            <a:schemeClr val="dk1"/>
                          </a:solidFill>
                          <a:effectLst/>
                          <a:latin typeface="+mn-lt"/>
                          <a:ea typeface="+mn-ea"/>
                          <a:cs typeface="+mn-cs"/>
                        </a:rPr>
                        <a:t> development</a:t>
                      </a:r>
                      <a:endParaRPr lang="en-US" sz="16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600" b="0" kern="1200" dirty="0" smtClean="0">
                          <a:solidFill>
                            <a:schemeClr val="dk1"/>
                          </a:solidFill>
                          <a:effectLst/>
                          <a:latin typeface="+mn-lt"/>
                          <a:ea typeface="+mn-ea"/>
                          <a:cs typeface="+mn-cs"/>
                        </a:rPr>
                        <a:t>24.</a:t>
                      </a:r>
                      <a:r>
                        <a:rPr lang="en-US" sz="1600" b="0" dirty="0" smtClean="0"/>
                        <a:t> DDU-GKY</a:t>
                      </a:r>
                    </a:p>
                    <a:p>
                      <a:endParaRPr lang="en-US" sz="16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t>31.MDC/MLA/MPLADS</a:t>
                      </a:r>
                      <a:endParaRPr lang="en-US" sz="1600" dirty="0"/>
                    </a:p>
                  </a:txBody>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81000"/>
            <a:ext cx="8686800" cy="6477000"/>
          </a:xfrm>
        </p:spPr>
        <p:txBody>
          <a:bodyPr>
            <a:noAutofit/>
          </a:bodyPr>
          <a:lstStyle/>
          <a:p>
            <a:pPr marL="457200" lvl="0" indent="-457200" algn="just">
              <a:buFont typeface="+mj-lt"/>
              <a:buAutoNum type="arabicPeriod"/>
            </a:pPr>
            <a:r>
              <a:rPr lang="en-US" sz="2000" b="1" dirty="0" err="1">
                <a:latin typeface="Arial Black" panose="020B0A04020102020204" pitchFamily="34" charset="0"/>
              </a:rPr>
              <a:t>S</a:t>
            </a:r>
            <a:r>
              <a:rPr lang="en-US" sz="2000" b="1" dirty="0" err="1" smtClean="0">
                <a:latin typeface="Arial Black" panose="020B0A04020102020204" pitchFamily="34" charset="0"/>
              </a:rPr>
              <a:t>hithi</a:t>
            </a:r>
            <a:r>
              <a:rPr lang="en-US" sz="2000" b="1" dirty="0" smtClean="0">
                <a:latin typeface="Arial Black" panose="020B0A04020102020204" pitchFamily="34" charset="0"/>
              </a:rPr>
              <a:t> </a:t>
            </a:r>
            <a:r>
              <a:rPr lang="en-US" sz="2000" b="1" dirty="0" err="1" smtClean="0">
                <a:latin typeface="Arial Black" panose="020B0A04020102020204" pitchFamily="34" charset="0"/>
              </a:rPr>
              <a:t>na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Sorkar</a:t>
            </a:r>
            <a:r>
              <a:rPr lang="en-US" sz="2000" b="1" dirty="0" smtClean="0">
                <a:latin typeface="Arial Black" panose="020B0A04020102020204" pitchFamily="34" charset="0"/>
              </a:rPr>
              <a:t> India  </a:t>
            </a:r>
            <a:r>
              <a:rPr lang="en-US" sz="2000" b="1" dirty="0" err="1" smtClean="0">
                <a:latin typeface="Arial Black" panose="020B0A04020102020204" pitchFamily="34" charset="0"/>
              </a:rPr>
              <a:t>halor</a:t>
            </a:r>
            <a:r>
              <a:rPr lang="en-US" sz="2000" b="1" dirty="0" smtClean="0">
                <a:latin typeface="Arial Black" panose="020B0A04020102020204" pitchFamily="34" charset="0"/>
              </a:rPr>
              <a:t> </a:t>
            </a:r>
            <a:r>
              <a:rPr lang="en-US" sz="2000" b="1" dirty="0">
                <a:latin typeface="Arial Black" panose="020B0A04020102020204" pitchFamily="34" charset="0"/>
              </a:rPr>
              <a:t>VDP-GPDP</a:t>
            </a:r>
            <a:endParaRPr lang="en-US" sz="1800" b="1" dirty="0">
              <a:latin typeface="Arial Black" panose="020B0A04020102020204" pitchFamily="34" charset="0"/>
            </a:endParaRPr>
          </a:p>
          <a:p>
            <a:pPr marL="457200" lvl="0" indent="-457200" algn="just">
              <a:buFont typeface="+mj-lt"/>
              <a:buAutoNum type="arabicPeriod"/>
            </a:pPr>
            <a:r>
              <a:rPr lang="en-US" sz="2000" b="1" dirty="0">
                <a:latin typeface="Arial Black" panose="020B0A04020102020204" pitchFamily="34" charset="0"/>
              </a:rPr>
              <a:t>Approval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ki</a:t>
            </a:r>
            <a:r>
              <a:rPr lang="en-US" sz="2000" b="1" dirty="0" smtClean="0">
                <a:latin typeface="Arial Black" panose="020B0A04020102020204" pitchFamily="34" charset="0"/>
              </a:rPr>
              <a:t> </a:t>
            </a:r>
            <a:r>
              <a:rPr lang="en-US" sz="2000" b="1" dirty="0" err="1" smtClean="0">
                <a:latin typeface="Arial Black" panose="020B0A04020102020204" pitchFamily="34" charset="0"/>
              </a:rPr>
              <a:t>Dkhot</a:t>
            </a:r>
            <a:r>
              <a:rPr lang="en-US" sz="2000" b="1" dirty="0" smtClean="0">
                <a:latin typeface="Arial Black" panose="020B0A04020102020204" pitchFamily="34" charset="0"/>
              </a:rPr>
              <a:t> </a:t>
            </a:r>
            <a:r>
              <a:rPr lang="en-US" sz="2000" b="1" dirty="0" err="1" smtClean="0">
                <a:latin typeface="Arial Black" panose="020B0A04020102020204" pitchFamily="34" charset="0"/>
              </a:rPr>
              <a:t>ki</a:t>
            </a:r>
            <a:r>
              <a:rPr lang="en-US" sz="2000" b="1" dirty="0" smtClean="0">
                <a:latin typeface="Arial Black" panose="020B0A04020102020204" pitchFamily="34" charset="0"/>
              </a:rPr>
              <a:t> </a:t>
            </a:r>
            <a:r>
              <a:rPr lang="en-US" sz="2000" b="1" dirty="0">
                <a:latin typeface="Arial Black" panose="020B0A04020102020204" pitchFamily="34" charset="0"/>
              </a:rPr>
              <a:t>Working Committees(4 </a:t>
            </a:r>
            <a:r>
              <a:rPr lang="en-US" sz="2000" b="1" dirty="0" err="1">
                <a:latin typeface="Arial Black" panose="020B0A04020102020204" pitchFamily="34" charset="0"/>
              </a:rPr>
              <a:t>nos</a:t>
            </a:r>
            <a:r>
              <a:rPr lang="en-US" sz="2000" b="1" dirty="0">
                <a:latin typeface="Arial Black" panose="020B0A04020102020204" pitchFamily="34" charset="0"/>
              </a:rPr>
              <a:t>)</a:t>
            </a:r>
            <a:endParaRPr lang="en-US" sz="1800" b="1" dirty="0">
              <a:latin typeface="Arial Black" panose="020B0A04020102020204" pitchFamily="34" charset="0"/>
            </a:endParaRPr>
          </a:p>
          <a:p>
            <a:pPr marL="457200" lvl="0" indent="-457200" algn="just">
              <a:buFont typeface="+mj-lt"/>
              <a:buAutoNum type="arabicPeriod"/>
            </a:pPr>
            <a:r>
              <a:rPr lang="en-US" sz="2000" b="1" dirty="0">
                <a:latin typeface="Arial Black" panose="020B0A04020102020204" pitchFamily="34" charset="0"/>
              </a:rPr>
              <a:t>Publicity campaign  </a:t>
            </a:r>
            <a:r>
              <a:rPr lang="en-US" sz="2000" b="1" dirty="0" err="1" smtClean="0">
                <a:latin typeface="Arial Black" panose="020B0A04020102020204" pitchFamily="34" charset="0"/>
              </a:rPr>
              <a:t>na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bynta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VDP-GPDP ha </a:t>
            </a:r>
            <a:r>
              <a:rPr lang="en-US" sz="2000" b="1" dirty="0" err="1" smtClean="0">
                <a:latin typeface="Arial Black" panose="020B0A04020102020204" pitchFamily="34" charset="0"/>
              </a:rPr>
              <a:t>shnong</a:t>
            </a:r>
            <a:endParaRPr lang="en-US" sz="1800" b="1" dirty="0">
              <a:latin typeface="Arial Black" panose="020B0A04020102020204" pitchFamily="34" charset="0"/>
            </a:endParaRPr>
          </a:p>
          <a:p>
            <a:pPr marL="457200" lvl="0" indent="-457200" algn="just">
              <a:buFont typeface="+mj-lt"/>
              <a:buAutoNum type="arabicPeriod"/>
            </a:pPr>
            <a:r>
              <a:rPr lang="en-US" sz="2000" b="1" dirty="0" err="1">
                <a:latin typeface="Arial Black" panose="020B0A04020102020204" pitchFamily="34" charset="0"/>
              </a:rPr>
              <a:t>K</a:t>
            </a:r>
            <a:r>
              <a:rPr lang="en-US" sz="2000" b="1" dirty="0" err="1" smtClean="0">
                <a:latin typeface="Arial Black" panose="020B0A04020102020204" pitchFamily="34" charset="0"/>
              </a:rPr>
              <a:t>alendar</a:t>
            </a:r>
            <a:r>
              <a:rPr lang="en-US" sz="2000" b="1" dirty="0" smtClean="0">
                <a:latin typeface="Arial Black" panose="020B0A04020102020204" pitchFamily="34" charset="0"/>
              </a:rPr>
              <a:t>  ban </a:t>
            </a:r>
            <a:r>
              <a:rPr lang="en-US" sz="2000" b="1" dirty="0" err="1" smtClean="0">
                <a:latin typeface="Arial Black" panose="020B0A04020102020204" pitchFamily="34" charset="0"/>
              </a:rPr>
              <a:t>pynkhreh</a:t>
            </a:r>
            <a:r>
              <a:rPr lang="en-US" sz="2000" b="1" dirty="0" smtClean="0">
                <a:latin typeface="Arial Black" panose="020B0A04020102020204" pitchFamily="34" charset="0"/>
              </a:rPr>
              <a:t>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a:latin typeface="Arial Black" panose="020B0A04020102020204" pitchFamily="34" charset="0"/>
              </a:rPr>
              <a:t>VDP-GPDP</a:t>
            </a:r>
            <a:endParaRPr lang="en-US" sz="1800" b="1" dirty="0">
              <a:latin typeface="Arial Black" panose="020B0A04020102020204" pitchFamily="34" charset="0"/>
            </a:endParaRPr>
          </a:p>
          <a:p>
            <a:pPr marL="457200" lvl="0" indent="-457200" algn="just">
              <a:buFont typeface="+mj-lt"/>
              <a:buAutoNum type="arabicPeriod"/>
            </a:pPr>
            <a:r>
              <a:rPr lang="en-US" sz="2000" b="1" dirty="0" err="1" smtClean="0">
                <a:latin typeface="Arial Black" panose="020B0A04020102020204" pitchFamily="34" charset="0"/>
              </a:rPr>
              <a:t>Jingkren</a:t>
            </a:r>
            <a:r>
              <a:rPr lang="en-US" sz="2000" b="1" dirty="0" smtClean="0">
                <a:latin typeface="Arial Black" panose="020B0A04020102020204" pitchFamily="34" charset="0"/>
              </a:rPr>
              <a:t> </a:t>
            </a:r>
            <a:r>
              <a:rPr lang="en-US" sz="2000" b="1" dirty="0" err="1" smtClean="0">
                <a:latin typeface="Arial Black" panose="020B0A04020102020204" pitchFamily="34" charset="0"/>
              </a:rPr>
              <a:t>halor</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Phon</a:t>
            </a:r>
            <a:r>
              <a:rPr lang="en-US" sz="2000" b="1" dirty="0" smtClean="0">
                <a:latin typeface="Arial Black" panose="020B0A04020102020204" pitchFamily="34" charset="0"/>
              </a:rPr>
              <a:t>(Funds) </a:t>
            </a:r>
            <a:r>
              <a:rPr lang="en-US" sz="2000" b="1" dirty="0" err="1" smtClean="0">
                <a:latin typeface="Arial Black" panose="020B0A04020102020204" pitchFamily="34" charset="0"/>
              </a:rPr>
              <a:t>jong</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endParaRPr lang="en-US" sz="1800" b="1" dirty="0">
              <a:latin typeface="Arial Black" panose="020B0A04020102020204" pitchFamily="34" charset="0"/>
            </a:endParaRPr>
          </a:p>
          <a:p>
            <a:pPr marL="457200" lvl="0" indent="-457200" algn="just">
              <a:buFont typeface="+mj-lt"/>
              <a:buAutoNum type="arabicPeriod"/>
            </a:pPr>
            <a:r>
              <a:rPr lang="en-US" sz="2000" b="1" dirty="0" err="1" smtClean="0">
                <a:latin typeface="Arial Black" panose="020B0A04020102020204" pitchFamily="34" charset="0"/>
              </a:rPr>
              <a:t>Jingiaphylliew</a:t>
            </a:r>
            <a:r>
              <a:rPr lang="en-US" sz="2000" b="1" dirty="0" smtClean="0">
                <a:latin typeface="Arial Black" panose="020B0A04020102020204" pitchFamily="34" charset="0"/>
              </a:rPr>
              <a:t> </a:t>
            </a:r>
            <a:r>
              <a:rPr lang="en-US" sz="2000" b="1" dirty="0" err="1" smtClean="0">
                <a:latin typeface="Arial Black" panose="020B0A04020102020204" pitchFamily="34" charset="0"/>
              </a:rPr>
              <a:t>halor</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roi</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par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r>
              <a:rPr lang="en-US" sz="2000" b="1" dirty="0" smtClean="0">
                <a:latin typeface="Arial Black" panose="020B0A04020102020204" pitchFamily="34" charset="0"/>
              </a:rPr>
              <a:t>  ha </a:t>
            </a:r>
            <a:r>
              <a:rPr lang="en-US" sz="2000" b="1" dirty="0" err="1" smtClean="0">
                <a:latin typeface="Arial Black" panose="020B0A04020102020204" pitchFamily="34" charset="0"/>
              </a:rPr>
              <a:t>ki</a:t>
            </a:r>
            <a:r>
              <a:rPr lang="en-US" sz="2000" b="1" dirty="0" smtClean="0">
                <a:latin typeface="Arial Black" panose="020B0A04020102020204" pitchFamily="34" charset="0"/>
              </a:rPr>
              <a:t> 5 </a:t>
            </a:r>
            <a:r>
              <a:rPr lang="en-US" sz="2000" b="1" dirty="0" err="1" smtClean="0">
                <a:latin typeface="Arial Black" panose="020B0A04020102020204" pitchFamily="34" charset="0"/>
              </a:rPr>
              <a:t>snem</a:t>
            </a:r>
            <a:r>
              <a:rPr lang="en-US" sz="2000" b="1" dirty="0" smtClean="0">
                <a:latin typeface="Arial Black" panose="020B0A04020102020204" pitchFamily="34" charset="0"/>
              </a:rPr>
              <a:t> (2012-2017)  bad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jing</a:t>
            </a:r>
            <a:r>
              <a:rPr lang="en-US" sz="2000" b="1" dirty="0" smtClean="0">
                <a:latin typeface="Arial Black" panose="020B0A04020102020204" pitchFamily="34" charset="0"/>
              </a:rPr>
              <a:t> </a:t>
            </a:r>
            <a:r>
              <a:rPr lang="en-US" sz="2000" b="1" dirty="0" err="1" smtClean="0">
                <a:latin typeface="Arial Black" panose="020B0A04020102020204" pitchFamily="34" charset="0"/>
              </a:rPr>
              <a:t>pynwandur</a:t>
            </a:r>
            <a:r>
              <a:rPr lang="en-US" sz="2000" b="1" dirty="0" smtClean="0">
                <a:latin typeface="Arial Black" panose="020B0A04020102020204" pitchFamily="34" charset="0"/>
              </a:rPr>
              <a:t>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roi</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par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r>
              <a:rPr lang="en-US" sz="2000" b="1" dirty="0">
                <a:latin typeface="Arial Black" panose="020B0A04020102020204" pitchFamily="34" charset="0"/>
              </a:rPr>
              <a:t> </a:t>
            </a:r>
            <a:r>
              <a:rPr lang="en-US" sz="2000" b="1" dirty="0" smtClean="0">
                <a:latin typeface="Arial Black" panose="020B0A04020102020204" pitchFamily="34" charset="0"/>
              </a:rPr>
              <a:t>ha </a:t>
            </a:r>
            <a:r>
              <a:rPr lang="en-US" sz="2000" b="1" dirty="0" err="1" smtClean="0">
                <a:latin typeface="Arial Black" panose="020B0A04020102020204" pitchFamily="34" charset="0"/>
              </a:rPr>
              <a:t>ki</a:t>
            </a:r>
            <a:r>
              <a:rPr lang="en-US" sz="2000" b="1" dirty="0" smtClean="0">
                <a:latin typeface="Arial Black" panose="020B0A04020102020204" pitchFamily="34" charset="0"/>
              </a:rPr>
              <a:t> 5 </a:t>
            </a:r>
            <a:r>
              <a:rPr lang="en-US" sz="2000" b="1" dirty="0" err="1" smtClean="0">
                <a:latin typeface="Arial Black" panose="020B0A04020102020204" pitchFamily="34" charset="0"/>
              </a:rPr>
              <a:t>snem</a:t>
            </a:r>
            <a:r>
              <a:rPr lang="en-US" sz="2000" b="1" dirty="0" smtClean="0">
                <a:latin typeface="Arial Black" panose="020B0A04020102020204" pitchFamily="34" charset="0"/>
              </a:rPr>
              <a:t> ban wan (2018-2023)</a:t>
            </a:r>
            <a:r>
              <a:rPr lang="en-US" sz="1800" dirty="0"/>
              <a:t> </a:t>
            </a:r>
            <a:r>
              <a:rPr lang="en-US" sz="1800" b="1" dirty="0" smtClean="0"/>
              <a:t>Ki Mat ban </a:t>
            </a:r>
            <a:r>
              <a:rPr lang="en-US" sz="1800" b="1" dirty="0" err="1" smtClean="0"/>
              <a:t>ia</a:t>
            </a:r>
            <a:r>
              <a:rPr lang="en-US" sz="1800" b="1" dirty="0" smtClean="0"/>
              <a:t> </a:t>
            </a:r>
            <a:r>
              <a:rPr lang="en-US" sz="1800" b="1" i="1" dirty="0" err="1" smtClean="0"/>
              <a:t>phylliew</a:t>
            </a:r>
            <a:r>
              <a:rPr lang="en-US" sz="1800" i="1" dirty="0" err="1" smtClean="0"/>
              <a:t>:Poverty</a:t>
            </a:r>
            <a:r>
              <a:rPr lang="en-US" sz="1800" i="1" dirty="0" smtClean="0"/>
              <a:t>/Education/Sanitation&amp; </a:t>
            </a:r>
            <a:r>
              <a:rPr lang="en-US" sz="1800" i="1" dirty="0"/>
              <a:t>water </a:t>
            </a:r>
            <a:r>
              <a:rPr lang="en-US" sz="1800" i="1" dirty="0" smtClean="0"/>
              <a:t>supply/Public health/Local </a:t>
            </a:r>
            <a:r>
              <a:rPr lang="en-US" sz="1800" i="1" dirty="0"/>
              <a:t>economic </a:t>
            </a:r>
            <a:r>
              <a:rPr lang="en-US" sz="1800" i="1" dirty="0" smtClean="0"/>
              <a:t>development/Natural </a:t>
            </a:r>
            <a:r>
              <a:rPr lang="en-US" sz="1800" i="1" dirty="0"/>
              <a:t>Resource </a:t>
            </a:r>
            <a:r>
              <a:rPr lang="en-US" sz="1800" i="1" dirty="0" smtClean="0"/>
              <a:t>Management/Issues </a:t>
            </a:r>
            <a:r>
              <a:rPr lang="en-US" sz="1800" i="1" dirty="0"/>
              <a:t>of special groups/ persons with disabilities/issues of SCs and STs/ aged persons/ children </a:t>
            </a:r>
            <a:r>
              <a:rPr lang="en-US" sz="1800" i="1" dirty="0" smtClean="0"/>
              <a:t>etc./Gender issues/Migration</a:t>
            </a:r>
            <a:endParaRPr lang="en-US" sz="1800" i="1" dirty="0"/>
          </a:p>
          <a:p>
            <a:pPr marL="457200" lvl="0" indent="-457200" algn="just">
              <a:buFont typeface="+mj-lt"/>
              <a:buAutoNum type="arabicPeriod"/>
            </a:pPr>
            <a:r>
              <a:rPr lang="en-US" sz="2000" b="1" dirty="0" smtClean="0">
                <a:latin typeface="Arial Black" panose="020B0A04020102020204" pitchFamily="34" charset="0"/>
              </a:rPr>
              <a:t>Visioning </a:t>
            </a:r>
            <a:r>
              <a:rPr lang="en-US" sz="2000" b="1" dirty="0">
                <a:latin typeface="Arial Black" panose="020B0A04020102020204" pitchFamily="34" charset="0"/>
              </a:rPr>
              <a:t>Exercise.</a:t>
            </a:r>
            <a:endParaRPr lang="en-US" sz="1800" b="1" dirty="0">
              <a:latin typeface="Arial Black" panose="020B0A04020102020204" pitchFamily="34" charset="0"/>
            </a:endParaRPr>
          </a:p>
          <a:p>
            <a:pPr marL="457200" lvl="0" indent="-457200" algn="just">
              <a:buFont typeface="+mj-lt"/>
              <a:buAutoNum type="arabicPeriod"/>
            </a:pPr>
            <a:r>
              <a:rPr lang="en-US" sz="2000" b="1" dirty="0" smtClean="0">
                <a:latin typeface="Arial Black" panose="020B0A04020102020204" pitchFamily="34" charset="0"/>
              </a:rPr>
              <a:t>Validate/</a:t>
            </a:r>
            <a:r>
              <a:rPr lang="en-US" sz="2000" b="1" dirty="0" err="1" smtClean="0">
                <a:latin typeface="Arial Black" panose="020B0A04020102020204" pitchFamily="34" charset="0"/>
              </a:rPr>
              <a:t>Pynshisha</a:t>
            </a:r>
            <a:r>
              <a:rPr lang="en-US" sz="2000" b="1" dirty="0" smtClean="0">
                <a:latin typeface="Arial Black" panose="020B0A04020102020204" pitchFamily="34" charset="0"/>
              </a:rPr>
              <a:t>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report/</a:t>
            </a:r>
            <a:r>
              <a:rPr lang="en-US" sz="2000" b="1" dirty="0" err="1" smtClean="0">
                <a:latin typeface="Arial Black" panose="020B0A04020102020204" pitchFamily="34" charset="0"/>
              </a:rPr>
              <a:t>Kaiphod</a:t>
            </a:r>
            <a:r>
              <a:rPr lang="en-US" sz="2000" b="1" dirty="0" smtClean="0">
                <a:latin typeface="Arial Black" panose="020B0A04020102020204" pitchFamily="34" charset="0"/>
              </a:rPr>
              <a:t> </a:t>
            </a:r>
            <a:r>
              <a:rPr lang="en-US" sz="2000" b="1" dirty="0" err="1" smtClean="0">
                <a:latin typeface="Arial Black" panose="020B0A04020102020204" pitchFamily="34" charset="0"/>
              </a:rPr>
              <a:t>jong</a:t>
            </a:r>
            <a:r>
              <a:rPr lang="en-US" sz="2000" b="1" dirty="0" smtClean="0">
                <a:latin typeface="Arial Black" panose="020B0A04020102020204" pitchFamily="34" charset="0"/>
              </a:rPr>
              <a:t> </a:t>
            </a:r>
            <a:r>
              <a:rPr lang="en-US" sz="2000" b="1" dirty="0">
                <a:latin typeface="Arial Black" panose="020B0A04020102020204" pitchFamily="34" charset="0"/>
              </a:rPr>
              <a:t>the Mission </a:t>
            </a:r>
            <a:r>
              <a:rPr lang="en-US" sz="2000" b="1" dirty="0" err="1">
                <a:latin typeface="Arial Black" panose="020B0A04020102020204" pitchFamily="34" charset="0"/>
              </a:rPr>
              <a:t>Antyodaya</a:t>
            </a:r>
            <a:endParaRPr lang="en-US" sz="1800" b="1" dirty="0">
              <a:latin typeface="Arial Black" panose="020B0A04020102020204" pitchFamily="34" charset="0"/>
            </a:endParaRPr>
          </a:p>
          <a:p>
            <a:pPr marL="457200" lvl="0" indent="-457200" algn="just">
              <a:buFont typeface="+mj-lt"/>
              <a:buAutoNum type="arabicPeriod"/>
            </a:pPr>
            <a:r>
              <a:rPr lang="en-US" sz="2000" b="1" dirty="0" err="1" smtClean="0">
                <a:latin typeface="Arial Black" panose="020B0A04020102020204" pitchFamily="34" charset="0"/>
              </a:rPr>
              <a:t>Kdew</a:t>
            </a:r>
            <a:r>
              <a:rPr lang="en-US" sz="2000" b="1" dirty="0" smtClean="0">
                <a:latin typeface="Arial Black" panose="020B0A04020102020204" pitchFamily="34" charset="0"/>
              </a:rPr>
              <a:t>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ki</a:t>
            </a:r>
            <a:r>
              <a:rPr lang="en-US" sz="2000" b="1" dirty="0" smtClean="0">
                <a:latin typeface="Arial Black" panose="020B0A04020102020204" pitchFamily="34" charset="0"/>
              </a:rPr>
              <a:t> </a:t>
            </a:r>
            <a:r>
              <a:rPr lang="en-US" sz="2000" b="1" dirty="0" err="1" smtClean="0">
                <a:latin typeface="Arial Black" panose="020B0A04020102020204" pitchFamily="34" charset="0"/>
              </a:rPr>
              <a:t>jinduna</a:t>
            </a:r>
            <a:r>
              <a:rPr lang="en-US" sz="2000" b="1" dirty="0" smtClean="0">
                <a:latin typeface="Arial Black" panose="020B0A04020102020204" pitchFamily="34" charset="0"/>
              </a:rPr>
              <a:t>(gaps) </a:t>
            </a:r>
            <a:r>
              <a:rPr lang="en-US" sz="2000" b="1" dirty="0" err="1" smtClean="0">
                <a:latin typeface="Arial Black" panose="020B0A04020102020204" pitchFamily="34" charset="0"/>
              </a:rPr>
              <a:t>ba</a:t>
            </a:r>
            <a:r>
              <a:rPr lang="en-US" sz="2000" b="1" dirty="0" smtClean="0">
                <a:latin typeface="Arial Black" panose="020B0A04020102020204" pitchFamily="34" charset="0"/>
              </a:rPr>
              <a:t> </a:t>
            </a:r>
            <a:r>
              <a:rPr lang="en-US" sz="2000" b="1" dirty="0" err="1" smtClean="0">
                <a:latin typeface="Arial Black" panose="020B0A04020102020204" pitchFamily="34" charset="0"/>
              </a:rPr>
              <a:t>mih</a:t>
            </a:r>
            <a:r>
              <a:rPr lang="en-US" sz="2000" b="1" dirty="0" smtClean="0">
                <a:latin typeface="Arial Black" panose="020B0A04020102020204" pitchFamily="34" charset="0"/>
              </a:rPr>
              <a:t> ha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kaiphod</a:t>
            </a:r>
            <a:r>
              <a:rPr lang="en-US" sz="2000" b="1" dirty="0" smtClean="0">
                <a:latin typeface="Arial Black" panose="020B0A04020102020204" pitchFamily="34" charset="0"/>
              </a:rPr>
              <a:t> Mission </a:t>
            </a:r>
            <a:r>
              <a:rPr lang="en-US" sz="2000" b="1" dirty="0" err="1" smtClean="0">
                <a:latin typeface="Arial Black" panose="020B0A04020102020204" pitchFamily="34" charset="0"/>
              </a:rPr>
              <a:t>Antyodaya</a:t>
            </a:r>
            <a:r>
              <a:rPr lang="en-US" sz="2000" b="1" dirty="0" smtClean="0">
                <a:latin typeface="Arial Black" panose="020B0A04020102020204" pitchFamily="34" charset="0"/>
              </a:rPr>
              <a:t>.</a:t>
            </a:r>
            <a:endParaRPr lang="en-US" sz="1800" b="1" dirty="0">
              <a:latin typeface="Arial Black" panose="020B0A04020102020204" pitchFamily="34" charset="0"/>
            </a:endParaRPr>
          </a:p>
          <a:p>
            <a:pPr marL="457200" indent="-457200" algn="just">
              <a:buFont typeface="+mj-lt"/>
              <a:buAutoNum type="arabicPeriod"/>
            </a:pPr>
            <a:r>
              <a:rPr lang="en-US" sz="2000" b="1" dirty="0" smtClean="0">
                <a:latin typeface="Arial Black" panose="020B0A04020102020204" pitchFamily="34" charset="0"/>
              </a:rPr>
              <a:t>Buh </a:t>
            </a:r>
            <a:r>
              <a:rPr lang="en-US" sz="2000" b="1" dirty="0" err="1" smtClean="0">
                <a:latin typeface="Arial Black" panose="020B0A04020102020204" pitchFamily="34" charset="0"/>
              </a:rPr>
              <a:t>tarik</a:t>
            </a:r>
            <a:r>
              <a:rPr lang="en-US" sz="2000" b="1" dirty="0" smtClean="0">
                <a:latin typeface="Arial Black" panose="020B0A04020102020204" pitchFamily="34" charset="0"/>
              </a:rPr>
              <a:t> ban </a:t>
            </a:r>
            <a:r>
              <a:rPr lang="en-US" sz="2000" b="1" dirty="0" err="1" smtClean="0">
                <a:latin typeface="Arial Black" panose="020B0A04020102020204" pitchFamily="34" charset="0"/>
              </a:rPr>
              <a:t>pynlong</a:t>
            </a:r>
            <a:r>
              <a:rPr lang="en-US" sz="2000" b="1" dirty="0" smtClean="0">
                <a:latin typeface="Arial Black" panose="020B0A04020102020204" pitchFamily="34" charset="0"/>
              </a:rPr>
              <a:t>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2</a:t>
            </a:r>
            <a:r>
              <a:rPr lang="en-US" sz="2000" b="1" baseline="30000" dirty="0" smtClean="0">
                <a:latin typeface="Arial Black" panose="020B0A04020102020204" pitchFamily="34" charset="0"/>
              </a:rPr>
              <a:t>nd</a:t>
            </a:r>
            <a:r>
              <a:rPr lang="en-US" sz="2000" b="1" dirty="0" smtClean="0">
                <a:latin typeface="Arial Black" panose="020B0A04020102020204" pitchFamily="34" charset="0"/>
              </a:rPr>
              <a:t> </a:t>
            </a:r>
            <a:r>
              <a:rPr lang="en-US" sz="2000" b="1" dirty="0">
                <a:latin typeface="Arial Black" panose="020B0A04020102020204" pitchFamily="34" charset="0"/>
              </a:rPr>
              <a:t>Gram </a:t>
            </a:r>
            <a:r>
              <a:rPr lang="en-US" sz="2000" b="1" dirty="0" smtClean="0">
                <a:latin typeface="Arial Black" panose="020B0A04020102020204" pitchFamily="34" charset="0"/>
              </a:rPr>
              <a:t>Sabha</a:t>
            </a:r>
          </a:p>
          <a:p>
            <a:pPr marL="0" indent="0">
              <a:buNone/>
            </a:pPr>
            <a:r>
              <a:rPr lang="en-US" sz="1600" dirty="0" smtClean="0"/>
              <a:t>(</a:t>
            </a:r>
            <a:r>
              <a:rPr lang="en-US" sz="1600" b="1" i="1" dirty="0" smtClean="0"/>
              <a:t>U Chairman/RS u </a:t>
            </a:r>
            <a:r>
              <a:rPr lang="en-US" sz="1600" b="1" i="1" dirty="0" err="1" smtClean="0"/>
              <a:t>dei</a:t>
            </a:r>
            <a:r>
              <a:rPr lang="en-US" sz="1600" b="1" i="1" dirty="0" smtClean="0"/>
              <a:t> ban </a:t>
            </a:r>
            <a:r>
              <a:rPr lang="en-US" sz="1600" b="1" i="1" dirty="0" err="1" smtClean="0"/>
              <a:t>pynpoi</a:t>
            </a:r>
            <a:r>
              <a:rPr lang="en-US" sz="1600" b="1" i="1" dirty="0" smtClean="0"/>
              <a:t> </a:t>
            </a:r>
            <a:r>
              <a:rPr lang="en-US" sz="1600" b="1" i="1" dirty="0" err="1" smtClean="0"/>
              <a:t>ki</a:t>
            </a:r>
            <a:r>
              <a:rPr lang="en-US" sz="1600" b="1" i="1" dirty="0" smtClean="0"/>
              <a:t> </a:t>
            </a:r>
            <a:r>
              <a:rPr lang="en-US" sz="1600" b="1" i="1" dirty="0" err="1" smtClean="0"/>
              <a:t>shithi</a:t>
            </a:r>
            <a:r>
              <a:rPr lang="en-US" sz="1600" b="1" i="1" dirty="0" smtClean="0"/>
              <a:t>/notice </a:t>
            </a:r>
            <a:r>
              <a:rPr lang="en-US" sz="1600" b="1" i="1" dirty="0" err="1" smtClean="0"/>
              <a:t>ka</a:t>
            </a:r>
            <a:r>
              <a:rPr lang="en-US" sz="1600" b="1" i="1" dirty="0" smtClean="0"/>
              <a:t> </a:t>
            </a:r>
            <a:r>
              <a:rPr lang="en-US" sz="1600" b="1" i="1" dirty="0" err="1" smtClean="0"/>
              <a:t>jingialang</a:t>
            </a:r>
            <a:r>
              <a:rPr lang="en-US" sz="1600" b="1" i="1" dirty="0" smtClean="0"/>
              <a:t> </a:t>
            </a:r>
            <a:r>
              <a:rPr lang="en-US" sz="1600" b="1" i="1" dirty="0" err="1" smtClean="0"/>
              <a:t>sha</a:t>
            </a:r>
            <a:r>
              <a:rPr lang="en-US" sz="1600" b="1" i="1" dirty="0" smtClean="0"/>
              <a:t> </a:t>
            </a:r>
            <a:r>
              <a:rPr lang="en-US" sz="1600" b="1" i="1" dirty="0" err="1" smtClean="0"/>
              <a:t>ki</a:t>
            </a:r>
            <a:r>
              <a:rPr lang="en-US" sz="1600" b="1" i="1" dirty="0" smtClean="0"/>
              <a:t> paid </a:t>
            </a:r>
            <a:r>
              <a:rPr lang="en-US" sz="1600" b="1" i="1" dirty="0" err="1" smtClean="0"/>
              <a:t>nongshong</a:t>
            </a:r>
            <a:r>
              <a:rPr lang="en-US" sz="1600" b="1" i="1" dirty="0" smtClean="0"/>
              <a:t> </a:t>
            </a:r>
            <a:r>
              <a:rPr lang="en-US" sz="1600" b="1" i="1" dirty="0" err="1" smtClean="0"/>
              <a:t>shnong</a:t>
            </a:r>
            <a:r>
              <a:rPr lang="en-US" sz="1600" b="1" i="1" dirty="0" smtClean="0"/>
              <a:t>,</a:t>
            </a:r>
            <a:r>
              <a:rPr lang="en-US" sz="1600" b="1" i="1" dirty="0"/>
              <a:t> </a:t>
            </a:r>
            <a:r>
              <a:rPr lang="en-US" sz="1600" b="1" i="1" dirty="0" smtClean="0"/>
              <a:t>BDO/  </a:t>
            </a:r>
            <a:r>
              <a:rPr lang="en-US" sz="1600" b="1" i="1" dirty="0" err="1" smtClean="0"/>
              <a:t>ki</a:t>
            </a:r>
            <a:r>
              <a:rPr lang="en-US" sz="1600" b="1" i="1" dirty="0" smtClean="0"/>
              <a:t> </a:t>
            </a:r>
            <a:r>
              <a:rPr lang="en-US" sz="1600" b="1" i="1" dirty="0" err="1" smtClean="0"/>
              <a:t>nongtrei</a:t>
            </a:r>
            <a:r>
              <a:rPr lang="en-US" sz="1600" b="1" i="1" dirty="0" smtClean="0"/>
              <a:t> </a:t>
            </a:r>
            <a:r>
              <a:rPr lang="en-US" sz="1600" b="1" i="1" dirty="0" err="1" smtClean="0"/>
              <a:t>sorkar</a:t>
            </a:r>
            <a:r>
              <a:rPr lang="en-US" sz="1600" b="1" i="1" dirty="0" smtClean="0"/>
              <a:t>(Line department/Facilitator/bad </a:t>
            </a:r>
            <a:r>
              <a:rPr lang="en-US" sz="1600" b="1" i="1" dirty="0" err="1" smtClean="0"/>
              <a:t>ki</a:t>
            </a:r>
            <a:r>
              <a:rPr lang="en-US" sz="1600" b="1" i="1" dirty="0" smtClean="0"/>
              <a:t> </a:t>
            </a:r>
            <a:r>
              <a:rPr lang="en-US" sz="1600" b="1" i="1" dirty="0" err="1" smtClean="0"/>
              <a:t>dkhot</a:t>
            </a:r>
            <a:r>
              <a:rPr lang="en-US" sz="1600" b="1" i="1" dirty="0" smtClean="0"/>
              <a:t> </a:t>
            </a:r>
            <a:r>
              <a:rPr lang="en-US" sz="1600" b="1" i="1" dirty="0" err="1" smtClean="0"/>
              <a:t>ki</a:t>
            </a:r>
            <a:r>
              <a:rPr lang="en-US" sz="1600" b="1" i="1" dirty="0" smtClean="0"/>
              <a:t> Working </a:t>
            </a:r>
            <a:r>
              <a:rPr lang="en-US" sz="1600" b="1" i="1" dirty="0" err="1" smtClean="0"/>
              <a:t>Kommittee</a:t>
            </a:r>
            <a:r>
              <a:rPr lang="en-US" sz="1600" b="1" i="1" dirty="0" smtClean="0"/>
              <a:t> ban wan </a:t>
            </a:r>
            <a:r>
              <a:rPr lang="en-US" sz="1600" b="1" i="1" dirty="0" err="1" smtClean="0"/>
              <a:t>sha</a:t>
            </a:r>
            <a:r>
              <a:rPr lang="en-US" sz="1600" b="1" i="1" dirty="0" smtClean="0"/>
              <a:t> </a:t>
            </a:r>
            <a:r>
              <a:rPr lang="en-US" sz="1600" b="1" i="1" dirty="0" err="1" smtClean="0"/>
              <a:t>ka</a:t>
            </a:r>
            <a:r>
              <a:rPr lang="en-US" sz="1600" b="1" i="1" dirty="0" smtClean="0"/>
              <a:t> </a:t>
            </a:r>
            <a:r>
              <a:rPr lang="en-US" sz="1600" b="1" i="1" dirty="0" err="1" smtClean="0"/>
              <a:t>jingialang</a:t>
            </a:r>
            <a:r>
              <a:rPr lang="en-US" sz="1600" b="1" i="1" dirty="0" smtClean="0"/>
              <a:t> Gram </a:t>
            </a:r>
            <a:r>
              <a:rPr lang="en-US" sz="1600" b="1" i="1" dirty="0" err="1" smtClean="0"/>
              <a:t>sabha</a:t>
            </a:r>
            <a:r>
              <a:rPr lang="en-US" sz="1600" dirty="0" smtClean="0"/>
              <a:t>)</a:t>
            </a:r>
            <a:endParaRPr lang="en-US" sz="1400" dirty="0"/>
          </a:p>
          <a:p>
            <a:pPr marL="569913" lvl="1" indent="-284163">
              <a:buClrTx/>
              <a:buSzPct val="80000"/>
              <a:buFont typeface="+mj-lt"/>
              <a:buAutoNum type="arabicPeriod"/>
            </a:pPr>
            <a:endParaRPr lang="en-US" sz="2600" dirty="0" smtClean="0"/>
          </a:p>
        </p:txBody>
      </p:sp>
      <p:sp>
        <p:nvSpPr>
          <p:cNvPr id="4" name="Title 1"/>
          <p:cNvSpPr>
            <a:spLocks noGrp="1"/>
          </p:cNvSpPr>
          <p:nvPr>
            <p:ph type="title"/>
          </p:nvPr>
        </p:nvSpPr>
        <p:spPr>
          <a:xfrm>
            <a:off x="457200" y="0"/>
            <a:ext cx="8229600" cy="381000"/>
          </a:xfrm>
        </p:spPr>
        <p:txBody>
          <a:bodyPr anchor="ctr">
            <a:noAutofit/>
          </a:bodyPr>
          <a:lstStyle/>
          <a:p>
            <a:pPr algn="just"/>
            <a:r>
              <a:rPr lang="en-US" sz="3000" b="1" dirty="0" smtClean="0">
                <a:solidFill>
                  <a:schemeClr val="tx1"/>
                </a:solidFill>
              </a:rPr>
              <a:t>Agenda </a:t>
            </a:r>
            <a:r>
              <a:rPr lang="en-US" sz="3000" b="1" dirty="0" err="1" smtClean="0">
                <a:solidFill>
                  <a:schemeClr val="tx1"/>
                </a:solidFill>
              </a:rPr>
              <a:t>jong</a:t>
            </a:r>
            <a:r>
              <a:rPr lang="en-US" sz="3000" b="1" dirty="0" smtClean="0">
                <a:solidFill>
                  <a:schemeClr val="tx1"/>
                </a:solidFill>
              </a:rPr>
              <a:t> </a:t>
            </a:r>
            <a:r>
              <a:rPr lang="en-US" sz="3000" b="1" dirty="0" err="1" smtClean="0">
                <a:solidFill>
                  <a:schemeClr val="tx1"/>
                </a:solidFill>
              </a:rPr>
              <a:t>ka</a:t>
            </a:r>
            <a:r>
              <a:rPr lang="en-US" sz="3000" b="1" dirty="0" smtClean="0">
                <a:solidFill>
                  <a:schemeClr val="tx1"/>
                </a:solidFill>
              </a:rPr>
              <a:t> 1</a:t>
            </a:r>
            <a:r>
              <a:rPr lang="en-US" sz="3000" b="1" baseline="30000" dirty="0" smtClean="0">
                <a:solidFill>
                  <a:schemeClr val="tx1"/>
                </a:solidFill>
              </a:rPr>
              <a:t>st</a:t>
            </a:r>
            <a:r>
              <a:rPr lang="en-US" sz="3000" b="1" dirty="0" smtClean="0">
                <a:solidFill>
                  <a:schemeClr val="tx1"/>
                </a:solidFill>
              </a:rPr>
              <a:t> Gram Sabha </a:t>
            </a:r>
            <a:endParaRPr lang="en-US" sz="3000" b="1" dirty="0">
              <a:solidFill>
                <a:schemeClr val="tx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19200"/>
            <a:ext cx="8686800" cy="5410200"/>
          </a:xfrm>
        </p:spPr>
        <p:txBody>
          <a:bodyPr>
            <a:noAutofit/>
          </a:bodyPr>
          <a:lstStyle/>
          <a:p>
            <a:pPr marL="0" indent="0">
              <a:buClrTx/>
              <a:buSzPct val="85000"/>
              <a:buNone/>
            </a:pPr>
            <a:r>
              <a:rPr lang="en-US" sz="2500" b="1" dirty="0" err="1"/>
              <a:t>Hadien</a:t>
            </a:r>
            <a:r>
              <a:rPr lang="en-US" sz="2500" b="1" dirty="0"/>
              <a:t> </a:t>
            </a:r>
            <a:r>
              <a:rPr lang="en-US" sz="2500" b="1" dirty="0" err="1"/>
              <a:t>ba</a:t>
            </a:r>
            <a:r>
              <a:rPr lang="en-US" sz="2500" b="1" dirty="0"/>
              <a:t> la dep </a:t>
            </a:r>
            <a:r>
              <a:rPr lang="en-US" sz="2500" b="1" dirty="0" err="1"/>
              <a:t>ka</a:t>
            </a:r>
            <a:r>
              <a:rPr lang="en-US" sz="2500" b="1" dirty="0"/>
              <a:t> 1</a:t>
            </a:r>
            <a:r>
              <a:rPr lang="en-US" sz="2500" b="1" baseline="30000" dirty="0"/>
              <a:t>st</a:t>
            </a:r>
            <a:r>
              <a:rPr lang="en-US" sz="2500" b="1" dirty="0"/>
              <a:t> gram </a:t>
            </a:r>
            <a:r>
              <a:rPr lang="en-US" sz="2500" b="1" dirty="0" err="1"/>
              <a:t>sabha</a:t>
            </a:r>
            <a:endParaRPr lang="en-US" sz="2500" dirty="0" smtClean="0"/>
          </a:p>
          <a:p>
            <a:pPr marL="403225" indent="-403225" algn="just">
              <a:buClrTx/>
              <a:buSzPct val="85000"/>
              <a:buFont typeface="+mj-lt"/>
              <a:buAutoNum type="arabicPeriod"/>
            </a:pPr>
            <a:r>
              <a:rPr lang="en-US" sz="2500" dirty="0" err="1" smtClean="0"/>
              <a:t>yn</a:t>
            </a:r>
            <a:r>
              <a:rPr lang="en-US" sz="2500" dirty="0" smtClean="0"/>
              <a:t> don </a:t>
            </a:r>
            <a:r>
              <a:rPr lang="en-US" sz="2500" dirty="0" err="1"/>
              <a:t>k</a:t>
            </a:r>
            <a:r>
              <a:rPr lang="en-US" sz="2500" dirty="0" err="1" smtClean="0"/>
              <a:t>a</a:t>
            </a:r>
            <a:r>
              <a:rPr lang="en-US" sz="2500" dirty="0" smtClean="0"/>
              <a:t> </a:t>
            </a:r>
            <a:r>
              <a:rPr lang="en-US" sz="2500" dirty="0" err="1" smtClean="0"/>
              <a:t>jinglum</a:t>
            </a:r>
            <a:r>
              <a:rPr lang="en-US" sz="2500" dirty="0" smtClean="0"/>
              <a:t> </a:t>
            </a:r>
            <a:r>
              <a:rPr lang="en-US" sz="2500" dirty="0" err="1" smtClean="0"/>
              <a:t>ia</a:t>
            </a:r>
            <a:r>
              <a:rPr lang="en-US" sz="2500" dirty="0" smtClean="0"/>
              <a:t> ka </a:t>
            </a:r>
            <a:r>
              <a:rPr lang="en-US" sz="2500" b="1" dirty="0" err="1" smtClean="0"/>
              <a:t>khana</a:t>
            </a:r>
            <a:r>
              <a:rPr lang="en-US" sz="2500" b="1" dirty="0" smtClean="0"/>
              <a:t> </a:t>
            </a:r>
            <a:r>
              <a:rPr lang="en-US" sz="2500" b="1" dirty="0" err="1" smtClean="0"/>
              <a:t>samari</a:t>
            </a:r>
            <a:r>
              <a:rPr lang="en-US" sz="2500" b="1" dirty="0" smtClean="0"/>
              <a:t> </a:t>
            </a:r>
            <a:r>
              <a:rPr lang="en-US" sz="2500" dirty="0" smtClean="0"/>
              <a:t>(Household census) </a:t>
            </a:r>
            <a:r>
              <a:rPr lang="en-US" sz="2500" dirty="0" err="1" smtClean="0"/>
              <a:t>katkum</a:t>
            </a:r>
            <a:r>
              <a:rPr lang="en-US" sz="2500" dirty="0" smtClean="0"/>
              <a:t> </a:t>
            </a:r>
            <a:r>
              <a:rPr lang="en-US" sz="2500" dirty="0" err="1" smtClean="0"/>
              <a:t>ka</a:t>
            </a:r>
            <a:r>
              <a:rPr lang="en-US" sz="2500" dirty="0" smtClean="0"/>
              <a:t> form </a:t>
            </a:r>
            <a:r>
              <a:rPr lang="en-US" sz="2500" dirty="0" err="1" smtClean="0"/>
              <a:t>ba</a:t>
            </a:r>
            <a:r>
              <a:rPr lang="en-US" sz="2500" dirty="0" smtClean="0"/>
              <a:t> la </a:t>
            </a:r>
            <a:r>
              <a:rPr lang="en-US" sz="2500" dirty="0" err="1" smtClean="0"/>
              <a:t>pynkhreh</a:t>
            </a:r>
            <a:r>
              <a:rPr lang="en-US" sz="2500" b="1" dirty="0"/>
              <a:t> </a:t>
            </a:r>
            <a:endParaRPr lang="en-US" sz="2500" b="1" dirty="0" smtClean="0"/>
          </a:p>
          <a:p>
            <a:pPr marL="403225" indent="-403225" algn="just">
              <a:buClrTx/>
              <a:buSzPct val="85000"/>
              <a:buFont typeface="+mj-lt"/>
              <a:buAutoNum type="arabicPeriod"/>
            </a:pPr>
            <a:r>
              <a:rPr lang="en-US" sz="2500" dirty="0" err="1" smtClean="0"/>
              <a:t>Lum</a:t>
            </a:r>
            <a:r>
              <a:rPr lang="en-US" sz="2500" dirty="0" smtClean="0"/>
              <a:t> </a:t>
            </a:r>
            <a:r>
              <a:rPr lang="en-US" sz="2500" dirty="0" err="1" smtClean="0"/>
              <a:t>jingtip</a:t>
            </a:r>
            <a:r>
              <a:rPr lang="en-US" sz="2500" dirty="0" smtClean="0"/>
              <a:t> </a:t>
            </a:r>
            <a:r>
              <a:rPr lang="en-US" sz="2500" dirty="0" err="1" smtClean="0"/>
              <a:t>na</a:t>
            </a:r>
            <a:r>
              <a:rPr lang="en-US" sz="2500" dirty="0" smtClean="0"/>
              <a:t> </a:t>
            </a:r>
            <a:r>
              <a:rPr lang="en-US" sz="2500" dirty="0" err="1" smtClean="0"/>
              <a:t>ki</a:t>
            </a:r>
            <a:r>
              <a:rPr lang="en-US" sz="2500" dirty="0" smtClean="0"/>
              <a:t> </a:t>
            </a:r>
            <a:r>
              <a:rPr lang="en-US" sz="2500" dirty="0" err="1" smtClean="0"/>
              <a:t>skul</a:t>
            </a:r>
            <a:r>
              <a:rPr lang="en-US" sz="2500" dirty="0" smtClean="0"/>
              <a:t>, ICDS bad </a:t>
            </a:r>
            <a:r>
              <a:rPr lang="en-US" sz="2500" dirty="0" err="1" smtClean="0"/>
              <a:t>ka</a:t>
            </a:r>
            <a:r>
              <a:rPr lang="en-US" sz="2500" dirty="0" smtClean="0"/>
              <a:t> PHC/CHC ha </a:t>
            </a:r>
            <a:r>
              <a:rPr lang="en-US" sz="2500" dirty="0" err="1" smtClean="0"/>
              <a:t>shnong</a:t>
            </a:r>
            <a:r>
              <a:rPr lang="en-US" sz="2500" dirty="0" smtClean="0"/>
              <a:t>(format)</a:t>
            </a:r>
          </a:p>
          <a:p>
            <a:pPr marL="403225" indent="-403225" algn="just">
              <a:buClrTx/>
              <a:buSzPct val="85000"/>
              <a:buFont typeface="+mj-lt"/>
              <a:buAutoNum type="arabicPeriod"/>
            </a:pPr>
            <a:r>
              <a:rPr lang="en-US" sz="2500" dirty="0" err="1" smtClean="0"/>
              <a:t>Pynlong</a:t>
            </a:r>
            <a:r>
              <a:rPr lang="en-US" sz="2500" dirty="0" smtClean="0"/>
              <a:t> </a:t>
            </a:r>
            <a:r>
              <a:rPr lang="en-US" sz="2500" dirty="0" err="1" smtClean="0"/>
              <a:t>ia</a:t>
            </a:r>
            <a:r>
              <a:rPr lang="en-US" sz="2500" dirty="0" smtClean="0"/>
              <a:t> </a:t>
            </a:r>
            <a:r>
              <a:rPr lang="en-US" sz="2500" dirty="0" err="1" smtClean="0"/>
              <a:t>ka</a:t>
            </a:r>
            <a:r>
              <a:rPr lang="en-US" sz="2500" dirty="0" smtClean="0"/>
              <a:t> </a:t>
            </a:r>
            <a:r>
              <a:rPr lang="en-US" sz="2500" b="1" dirty="0" smtClean="0"/>
              <a:t>Participatory Rural </a:t>
            </a:r>
            <a:r>
              <a:rPr lang="en-US" sz="2500" b="1" dirty="0" err="1" smtClean="0"/>
              <a:t>Appriasal</a:t>
            </a:r>
            <a:r>
              <a:rPr lang="en-US" sz="2500" b="1" dirty="0" smtClean="0"/>
              <a:t> </a:t>
            </a:r>
            <a:r>
              <a:rPr lang="en-US" sz="2500" dirty="0" smtClean="0"/>
              <a:t>Exercise(PRA)</a:t>
            </a:r>
          </a:p>
          <a:p>
            <a:pPr marL="403225" indent="-403225" algn="just">
              <a:buClrTx/>
              <a:buSzPct val="85000"/>
              <a:buFont typeface="+mj-lt"/>
              <a:buAutoNum type="arabicPeriod"/>
            </a:pPr>
            <a:r>
              <a:rPr lang="en-US" sz="2500" dirty="0" err="1" smtClean="0"/>
              <a:t>Pynlong</a:t>
            </a:r>
            <a:r>
              <a:rPr lang="en-US" sz="2500" dirty="0" smtClean="0"/>
              <a:t> </a:t>
            </a:r>
            <a:r>
              <a:rPr lang="en-US" sz="2500" dirty="0" err="1" smtClean="0"/>
              <a:t>ia</a:t>
            </a:r>
            <a:r>
              <a:rPr lang="en-US" sz="2500" dirty="0" smtClean="0"/>
              <a:t> </a:t>
            </a:r>
            <a:r>
              <a:rPr lang="en-US" sz="2500" dirty="0" err="1" smtClean="0"/>
              <a:t>ka</a:t>
            </a:r>
            <a:r>
              <a:rPr lang="en-US" sz="2500" dirty="0" smtClean="0"/>
              <a:t> </a:t>
            </a:r>
            <a:r>
              <a:rPr lang="en-US" sz="2500" b="1" dirty="0" smtClean="0"/>
              <a:t>FGD</a:t>
            </a:r>
            <a:r>
              <a:rPr lang="en-US" sz="2500" dirty="0" smtClean="0"/>
              <a:t>(</a:t>
            </a:r>
            <a:r>
              <a:rPr lang="en-US" sz="2500" dirty="0" err="1" smtClean="0"/>
              <a:t>Focussed</a:t>
            </a:r>
            <a:r>
              <a:rPr lang="en-US" sz="2500" dirty="0" smtClean="0"/>
              <a:t> Group Discussion)  </a:t>
            </a:r>
            <a:r>
              <a:rPr lang="en-US" sz="2500" dirty="0" err="1" smtClean="0"/>
              <a:t>na</a:t>
            </a:r>
            <a:r>
              <a:rPr lang="en-US" sz="2500" dirty="0" smtClean="0"/>
              <a:t> </a:t>
            </a:r>
            <a:r>
              <a:rPr lang="en-US" sz="2500" dirty="0" err="1" smtClean="0"/>
              <a:t>ka</a:t>
            </a:r>
            <a:r>
              <a:rPr lang="en-US" sz="2500" dirty="0" smtClean="0"/>
              <a:t> </a:t>
            </a:r>
            <a:r>
              <a:rPr lang="en-US" sz="2500" dirty="0" err="1" smtClean="0"/>
              <a:t>bynta</a:t>
            </a:r>
            <a:r>
              <a:rPr lang="en-US" sz="2500" dirty="0" smtClean="0"/>
              <a:t> </a:t>
            </a:r>
            <a:r>
              <a:rPr lang="en-US" sz="2500" dirty="0" err="1" smtClean="0"/>
              <a:t>kiba</a:t>
            </a:r>
            <a:r>
              <a:rPr lang="en-US" sz="2500" dirty="0" smtClean="0"/>
              <a:t> </a:t>
            </a:r>
            <a:r>
              <a:rPr lang="en-US" sz="2500" dirty="0" err="1" smtClean="0"/>
              <a:t>duk</a:t>
            </a:r>
            <a:r>
              <a:rPr lang="en-US" sz="2500" dirty="0" smtClean="0"/>
              <a:t> tam ha </a:t>
            </a:r>
            <a:r>
              <a:rPr lang="en-US" sz="2500" dirty="0" err="1" smtClean="0"/>
              <a:t>shnong</a:t>
            </a:r>
            <a:r>
              <a:rPr lang="en-US" sz="2500" dirty="0" smtClean="0"/>
              <a:t>(</a:t>
            </a:r>
            <a:r>
              <a:rPr lang="en-US" sz="2500" dirty="0" err="1" smtClean="0"/>
              <a:t>PoP</a:t>
            </a:r>
            <a:r>
              <a:rPr lang="en-US" sz="2500" dirty="0" smtClean="0"/>
              <a:t>),</a:t>
            </a:r>
            <a:r>
              <a:rPr lang="en-US" sz="2500" dirty="0" err="1" smtClean="0"/>
              <a:t>ki</a:t>
            </a:r>
            <a:r>
              <a:rPr lang="en-US" sz="2500" dirty="0" smtClean="0"/>
              <a:t> </a:t>
            </a:r>
            <a:r>
              <a:rPr lang="en-US" sz="2500" dirty="0" err="1" smtClean="0"/>
              <a:t>longkmie</a:t>
            </a:r>
            <a:r>
              <a:rPr lang="en-US" sz="2500" dirty="0" smtClean="0"/>
              <a:t>, </a:t>
            </a:r>
            <a:r>
              <a:rPr lang="en-US" sz="2500" dirty="0" err="1" smtClean="0"/>
              <a:t>ki</a:t>
            </a:r>
            <a:r>
              <a:rPr lang="en-US" sz="2500" dirty="0" smtClean="0"/>
              <a:t> </a:t>
            </a:r>
            <a:r>
              <a:rPr lang="en-US" sz="2500" dirty="0" err="1" smtClean="0"/>
              <a:t>khynnah</a:t>
            </a:r>
            <a:r>
              <a:rPr lang="en-US" sz="2500" dirty="0" smtClean="0"/>
              <a:t> bad </a:t>
            </a:r>
            <a:r>
              <a:rPr lang="en-US" sz="2500" dirty="0" err="1" smtClean="0"/>
              <a:t>ki</a:t>
            </a:r>
            <a:r>
              <a:rPr lang="en-US" sz="2500" dirty="0" smtClean="0"/>
              <a:t> </a:t>
            </a:r>
            <a:r>
              <a:rPr lang="en-US" sz="2500" dirty="0" err="1" smtClean="0"/>
              <a:t>tymmen</a:t>
            </a:r>
            <a:r>
              <a:rPr lang="en-US" sz="2500" dirty="0" smtClean="0"/>
              <a:t>, </a:t>
            </a:r>
            <a:r>
              <a:rPr lang="en-US" sz="2500" dirty="0" err="1" smtClean="0"/>
              <a:t>kiba</a:t>
            </a:r>
            <a:r>
              <a:rPr lang="en-US" sz="2500" dirty="0" smtClean="0"/>
              <a:t> </a:t>
            </a:r>
            <a:r>
              <a:rPr lang="en-US" sz="2500" dirty="0" err="1" smtClean="0"/>
              <a:t>anna</a:t>
            </a:r>
            <a:r>
              <a:rPr lang="en-US" sz="2500" dirty="0" smtClean="0"/>
              <a:t> ne don </a:t>
            </a:r>
            <a:r>
              <a:rPr lang="en-US" sz="2500" dirty="0" err="1" smtClean="0"/>
              <a:t>jingduna</a:t>
            </a:r>
            <a:r>
              <a:rPr lang="en-US" sz="2500" dirty="0" smtClean="0"/>
              <a:t> ha </a:t>
            </a:r>
            <a:r>
              <a:rPr lang="en-US" sz="2500" dirty="0" err="1" smtClean="0"/>
              <a:t>ki</a:t>
            </a:r>
            <a:r>
              <a:rPr lang="en-US" sz="2500" dirty="0" smtClean="0"/>
              <a:t> </a:t>
            </a:r>
            <a:r>
              <a:rPr lang="en-US" sz="2500" dirty="0" err="1" smtClean="0"/>
              <a:t>dkhotmet</a:t>
            </a:r>
            <a:r>
              <a:rPr lang="en-US" sz="2500" dirty="0" smtClean="0"/>
              <a:t>.</a:t>
            </a:r>
          </a:p>
          <a:p>
            <a:pPr marL="403225" indent="-403225" algn="just">
              <a:buClrTx/>
              <a:buSzPct val="85000"/>
              <a:buFont typeface="+mj-lt"/>
              <a:buAutoNum type="arabicPeriod"/>
            </a:pPr>
            <a:r>
              <a:rPr lang="en-US" sz="2500" dirty="0" err="1" smtClean="0"/>
              <a:t>Pynkhreh</a:t>
            </a:r>
            <a:r>
              <a:rPr lang="en-US" sz="2500" dirty="0" smtClean="0"/>
              <a:t> </a:t>
            </a:r>
            <a:r>
              <a:rPr lang="en-US" sz="2500" dirty="0" err="1" smtClean="0"/>
              <a:t>ia</a:t>
            </a:r>
            <a:r>
              <a:rPr lang="en-US" sz="2500" dirty="0" smtClean="0"/>
              <a:t> </a:t>
            </a:r>
            <a:r>
              <a:rPr lang="en-US" sz="2500" dirty="0" err="1" smtClean="0"/>
              <a:t>ka</a:t>
            </a:r>
            <a:r>
              <a:rPr lang="en-US" sz="2500" dirty="0" smtClean="0"/>
              <a:t> </a:t>
            </a:r>
            <a:r>
              <a:rPr lang="en-US" sz="2500" dirty="0" err="1" smtClean="0"/>
              <a:t>Kaiphod</a:t>
            </a:r>
            <a:r>
              <a:rPr lang="en-US" sz="2500" dirty="0" smtClean="0"/>
              <a:t> (</a:t>
            </a:r>
            <a:r>
              <a:rPr lang="en-US" sz="2500" b="1" dirty="0" smtClean="0"/>
              <a:t>Draft Status Report-DSR</a:t>
            </a:r>
            <a:r>
              <a:rPr lang="en-US" sz="2500" dirty="0" smtClean="0"/>
              <a:t>)  jong ka </a:t>
            </a:r>
            <a:r>
              <a:rPr lang="en-US" sz="2500" dirty="0" err="1" smtClean="0"/>
              <a:t>shnong</a:t>
            </a:r>
            <a:r>
              <a:rPr lang="en-US" sz="2500" dirty="0" smtClean="0"/>
              <a:t> </a:t>
            </a:r>
          </a:p>
          <a:p>
            <a:pPr marL="0" indent="0" algn="just">
              <a:buClrTx/>
              <a:buSzPct val="85000"/>
              <a:buNone/>
            </a:pPr>
            <a:r>
              <a:rPr lang="en-US" sz="2500" dirty="0" smtClean="0"/>
              <a:t>(</a:t>
            </a:r>
            <a:r>
              <a:rPr lang="en-US" sz="2400" b="1" i="1" dirty="0" err="1" smtClean="0"/>
              <a:t>Yn</a:t>
            </a:r>
            <a:r>
              <a:rPr lang="en-US" sz="2400" b="1" i="1" dirty="0" smtClean="0"/>
              <a:t> </a:t>
            </a:r>
            <a:r>
              <a:rPr lang="en-US" sz="2400" b="1" i="1" dirty="0" err="1" smtClean="0"/>
              <a:t>iarap</a:t>
            </a:r>
            <a:r>
              <a:rPr lang="en-US" sz="2400" b="1" i="1" dirty="0" smtClean="0"/>
              <a:t> ban </a:t>
            </a:r>
            <a:r>
              <a:rPr lang="en-US" sz="2400" b="1" i="1" dirty="0" err="1" smtClean="0"/>
              <a:t>pynkhreh</a:t>
            </a:r>
            <a:r>
              <a:rPr lang="en-US" sz="2400" b="1" i="1" dirty="0" smtClean="0"/>
              <a:t> </a:t>
            </a:r>
            <a:r>
              <a:rPr lang="en-US" sz="2400" b="1" i="1" dirty="0" err="1" smtClean="0"/>
              <a:t>ia</a:t>
            </a:r>
            <a:r>
              <a:rPr lang="en-US" sz="2400" b="1" i="1" dirty="0" smtClean="0"/>
              <a:t> </a:t>
            </a:r>
            <a:r>
              <a:rPr lang="en-US" sz="2400" b="1" i="1" dirty="0" err="1" smtClean="0"/>
              <a:t>kane</a:t>
            </a:r>
            <a:r>
              <a:rPr lang="en-US" sz="2400" b="1" i="1" dirty="0" smtClean="0"/>
              <a:t> </a:t>
            </a:r>
            <a:r>
              <a:rPr lang="en-US" sz="2400" b="1" i="1" dirty="0" err="1" smtClean="0"/>
              <a:t>ka</a:t>
            </a:r>
            <a:r>
              <a:rPr lang="en-US" sz="2400" b="1" i="1" dirty="0" smtClean="0"/>
              <a:t> Draft Status Report da </a:t>
            </a:r>
            <a:r>
              <a:rPr lang="en-US" sz="2400" b="1" i="1" dirty="0" err="1" smtClean="0"/>
              <a:t>ki</a:t>
            </a:r>
            <a:r>
              <a:rPr lang="en-US" sz="2400" b="1" i="1" dirty="0" smtClean="0"/>
              <a:t> 4 </a:t>
            </a:r>
            <a:r>
              <a:rPr lang="en-US" sz="2400" b="1" i="1" dirty="0" err="1" smtClean="0"/>
              <a:t>tylli</a:t>
            </a:r>
            <a:r>
              <a:rPr lang="en-US" sz="2400" b="1" i="1" dirty="0" smtClean="0"/>
              <a:t> </a:t>
            </a:r>
            <a:r>
              <a:rPr lang="en-US" sz="2400" b="1" i="1" dirty="0" err="1" smtClean="0"/>
              <a:t>ki</a:t>
            </a:r>
            <a:r>
              <a:rPr lang="en-US" sz="2400" b="1" i="1" dirty="0" smtClean="0"/>
              <a:t> Working </a:t>
            </a:r>
            <a:r>
              <a:rPr lang="en-US" sz="2400" b="1" i="1" dirty="0" err="1" smtClean="0"/>
              <a:t>Kommittee</a:t>
            </a:r>
            <a:r>
              <a:rPr lang="en-US" sz="2400" b="1" i="1" dirty="0" smtClean="0"/>
              <a:t> </a:t>
            </a:r>
            <a:r>
              <a:rPr lang="en-US" sz="2400" b="1" i="1" dirty="0" err="1" smtClean="0"/>
              <a:t>ba</a:t>
            </a:r>
            <a:r>
              <a:rPr lang="en-US" sz="2400" b="1" i="1" dirty="0" smtClean="0"/>
              <a:t> la </a:t>
            </a:r>
            <a:r>
              <a:rPr lang="en-US" sz="2400" b="1" i="1" dirty="0" err="1" smtClean="0"/>
              <a:t>thung</a:t>
            </a:r>
            <a:r>
              <a:rPr lang="en-US" sz="2400" b="1" i="1" dirty="0" smtClean="0"/>
              <a:t> da </a:t>
            </a:r>
            <a:r>
              <a:rPr lang="en-US" sz="2400" b="1" i="1" dirty="0" err="1" smtClean="0"/>
              <a:t>ka</a:t>
            </a:r>
            <a:r>
              <a:rPr lang="en-US" sz="2400" b="1" i="1" dirty="0" smtClean="0"/>
              <a:t> </a:t>
            </a:r>
            <a:r>
              <a:rPr lang="en-US" sz="2400" b="1" i="1" dirty="0" err="1" smtClean="0"/>
              <a:t>shnong</a:t>
            </a:r>
            <a:r>
              <a:rPr lang="en-US" sz="2400" b="1" i="1" dirty="0" smtClean="0"/>
              <a:t>, </a:t>
            </a:r>
            <a:r>
              <a:rPr lang="en-US" sz="2400" b="1" i="1" dirty="0" err="1" smtClean="0"/>
              <a:t>ba</a:t>
            </a:r>
            <a:r>
              <a:rPr lang="en-US" sz="2400" b="1" i="1" dirty="0" smtClean="0"/>
              <a:t> </a:t>
            </a:r>
            <a:r>
              <a:rPr lang="en-US" sz="2400" b="1" i="1" dirty="0" err="1" smtClean="0"/>
              <a:t>kynthup</a:t>
            </a:r>
            <a:r>
              <a:rPr lang="en-US" sz="2400" b="1" i="1" dirty="0" smtClean="0"/>
              <a:t> </a:t>
            </a:r>
            <a:r>
              <a:rPr lang="en-US" sz="2400" b="1" i="1" dirty="0" err="1" smtClean="0"/>
              <a:t>ruh</a:t>
            </a:r>
            <a:r>
              <a:rPr lang="en-US" sz="2400" b="1" i="1" dirty="0" smtClean="0"/>
              <a:t> </a:t>
            </a:r>
            <a:r>
              <a:rPr lang="en-US" sz="2400" b="1" i="1" dirty="0" err="1" smtClean="0"/>
              <a:t>ia</a:t>
            </a:r>
            <a:r>
              <a:rPr lang="en-US" sz="2400" b="1" i="1" dirty="0" smtClean="0"/>
              <a:t> </a:t>
            </a:r>
            <a:r>
              <a:rPr lang="en-US" sz="2400" b="1" i="1" dirty="0" err="1" smtClean="0"/>
              <a:t>ki</a:t>
            </a:r>
            <a:r>
              <a:rPr lang="en-US" sz="2400" b="1" i="1" dirty="0" smtClean="0"/>
              <a:t> </a:t>
            </a:r>
            <a:r>
              <a:rPr lang="en-US" sz="2400" b="1" i="1" dirty="0" err="1" smtClean="0"/>
              <a:t>nongtrei</a:t>
            </a:r>
            <a:r>
              <a:rPr lang="en-US" sz="2400" b="1" i="1" dirty="0" smtClean="0"/>
              <a:t> </a:t>
            </a:r>
            <a:r>
              <a:rPr lang="en-US" sz="2400" b="1" i="1" dirty="0" err="1" smtClean="0"/>
              <a:t>Sorkar</a:t>
            </a:r>
            <a:r>
              <a:rPr lang="en-US" sz="2400" b="1" i="1" dirty="0" smtClean="0"/>
              <a:t> </a:t>
            </a:r>
            <a:r>
              <a:rPr lang="en-US" sz="2400" b="1" i="1" dirty="0" err="1" smtClean="0"/>
              <a:t>ba</a:t>
            </a:r>
            <a:r>
              <a:rPr lang="en-US" sz="2400" b="1" i="1" dirty="0" smtClean="0"/>
              <a:t> </a:t>
            </a:r>
            <a:r>
              <a:rPr lang="en-US" sz="2400" b="1" i="1" dirty="0" err="1" smtClean="0"/>
              <a:t>dei</a:t>
            </a:r>
            <a:r>
              <a:rPr lang="en-US" sz="2400" b="1" i="1" dirty="0" smtClean="0"/>
              <a:t> </a:t>
            </a:r>
            <a:r>
              <a:rPr lang="en-US" sz="2400" b="1" i="1" dirty="0" err="1" smtClean="0"/>
              <a:t>peit</a:t>
            </a:r>
            <a:r>
              <a:rPr lang="en-US" sz="2400" b="1" i="1" dirty="0" smtClean="0"/>
              <a:t> </a:t>
            </a:r>
            <a:r>
              <a:rPr lang="en-US" sz="2400" b="1" i="1" dirty="0" err="1" smtClean="0"/>
              <a:t>ia</a:t>
            </a:r>
            <a:r>
              <a:rPr lang="en-US" sz="2400" b="1" i="1" dirty="0" smtClean="0"/>
              <a:t> </a:t>
            </a:r>
            <a:r>
              <a:rPr lang="en-US" sz="2400" b="1" i="1" dirty="0" err="1" smtClean="0"/>
              <a:t>ki</a:t>
            </a:r>
            <a:r>
              <a:rPr lang="en-US" sz="2400" b="1" i="1" dirty="0" smtClean="0"/>
              <a:t> </a:t>
            </a:r>
            <a:r>
              <a:rPr lang="en-US" sz="2400" b="1" i="1" dirty="0" err="1" smtClean="0"/>
              <a:t>tnat</a:t>
            </a:r>
            <a:r>
              <a:rPr lang="en-US" sz="2400" b="1" i="1" dirty="0" smtClean="0"/>
              <a:t> </a:t>
            </a:r>
            <a:r>
              <a:rPr lang="en-US" sz="2400" b="1" i="1" dirty="0" err="1" smtClean="0"/>
              <a:t>jingdonkam</a:t>
            </a:r>
            <a:r>
              <a:rPr lang="en-US" sz="2400" b="1" i="1" dirty="0" smtClean="0"/>
              <a:t> </a:t>
            </a:r>
            <a:r>
              <a:rPr lang="en-US" sz="2400" b="1" i="1" dirty="0" err="1" smtClean="0"/>
              <a:t>ka</a:t>
            </a:r>
            <a:r>
              <a:rPr lang="en-US" sz="2400" b="1" i="1" dirty="0" smtClean="0"/>
              <a:t> </a:t>
            </a:r>
            <a:r>
              <a:rPr lang="en-US" sz="2400" b="1" i="1" dirty="0" err="1" smtClean="0"/>
              <a:t>Kommittee</a:t>
            </a:r>
            <a:r>
              <a:rPr lang="en-US" sz="2400" b="1" i="1" dirty="0" smtClean="0"/>
              <a:t>)</a:t>
            </a:r>
            <a:endParaRPr lang="en-US" sz="2400" b="1" i="1" dirty="0"/>
          </a:p>
        </p:txBody>
      </p:sp>
      <p:sp>
        <p:nvSpPr>
          <p:cNvPr id="4" name="Title 1"/>
          <p:cNvSpPr>
            <a:spLocks noGrp="1"/>
          </p:cNvSpPr>
          <p:nvPr>
            <p:ph type="title"/>
          </p:nvPr>
        </p:nvSpPr>
        <p:spPr>
          <a:xfrm>
            <a:off x="228600" y="152400"/>
            <a:ext cx="8763000" cy="1219200"/>
          </a:xfrm>
        </p:spPr>
        <p:txBody>
          <a:bodyPr anchor="ctr">
            <a:noAutofit/>
          </a:bodyPr>
          <a:lstStyle/>
          <a:p>
            <a:pPr algn="ctr"/>
            <a:r>
              <a:rPr lang="en-US" sz="3000" b="1" dirty="0" err="1" smtClean="0">
                <a:solidFill>
                  <a:schemeClr val="tx1"/>
                </a:solidFill>
              </a:rPr>
              <a:t>Jingpynkhreh</a:t>
            </a:r>
            <a:r>
              <a:rPr lang="en-US" sz="3000" b="1" dirty="0" smtClean="0">
                <a:solidFill>
                  <a:schemeClr val="tx1"/>
                </a:solidFill>
              </a:rPr>
              <a:t> </a:t>
            </a:r>
            <a:r>
              <a:rPr lang="en-US" sz="3000" b="1" dirty="0">
                <a:solidFill>
                  <a:schemeClr val="tx1"/>
                </a:solidFill>
              </a:rPr>
              <a:t>:</a:t>
            </a:r>
            <a:r>
              <a:rPr lang="en-US" sz="3000" b="1" dirty="0" smtClean="0">
                <a:solidFill>
                  <a:schemeClr val="tx1"/>
                </a:solidFill>
              </a:rPr>
              <a:t>DRAFT STATUS REPORT(DSR) </a:t>
            </a:r>
            <a:r>
              <a:rPr lang="en-US" sz="3000" b="1" dirty="0" err="1" smtClean="0">
                <a:solidFill>
                  <a:schemeClr val="tx1"/>
                </a:solidFill>
              </a:rPr>
              <a:t>ka</a:t>
            </a:r>
            <a:r>
              <a:rPr lang="en-US" sz="3000" b="1" dirty="0" smtClean="0">
                <a:solidFill>
                  <a:schemeClr val="tx1"/>
                </a:solidFill>
              </a:rPr>
              <a:t> </a:t>
            </a:r>
            <a:r>
              <a:rPr lang="en-US" sz="3000" b="1" dirty="0" err="1" smtClean="0">
                <a:solidFill>
                  <a:schemeClr val="tx1"/>
                </a:solidFill>
              </a:rPr>
              <a:t>Shnong</a:t>
            </a:r>
            <a:r>
              <a:rPr lang="en-US" sz="3000" b="1" dirty="0" smtClean="0">
                <a:solidFill>
                  <a:schemeClr val="tx1"/>
                </a:solidFill>
              </a:rPr>
              <a:t/>
            </a:r>
            <a:br>
              <a:rPr lang="en-US" sz="3000" b="1" dirty="0" smtClean="0">
                <a:solidFill>
                  <a:schemeClr val="tx1"/>
                </a:solidFill>
              </a:rPr>
            </a:br>
            <a:r>
              <a:rPr lang="en-US" sz="3000" b="1" dirty="0" smtClean="0">
                <a:solidFill>
                  <a:schemeClr val="tx1"/>
                </a:solidFill>
              </a:rPr>
              <a:t>(</a:t>
            </a:r>
            <a:r>
              <a:rPr lang="en-US" sz="3000" b="1" dirty="0" err="1" smtClean="0">
                <a:solidFill>
                  <a:schemeClr val="tx1"/>
                </a:solidFill>
              </a:rPr>
              <a:t>Ka</a:t>
            </a:r>
            <a:r>
              <a:rPr lang="en-US" sz="3000" b="1" dirty="0" smtClean="0">
                <a:solidFill>
                  <a:schemeClr val="tx1"/>
                </a:solidFill>
              </a:rPr>
              <a:t> </a:t>
            </a:r>
            <a:r>
              <a:rPr lang="en-US" sz="3000" b="1" dirty="0" err="1" smtClean="0">
                <a:solidFill>
                  <a:schemeClr val="tx1"/>
                </a:solidFill>
              </a:rPr>
              <a:t>Kaiphod</a:t>
            </a:r>
            <a:r>
              <a:rPr lang="en-US" sz="3000" b="1" dirty="0" smtClean="0">
                <a:solidFill>
                  <a:schemeClr val="tx1"/>
                </a:solidFill>
              </a:rPr>
              <a:t> </a:t>
            </a:r>
            <a:r>
              <a:rPr lang="en-US" sz="3000" b="1" dirty="0" err="1" smtClean="0">
                <a:solidFill>
                  <a:schemeClr val="tx1"/>
                </a:solidFill>
              </a:rPr>
              <a:t>jong</a:t>
            </a:r>
            <a:r>
              <a:rPr lang="en-US" sz="3000" b="1" dirty="0" smtClean="0">
                <a:solidFill>
                  <a:schemeClr val="tx1"/>
                </a:solidFill>
              </a:rPr>
              <a:t> </a:t>
            </a:r>
            <a:r>
              <a:rPr lang="en-US" sz="3000" b="1" dirty="0" err="1" smtClean="0">
                <a:solidFill>
                  <a:schemeClr val="tx1"/>
                </a:solidFill>
              </a:rPr>
              <a:t>ka</a:t>
            </a:r>
            <a:r>
              <a:rPr lang="en-US" sz="3000" b="1" dirty="0" smtClean="0">
                <a:solidFill>
                  <a:schemeClr val="tx1"/>
                </a:solidFill>
              </a:rPr>
              <a:t> </a:t>
            </a:r>
            <a:r>
              <a:rPr lang="en-US" sz="3000" b="1" dirty="0" err="1" smtClean="0">
                <a:solidFill>
                  <a:schemeClr val="tx1"/>
                </a:solidFill>
              </a:rPr>
              <a:t>jingdon</a:t>
            </a:r>
            <a:r>
              <a:rPr lang="en-US" sz="3000" b="1" dirty="0" smtClean="0">
                <a:solidFill>
                  <a:schemeClr val="tx1"/>
                </a:solidFill>
              </a:rPr>
              <a:t> bad </a:t>
            </a:r>
            <a:r>
              <a:rPr lang="en-US" sz="3000" b="1" dirty="0" err="1" smtClean="0">
                <a:solidFill>
                  <a:schemeClr val="tx1"/>
                </a:solidFill>
              </a:rPr>
              <a:t>jingduna</a:t>
            </a:r>
            <a:r>
              <a:rPr lang="en-US" sz="3000" b="1" dirty="0" smtClean="0">
                <a:solidFill>
                  <a:schemeClr val="tx1"/>
                </a:solidFill>
              </a:rPr>
              <a:t> ha </a:t>
            </a:r>
            <a:r>
              <a:rPr lang="en-US" sz="3000" b="1" dirty="0" err="1" smtClean="0">
                <a:solidFill>
                  <a:schemeClr val="tx1"/>
                </a:solidFill>
              </a:rPr>
              <a:t>shnong</a:t>
            </a:r>
            <a:r>
              <a:rPr lang="en-US" sz="3000" b="1" dirty="0" smtClean="0">
                <a:solidFill>
                  <a:schemeClr val="tx1"/>
                </a:solidFill>
              </a:rPr>
              <a:t>)</a:t>
            </a:r>
            <a:endParaRPr lang="en-US" sz="3000" b="1" dirty="0">
              <a:solidFill>
                <a:schemeClr val="tx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85800"/>
            <a:ext cx="8686800" cy="6096000"/>
          </a:xfrm>
        </p:spPr>
        <p:txBody>
          <a:bodyPr>
            <a:noAutofit/>
          </a:bodyPr>
          <a:lstStyle/>
          <a:p>
            <a:pPr marL="457200" lvl="0" indent="-457200">
              <a:buFont typeface="+mj-lt"/>
              <a:buAutoNum type="arabicPeriod"/>
            </a:pPr>
            <a:r>
              <a:rPr lang="en-US" sz="2000" b="1" dirty="0" err="1" smtClean="0">
                <a:latin typeface="Arial Black" panose="020B0A04020102020204" pitchFamily="34" charset="0"/>
              </a:rPr>
              <a:t>Jingpule</a:t>
            </a:r>
            <a:r>
              <a:rPr lang="en-US" sz="2000" b="1" dirty="0" smtClean="0">
                <a:latin typeface="Arial Black" panose="020B0A04020102020204" pitchFamily="34" charset="0"/>
              </a:rPr>
              <a:t>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Draft Status Report (DSR)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endParaRPr lang="en-US" sz="2000" b="1" dirty="0">
              <a:latin typeface="Arial Black" panose="020B0A04020102020204" pitchFamily="34" charset="0"/>
            </a:endParaRPr>
          </a:p>
          <a:p>
            <a:pPr marL="457200" lvl="0" indent="-457200">
              <a:buFont typeface="+mj-lt"/>
              <a:buAutoNum type="arabicPeriod"/>
            </a:pPr>
            <a:r>
              <a:rPr lang="en-US" sz="2000" b="1" dirty="0" err="1" smtClean="0">
                <a:latin typeface="Arial Black" panose="020B0A04020102020204" pitchFamily="34" charset="0"/>
              </a:rPr>
              <a:t>Jingiaphylliew</a:t>
            </a:r>
            <a:r>
              <a:rPr lang="en-US" sz="2000" b="1" dirty="0" smtClean="0">
                <a:latin typeface="Arial Black" panose="020B0A04020102020204" pitchFamily="34" charset="0"/>
              </a:rPr>
              <a:t> </a:t>
            </a:r>
            <a:r>
              <a:rPr lang="en-US" sz="2000" b="1" dirty="0" err="1" smtClean="0">
                <a:latin typeface="Arial Black" panose="020B0A04020102020204" pitchFamily="34" charset="0"/>
              </a:rPr>
              <a:t>Jingmut</a:t>
            </a:r>
            <a:r>
              <a:rPr lang="en-US" sz="2000" b="1" dirty="0" smtClean="0">
                <a:latin typeface="Arial Black" panose="020B0A04020102020204" pitchFamily="34" charset="0"/>
              </a:rPr>
              <a:t> </a:t>
            </a:r>
            <a:r>
              <a:rPr lang="en-US" sz="2000" b="1" dirty="0" err="1" smtClean="0">
                <a:latin typeface="Arial Black" panose="020B0A04020102020204" pitchFamily="34" charset="0"/>
              </a:rPr>
              <a:t>halor</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DSR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endParaRPr lang="en-US" sz="2000" b="1" dirty="0">
              <a:latin typeface="Arial Black" panose="020B0A04020102020204" pitchFamily="34" charset="0"/>
            </a:endParaRPr>
          </a:p>
          <a:p>
            <a:pPr marL="457200" lvl="0" indent="-457200">
              <a:buFont typeface="+mj-lt"/>
              <a:buAutoNum type="arabicPeriod"/>
            </a:pPr>
            <a:r>
              <a:rPr lang="en-US" sz="2000" b="1" dirty="0" smtClean="0">
                <a:latin typeface="Arial Black" panose="020B0A04020102020204" pitchFamily="34" charset="0"/>
              </a:rPr>
              <a:t>Pule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“Resource Envelop </a:t>
            </a:r>
            <a:r>
              <a:rPr lang="en-US" sz="2000" b="1" dirty="0" err="1" smtClean="0">
                <a:latin typeface="Arial Black" panose="020B0A04020102020204" pitchFamily="34" charset="0"/>
              </a:rPr>
              <a:t>Kaiphod</a:t>
            </a:r>
            <a:r>
              <a:rPr lang="en-US" sz="2000" b="1" dirty="0" smtClean="0">
                <a:latin typeface="Arial Black" panose="020B0A04020102020204" pitchFamily="34" charset="0"/>
              </a:rPr>
              <a:t>” </a:t>
            </a:r>
            <a:r>
              <a:rPr lang="en-US" sz="2000" b="1" dirty="0" err="1" smtClean="0">
                <a:latin typeface="Arial Black" panose="020B0A04020102020204" pitchFamily="34" charset="0"/>
              </a:rPr>
              <a:t>halor</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phon</a:t>
            </a:r>
            <a:r>
              <a:rPr lang="en-US" sz="2000" b="1" dirty="0" smtClean="0">
                <a:latin typeface="Arial Black" panose="020B0A04020102020204" pitchFamily="34" charset="0"/>
              </a:rPr>
              <a:t>(funds) </a:t>
            </a:r>
            <a:r>
              <a:rPr lang="en-US" sz="2000" b="1" dirty="0" err="1" smtClean="0">
                <a:latin typeface="Arial Black" panose="020B0A04020102020204" pitchFamily="34" charset="0"/>
              </a:rPr>
              <a:t>jong</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r>
              <a:rPr lang="en-US" sz="2000" b="1" dirty="0" smtClean="0">
                <a:latin typeface="Arial Black" panose="020B0A04020102020204" pitchFamily="34" charset="0"/>
              </a:rPr>
              <a:t> 2018-19 </a:t>
            </a:r>
            <a:r>
              <a:rPr lang="en-US" sz="2000" b="1" dirty="0" err="1" smtClean="0">
                <a:latin typeface="Arial Black" panose="020B0A04020102020204" pitchFamily="34" charset="0"/>
              </a:rPr>
              <a:t>kaba</a:t>
            </a:r>
            <a:r>
              <a:rPr lang="en-US" sz="2000" b="1" dirty="0" smtClean="0">
                <a:latin typeface="Arial Black" panose="020B0A04020102020204" pitchFamily="34" charset="0"/>
              </a:rPr>
              <a:t>  wan </a:t>
            </a:r>
            <a:r>
              <a:rPr lang="en-US" sz="2000" b="1" dirty="0" err="1" smtClean="0">
                <a:latin typeface="Arial Black" panose="020B0A04020102020204" pitchFamily="34" charset="0"/>
              </a:rPr>
              <a:t>lyngba</a:t>
            </a:r>
            <a:r>
              <a:rPr lang="en-US" sz="2000" b="1" dirty="0" smtClean="0">
                <a:latin typeface="Arial Black" panose="020B0A04020102020204" pitchFamily="34" charset="0"/>
              </a:rPr>
              <a:t> </a:t>
            </a:r>
            <a:r>
              <a:rPr lang="en-US" sz="2000" b="1" dirty="0" err="1" smtClean="0">
                <a:latin typeface="Arial Black" panose="020B0A04020102020204" pitchFamily="34" charset="0"/>
              </a:rPr>
              <a:t>ki</a:t>
            </a:r>
            <a:r>
              <a:rPr lang="en-US" sz="2000" b="1" dirty="0" smtClean="0">
                <a:latin typeface="Arial Black" panose="020B0A04020102020204" pitchFamily="34" charset="0"/>
              </a:rPr>
              <a:t> skim </a:t>
            </a:r>
            <a:r>
              <a:rPr lang="en-US" sz="2000" b="1" dirty="0" err="1" smtClean="0">
                <a:latin typeface="Arial Black" panose="020B0A04020102020204" pitchFamily="34" charset="0"/>
              </a:rPr>
              <a:t>bapher</a:t>
            </a:r>
            <a:r>
              <a:rPr lang="en-US" sz="2000" b="1" dirty="0" smtClean="0">
                <a:latin typeface="Arial Black" panose="020B0A04020102020204" pitchFamily="34" charset="0"/>
              </a:rPr>
              <a:t>/ne </a:t>
            </a:r>
            <a:r>
              <a:rPr lang="en-US" sz="2000" b="1" dirty="0" err="1" smtClean="0">
                <a:latin typeface="Arial Black" panose="020B0A04020102020204" pitchFamily="34" charset="0"/>
              </a:rPr>
              <a:t>ka</a:t>
            </a:r>
            <a:r>
              <a:rPr lang="en-US" sz="2000" b="1" dirty="0" smtClean="0">
                <a:latin typeface="Arial Black" panose="020B0A04020102020204" pitchFamily="34" charset="0"/>
              </a:rPr>
              <a:t> OSR </a:t>
            </a:r>
            <a:r>
              <a:rPr lang="en-US" sz="2000" b="1" dirty="0" err="1" smtClean="0">
                <a:latin typeface="Arial Black" panose="020B0A04020102020204" pitchFamily="34" charset="0"/>
              </a:rPr>
              <a:t>jong</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endParaRPr lang="en-US" sz="2000" b="1" dirty="0">
              <a:latin typeface="Arial Black" panose="020B0A04020102020204" pitchFamily="34" charset="0"/>
            </a:endParaRPr>
          </a:p>
          <a:p>
            <a:pPr marL="457200" lvl="0" indent="-457200">
              <a:buFont typeface="+mj-lt"/>
              <a:buAutoNum type="arabicPeriod"/>
            </a:pPr>
            <a:r>
              <a:rPr lang="en-US" sz="2000" b="1" dirty="0" err="1" smtClean="0">
                <a:latin typeface="Arial Black" panose="020B0A04020102020204" pitchFamily="34" charset="0"/>
              </a:rPr>
              <a:t>KaVRP</a:t>
            </a:r>
            <a:r>
              <a:rPr lang="en-US" sz="2000" b="1" dirty="0" smtClean="0">
                <a:latin typeface="Arial Black" panose="020B0A04020102020204" pitchFamily="34" charset="0"/>
              </a:rPr>
              <a:t>(Village </a:t>
            </a:r>
            <a:r>
              <a:rPr lang="en-US" sz="2000" b="1" dirty="0">
                <a:latin typeface="Arial Black" panose="020B0A04020102020204" pitchFamily="34" charset="0"/>
              </a:rPr>
              <a:t>Reduction Plan</a:t>
            </a:r>
            <a:r>
              <a:rPr lang="en-US" sz="2000" b="1" dirty="0" smtClean="0">
                <a:latin typeface="Arial Black" panose="020B0A04020102020204" pitchFamily="34" charset="0"/>
              </a:rPr>
              <a:t>) </a:t>
            </a:r>
            <a:r>
              <a:rPr lang="en-US" sz="2000" b="1" dirty="0" err="1" smtClean="0">
                <a:latin typeface="Arial Black" panose="020B0A04020102020204" pitchFamily="34" charset="0"/>
              </a:rPr>
              <a:t>ba</a:t>
            </a:r>
            <a:r>
              <a:rPr lang="en-US" sz="2000" b="1" dirty="0" smtClean="0">
                <a:latin typeface="Arial Black" panose="020B0A04020102020204" pitchFamily="34" charset="0"/>
              </a:rPr>
              <a:t> la </a:t>
            </a:r>
            <a:r>
              <a:rPr lang="en-US" sz="2000" b="1" dirty="0" err="1" smtClean="0">
                <a:latin typeface="Arial Black" panose="020B0A04020102020204" pitchFamily="34" charset="0"/>
              </a:rPr>
              <a:t>pynkhreh</a:t>
            </a:r>
            <a:r>
              <a:rPr lang="en-US" sz="2000" b="1" dirty="0" smtClean="0">
                <a:latin typeface="Arial Black" panose="020B0A04020102020204" pitchFamily="34" charset="0"/>
              </a:rPr>
              <a:t> da </a:t>
            </a:r>
            <a:r>
              <a:rPr lang="en-US" sz="2000" b="1" dirty="0" err="1" smtClean="0">
                <a:latin typeface="Arial Black" panose="020B0A04020102020204" pitchFamily="34" charset="0"/>
              </a:rPr>
              <a:t>ki</a:t>
            </a:r>
            <a:r>
              <a:rPr lang="en-US" sz="2000" b="1" dirty="0" smtClean="0">
                <a:latin typeface="Arial Black" panose="020B0A04020102020204" pitchFamily="34" charset="0"/>
              </a:rPr>
              <a:t> SHG/Seng </a:t>
            </a:r>
            <a:r>
              <a:rPr lang="en-US" sz="2000" b="1" dirty="0" err="1" smtClean="0">
                <a:latin typeface="Arial Black" panose="020B0A04020102020204" pitchFamily="34" charset="0"/>
              </a:rPr>
              <a:t>Kynthei</a:t>
            </a:r>
            <a:r>
              <a:rPr lang="en-US" sz="2000" b="1" dirty="0" smtClean="0">
                <a:latin typeface="Arial Black" panose="020B0A04020102020204" pitchFamily="34" charset="0"/>
              </a:rPr>
              <a:t>/</a:t>
            </a:r>
            <a:r>
              <a:rPr lang="en-US" sz="2000" b="1" dirty="0" err="1" smtClean="0">
                <a:latin typeface="Arial Black" panose="020B0A04020102020204" pitchFamily="34" charset="0"/>
              </a:rPr>
              <a:t>Longkmie</a:t>
            </a:r>
            <a:r>
              <a:rPr lang="en-US" sz="2000" b="1" dirty="0" smtClean="0">
                <a:latin typeface="Arial Black" panose="020B0A04020102020204" pitchFamily="34" charset="0"/>
              </a:rPr>
              <a:t> /</a:t>
            </a:r>
            <a:r>
              <a:rPr lang="en-US" sz="2000" b="1" dirty="0" err="1" smtClean="0">
                <a:latin typeface="Arial Black" panose="020B0A04020102020204" pitchFamily="34" charset="0"/>
              </a:rPr>
              <a:t>PoP</a:t>
            </a:r>
            <a:endParaRPr lang="en-US" sz="2000" b="1" dirty="0">
              <a:latin typeface="Arial Black" panose="020B0A04020102020204" pitchFamily="34" charset="0"/>
            </a:endParaRPr>
          </a:p>
          <a:p>
            <a:pPr marL="457200" lvl="0" indent="-457200">
              <a:buFont typeface="+mj-lt"/>
              <a:buAutoNum type="arabicPeriod"/>
            </a:pPr>
            <a:r>
              <a:rPr lang="en-US" sz="2000" b="1" dirty="0">
                <a:latin typeface="Arial Black" panose="020B0A04020102020204" pitchFamily="34" charset="0"/>
              </a:rPr>
              <a:t>Approval </a:t>
            </a:r>
            <a:r>
              <a:rPr lang="en-US" sz="2000" b="1" dirty="0" smtClean="0">
                <a:latin typeface="Arial Black" panose="020B0A04020102020204" pitchFamily="34" charset="0"/>
              </a:rPr>
              <a:t> </a:t>
            </a:r>
            <a:r>
              <a:rPr lang="en-US" sz="2000" b="1" dirty="0" err="1" smtClean="0">
                <a:latin typeface="Arial Black" panose="020B0A04020102020204" pitchFamily="34" charset="0"/>
              </a:rPr>
              <a:t>jong</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Draft Status report(DSR)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r>
              <a:rPr lang="en-US" sz="2000" b="1" dirty="0" smtClean="0">
                <a:latin typeface="Arial Black" panose="020B0A04020102020204" pitchFamily="34" charset="0"/>
              </a:rPr>
              <a:t> </a:t>
            </a:r>
          </a:p>
          <a:p>
            <a:pPr marL="457200" lvl="0" indent="-457200">
              <a:buFont typeface="+mj-lt"/>
              <a:buAutoNum type="arabicPeriod"/>
            </a:pPr>
            <a:r>
              <a:rPr lang="en-US" sz="2000" b="1" dirty="0" smtClean="0">
                <a:latin typeface="Arial Black" panose="020B0A04020102020204" pitchFamily="34" charset="0"/>
              </a:rPr>
              <a:t>Buh </a:t>
            </a:r>
            <a:r>
              <a:rPr lang="en-US" sz="2000" b="1" dirty="0" err="1" smtClean="0">
                <a:latin typeface="Arial Black" panose="020B0A04020102020204" pitchFamily="34" charset="0"/>
              </a:rPr>
              <a:t>tarik</a:t>
            </a:r>
            <a:r>
              <a:rPr lang="en-US" sz="2000" b="1" dirty="0" smtClean="0">
                <a:latin typeface="Arial Black" panose="020B0A04020102020204" pitchFamily="34" charset="0"/>
              </a:rPr>
              <a:t> </a:t>
            </a:r>
            <a:r>
              <a:rPr lang="en-US" sz="2000" b="1" dirty="0" err="1" smtClean="0">
                <a:latin typeface="Arial Black" panose="020B0A04020102020204" pitchFamily="34" charset="0"/>
              </a:rPr>
              <a:t>na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bynta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3</a:t>
            </a:r>
            <a:r>
              <a:rPr lang="en-US" sz="2000" b="1" baseline="30000" dirty="0" smtClean="0">
                <a:latin typeface="Arial Black" panose="020B0A04020102020204" pitchFamily="34" charset="0"/>
              </a:rPr>
              <a:t>rd</a:t>
            </a:r>
            <a:r>
              <a:rPr lang="en-US" sz="2000" b="1" dirty="0" smtClean="0">
                <a:latin typeface="Arial Black" panose="020B0A04020102020204" pitchFamily="34" charset="0"/>
              </a:rPr>
              <a:t> Gram </a:t>
            </a:r>
            <a:r>
              <a:rPr lang="en-US" sz="2000" b="1" dirty="0" err="1" smtClean="0">
                <a:latin typeface="Arial Black" panose="020B0A04020102020204" pitchFamily="34" charset="0"/>
              </a:rPr>
              <a:t>sabha</a:t>
            </a:r>
            <a:endParaRPr lang="en-US" sz="2000" b="1" dirty="0">
              <a:latin typeface="Arial Black" panose="020B0A04020102020204" pitchFamily="34" charset="0"/>
            </a:endParaRPr>
          </a:p>
          <a:p>
            <a:pPr marL="0" indent="0" algn="just">
              <a:buNone/>
            </a:pPr>
            <a:endParaRPr lang="en-US" sz="2000" b="1" dirty="0" smtClean="0">
              <a:latin typeface="Arial Black" panose="020B0A04020102020204" pitchFamily="34" charset="0"/>
            </a:endParaRPr>
          </a:p>
          <a:p>
            <a:pPr marL="0" indent="0">
              <a:buNone/>
            </a:pPr>
            <a:r>
              <a:rPr lang="en-US" sz="1600" b="1" i="1" dirty="0" smtClean="0"/>
              <a:t>Chairman/RS u </a:t>
            </a:r>
            <a:r>
              <a:rPr lang="en-US" sz="1600" b="1" i="1" dirty="0" err="1" smtClean="0"/>
              <a:t>dei</a:t>
            </a:r>
            <a:r>
              <a:rPr lang="en-US" sz="1600" b="1" i="1" dirty="0" smtClean="0"/>
              <a:t> ban </a:t>
            </a:r>
            <a:r>
              <a:rPr lang="en-US" sz="1600" b="1" i="1" dirty="0" err="1" smtClean="0"/>
              <a:t>pynpoi</a:t>
            </a:r>
            <a:r>
              <a:rPr lang="en-US" sz="1600" b="1" i="1" dirty="0" smtClean="0"/>
              <a:t> </a:t>
            </a:r>
            <a:r>
              <a:rPr lang="en-US" sz="1600" b="1" i="1" dirty="0" err="1" smtClean="0"/>
              <a:t>ki</a:t>
            </a:r>
            <a:r>
              <a:rPr lang="en-US" sz="1600" b="1" i="1" dirty="0" smtClean="0"/>
              <a:t> </a:t>
            </a:r>
            <a:r>
              <a:rPr lang="en-US" sz="1600" b="1" i="1" dirty="0" err="1" smtClean="0"/>
              <a:t>shithi</a:t>
            </a:r>
            <a:r>
              <a:rPr lang="en-US" sz="1600" b="1" i="1" dirty="0" smtClean="0"/>
              <a:t>/notice </a:t>
            </a:r>
            <a:r>
              <a:rPr lang="en-US" sz="1600" b="1" i="1" dirty="0" err="1" smtClean="0"/>
              <a:t>ka</a:t>
            </a:r>
            <a:r>
              <a:rPr lang="en-US" sz="1600" b="1" i="1" dirty="0" smtClean="0"/>
              <a:t> </a:t>
            </a:r>
            <a:r>
              <a:rPr lang="en-US" sz="1600" b="1" i="1" dirty="0" err="1" smtClean="0"/>
              <a:t>jingialang</a:t>
            </a:r>
            <a:r>
              <a:rPr lang="en-US" sz="1600" b="1" i="1" dirty="0" smtClean="0"/>
              <a:t> </a:t>
            </a:r>
            <a:r>
              <a:rPr lang="en-US" sz="1600" b="1" i="1" dirty="0" err="1" smtClean="0"/>
              <a:t>sha</a:t>
            </a:r>
            <a:r>
              <a:rPr lang="en-US" sz="1600" b="1" i="1" dirty="0" smtClean="0"/>
              <a:t> </a:t>
            </a:r>
            <a:r>
              <a:rPr lang="en-US" sz="1600" b="1" i="1" dirty="0" err="1" smtClean="0"/>
              <a:t>ki</a:t>
            </a:r>
            <a:r>
              <a:rPr lang="en-US" sz="1600" b="1" i="1" dirty="0" smtClean="0"/>
              <a:t> paid </a:t>
            </a:r>
            <a:r>
              <a:rPr lang="en-US" sz="1600" b="1" i="1" dirty="0" err="1" smtClean="0"/>
              <a:t>nongshong</a:t>
            </a:r>
            <a:r>
              <a:rPr lang="en-US" sz="1600" b="1" i="1" dirty="0" smtClean="0"/>
              <a:t> </a:t>
            </a:r>
            <a:r>
              <a:rPr lang="en-US" sz="1600" b="1" i="1" dirty="0" err="1" smtClean="0"/>
              <a:t>shnong</a:t>
            </a:r>
            <a:r>
              <a:rPr lang="en-US" sz="1600" b="1" i="1" dirty="0" smtClean="0"/>
              <a:t>,</a:t>
            </a:r>
            <a:r>
              <a:rPr lang="en-US" sz="1600" b="1" i="1" dirty="0"/>
              <a:t> </a:t>
            </a:r>
            <a:r>
              <a:rPr lang="en-US" sz="1600" b="1" i="1" dirty="0" smtClean="0"/>
              <a:t>BDO/  </a:t>
            </a:r>
            <a:r>
              <a:rPr lang="en-US" sz="1600" b="1" i="1" dirty="0" err="1" smtClean="0"/>
              <a:t>ki</a:t>
            </a:r>
            <a:r>
              <a:rPr lang="en-US" sz="1600" b="1" i="1" dirty="0" smtClean="0"/>
              <a:t> </a:t>
            </a:r>
            <a:r>
              <a:rPr lang="en-US" sz="1600" b="1" i="1" dirty="0" err="1" smtClean="0"/>
              <a:t>nongtrei</a:t>
            </a:r>
            <a:r>
              <a:rPr lang="en-US" sz="1600" b="1" i="1" dirty="0" smtClean="0"/>
              <a:t> </a:t>
            </a:r>
            <a:r>
              <a:rPr lang="en-US" sz="1600" b="1" i="1" dirty="0" err="1" smtClean="0"/>
              <a:t>sorkar</a:t>
            </a:r>
            <a:r>
              <a:rPr lang="en-US" sz="1600" b="1" i="1" dirty="0" smtClean="0"/>
              <a:t>(Line department/Facilitator/bad </a:t>
            </a:r>
            <a:r>
              <a:rPr lang="en-US" sz="1600" b="1" i="1" dirty="0" err="1" smtClean="0"/>
              <a:t>ki</a:t>
            </a:r>
            <a:r>
              <a:rPr lang="en-US" sz="1600" b="1" i="1" dirty="0" smtClean="0"/>
              <a:t> </a:t>
            </a:r>
            <a:r>
              <a:rPr lang="en-US" sz="1600" b="1" i="1" dirty="0" err="1" smtClean="0"/>
              <a:t>dkhot</a:t>
            </a:r>
            <a:r>
              <a:rPr lang="en-US" sz="1600" b="1" i="1" dirty="0" smtClean="0"/>
              <a:t> </a:t>
            </a:r>
            <a:r>
              <a:rPr lang="en-US" sz="1600" b="1" i="1" dirty="0" err="1" smtClean="0"/>
              <a:t>ki</a:t>
            </a:r>
            <a:r>
              <a:rPr lang="en-US" sz="1600" b="1" i="1" dirty="0" smtClean="0"/>
              <a:t> Working </a:t>
            </a:r>
            <a:r>
              <a:rPr lang="en-US" sz="1600" b="1" i="1" dirty="0" err="1" smtClean="0"/>
              <a:t>Kommittee</a:t>
            </a:r>
            <a:r>
              <a:rPr lang="en-US" sz="1600" b="1" i="1" dirty="0" smtClean="0"/>
              <a:t> ban wan </a:t>
            </a:r>
            <a:r>
              <a:rPr lang="en-US" sz="1600" b="1" i="1" dirty="0" err="1" smtClean="0"/>
              <a:t>sha</a:t>
            </a:r>
            <a:r>
              <a:rPr lang="en-US" sz="1600" b="1" i="1" dirty="0" smtClean="0"/>
              <a:t> </a:t>
            </a:r>
            <a:r>
              <a:rPr lang="en-US" sz="1600" b="1" i="1" dirty="0" err="1" smtClean="0"/>
              <a:t>ka</a:t>
            </a:r>
            <a:r>
              <a:rPr lang="en-US" sz="1600" b="1" i="1" dirty="0" smtClean="0"/>
              <a:t> </a:t>
            </a:r>
            <a:r>
              <a:rPr lang="en-US" sz="1600" b="1" i="1" dirty="0" err="1" smtClean="0"/>
              <a:t>jingialang</a:t>
            </a:r>
            <a:r>
              <a:rPr lang="en-US" sz="1600" b="1" i="1" dirty="0" smtClean="0"/>
              <a:t> Gram </a:t>
            </a:r>
            <a:r>
              <a:rPr lang="en-US" sz="1600" b="1" i="1" dirty="0" err="1" smtClean="0"/>
              <a:t>sabha</a:t>
            </a:r>
            <a:r>
              <a:rPr lang="en-US" sz="1600" dirty="0" smtClean="0"/>
              <a:t>)</a:t>
            </a:r>
          </a:p>
          <a:p>
            <a:pPr marL="0" indent="0" algn="ctr">
              <a:buNone/>
            </a:pPr>
            <a:r>
              <a:rPr lang="en-US" sz="2000" b="1" dirty="0" smtClean="0">
                <a:latin typeface="Arial Black" panose="020B0A04020102020204" pitchFamily="34" charset="0"/>
              </a:rPr>
              <a:t>Ki mat </a:t>
            </a:r>
            <a:r>
              <a:rPr lang="en-US" sz="2000" b="1" dirty="0" err="1" smtClean="0">
                <a:latin typeface="Arial Black" panose="020B0A04020102020204" pitchFamily="34" charset="0"/>
              </a:rPr>
              <a:t>jing</a:t>
            </a:r>
            <a:r>
              <a:rPr lang="en-US" sz="2000" b="1" dirty="0" smtClean="0">
                <a:latin typeface="Arial Black" panose="020B0A04020102020204" pitchFamily="34" charset="0"/>
              </a:rPr>
              <a:t> </a:t>
            </a:r>
            <a:r>
              <a:rPr lang="en-US" sz="2000" b="1" dirty="0" err="1" smtClean="0">
                <a:latin typeface="Arial Black" panose="020B0A04020102020204" pitchFamily="34" charset="0"/>
              </a:rPr>
              <a:t>iakren</a:t>
            </a:r>
            <a:r>
              <a:rPr lang="en-US" sz="2000" b="1" dirty="0" smtClean="0">
                <a:latin typeface="Arial Black" panose="020B0A04020102020204" pitchFamily="34" charset="0"/>
              </a:rPr>
              <a:t>  </a:t>
            </a:r>
            <a:r>
              <a:rPr lang="en-US" sz="2000" b="1" dirty="0" err="1" smtClean="0">
                <a:latin typeface="Arial Black" panose="020B0A04020102020204" pitchFamily="34" charset="0"/>
              </a:rPr>
              <a:t>halor</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Draft Status report(DSR)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r>
              <a:rPr lang="en-US" sz="2000" b="1" dirty="0" smtClean="0">
                <a:latin typeface="Arial Black" panose="020B0A04020102020204" pitchFamily="34" charset="0"/>
              </a:rPr>
              <a:t> </a:t>
            </a:r>
            <a:r>
              <a:rPr lang="en-US" sz="2000" b="1" dirty="0" err="1" smtClean="0">
                <a:latin typeface="Arial Black" panose="020B0A04020102020204" pitchFamily="34" charset="0"/>
              </a:rPr>
              <a:t>dei</a:t>
            </a:r>
            <a:r>
              <a:rPr lang="en-US" sz="2000" b="1" dirty="0" smtClean="0">
                <a:latin typeface="Arial Black" panose="020B0A04020102020204" pitchFamily="34" charset="0"/>
              </a:rPr>
              <a:t> ban </a:t>
            </a:r>
            <a:r>
              <a:rPr lang="en-US" sz="2000" b="1" dirty="0" err="1" smtClean="0">
                <a:latin typeface="Arial Black" panose="020B0A04020102020204" pitchFamily="34" charset="0"/>
              </a:rPr>
              <a:t>thoh</a:t>
            </a:r>
            <a:r>
              <a:rPr lang="en-US" sz="2000" b="1" dirty="0" smtClean="0">
                <a:latin typeface="Arial Black" panose="020B0A04020102020204" pitchFamily="34" charset="0"/>
              </a:rPr>
              <a:t> </a:t>
            </a:r>
            <a:r>
              <a:rPr lang="en-US" sz="2000" b="1" dirty="0" err="1" smtClean="0">
                <a:latin typeface="Arial Black" panose="020B0A04020102020204" pitchFamily="34" charset="0"/>
              </a:rPr>
              <a:t>sani</a:t>
            </a:r>
            <a:r>
              <a:rPr lang="en-US" sz="2000" b="1" dirty="0" smtClean="0">
                <a:latin typeface="Arial Black" panose="020B0A04020102020204" pitchFamily="34" charset="0"/>
              </a:rPr>
              <a:t> </a:t>
            </a:r>
            <a:r>
              <a:rPr lang="en-US" sz="2000" b="1" dirty="0" err="1" smtClean="0">
                <a:latin typeface="Arial Black" panose="020B0A04020102020204" pitchFamily="34" charset="0"/>
              </a:rPr>
              <a:t>khnang</a:t>
            </a:r>
            <a:r>
              <a:rPr lang="en-US" sz="2000" b="1" dirty="0" smtClean="0">
                <a:latin typeface="Arial Black" panose="020B0A04020102020204" pitchFamily="34" charset="0"/>
              </a:rPr>
              <a:t> ban </a:t>
            </a:r>
            <a:r>
              <a:rPr lang="en-US" sz="2000" b="1" dirty="0" err="1" smtClean="0">
                <a:latin typeface="Arial Black" panose="020B0A04020102020204" pitchFamily="34" charset="0"/>
              </a:rPr>
              <a:t>ioh</a:t>
            </a:r>
            <a:r>
              <a:rPr lang="en-US" sz="2000" b="1" dirty="0" smtClean="0">
                <a:latin typeface="Arial Black" panose="020B0A04020102020204" pitchFamily="34" charset="0"/>
              </a:rPr>
              <a:t> </a:t>
            </a:r>
            <a:r>
              <a:rPr lang="en-US" sz="2000" b="1" dirty="0" err="1" smtClean="0">
                <a:latin typeface="Arial Black" panose="020B0A04020102020204" pitchFamily="34" charset="0"/>
              </a:rPr>
              <a:t>bsut</a:t>
            </a:r>
            <a:r>
              <a:rPr lang="en-US" sz="2000" b="1" dirty="0" smtClean="0">
                <a:latin typeface="Arial Black" panose="020B0A04020102020204" pitchFamily="34" charset="0"/>
              </a:rPr>
              <a:t>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ki</a:t>
            </a:r>
            <a:r>
              <a:rPr lang="en-US" sz="2000" b="1" dirty="0" smtClean="0">
                <a:latin typeface="Arial Black" panose="020B0A04020102020204" pitchFamily="34" charset="0"/>
              </a:rPr>
              <a:t> pat ha </a:t>
            </a:r>
            <a:r>
              <a:rPr lang="en-US" sz="2000" b="1" dirty="0" err="1" smtClean="0">
                <a:latin typeface="Arial Black" panose="020B0A04020102020204" pitchFamily="34" charset="0"/>
              </a:rPr>
              <a:t>ka</a:t>
            </a:r>
            <a:r>
              <a:rPr lang="en-US" sz="2000" b="1" dirty="0" smtClean="0">
                <a:latin typeface="Arial Black" panose="020B0A04020102020204" pitchFamily="34" charset="0"/>
              </a:rPr>
              <a:t> Final VDP-GPDP PROJECT REPORT</a:t>
            </a:r>
            <a:endParaRPr lang="en-US" sz="3600" dirty="0" smtClean="0"/>
          </a:p>
        </p:txBody>
      </p:sp>
      <p:sp>
        <p:nvSpPr>
          <p:cNvPr id="4" name="Title 1"/>
          <p:cNvSpPr>
            <a:spLocks noGrp="1"/>
          </p:cNvSpPr>
          <p:nvPr>
            <p:ph type="title"/>
          </p:nvPr>
        </p:nvSpPr>
        <p:spPr>
          <a:xfrm>
            <a:off x="457200" y="152400"/>
            <a:ext cx="8229600" cy="381000"/>
          </a:xfrm>
        </p:spPr>
        <p:txBody>
          <a:bodyPr anchor="ctr">
            <a:noAutofit/>
          </a:bodyPr>
          <a:lstStyle/>
          <a:p>
            <a:pPr algn="just"/>
            <a:r>
              <a:rPr lang="en-US" sz="3000" b="1" dirty="0" smtClean="0">
                <a:solidFill>
                  <a:schemeClr val="tx1"/>
                </a:solidFill>
              </a:rPr>
              <a:t>Agenda </a:t>
            </a:r>
            <a:r>
              <a:rPr lang="en-US" sz="3000" b="1" dirty="0" err="1" smtClean="0">
                <a:solidFill>
                  <a:schemeClr val="tx1"/>
                </a:solidFill>
              </a:rPr>
              <a:t>jong</a:t>
            </a:r>
            <a:r>
              <a:rPr lang="en-US" sz="3000" b="1" dirty="0" smtClean="0">
                <a:solidFill>
                  <a:schemeClr val="tx1"/>
                </a:solidFill>
              </a:rPr>
              <a:t> </a:t>
            </a:r>
            <a:r>
              <a:rPr lang="en-US" sz="3000" b="1" dirty="0" err="1" smtClean="0">
                <a:solidFill>
                  <a:schemeClr val="tx1"/>
                </a:solidFill>
              </a:rPr>
              <a:t>ka</a:t>
            </a:r>
            <a:r>
              <a:rPr lang="en-US" sz="3000" b="1" dirty="0" smtClean="0">
                <a:solidFill>
                  <a:schemeClr val="tx1"/>
                </a:solidFill>
              </a:rPr>
              <a:t> 2</a:t>
            </a:r>
            <a:r>
              <a:rPr lang="en-US" sz="3000" b="1" baseline="30000" dirty="0" smtClean="0">
                <a:solidFill>
                  <a:schemeClr val="tx1"/>
                </a:solidFill>
              </a:rPr>
              <a:t>nd</a:t>
            </a:r>
            <a:r>
              <a:rPr lang="en-US" sz="3000" b="1" dirty="0" smtClean="0">
                <a:solidFill>
                  <a:schemeClr val="tx1"/>
                </a:solidFill>
              </a:rPr>
              <a:t>  Gram Sabha </a:t>
            </a:r>
            <a:endParaRPr lang="en-US" sz="3000" b="1" dirty="0">
              <a:solidFill>
                <a:schemeClr val="tx1"/>
              </a:solidFill>
            </a:endParaRPr>
          </a:p>
        </p:txBody>
      </p:sp>
    </p:spTree>
    <p:extLst>
      <p:ext uri="{BB962C8B-B14F-4D97-AF65-F5344CB8AC3E}">
        <p14:creationId xmlns:p14="http://schemas.microsoft.com/office/powerpoint/2010/main" val="38131906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85800"/>
            <a:ext cx="8686800" cy="6096000"/>
          </a:xfrm>
        </p:spPr>
        <p:txBody>
          <a:bodyPr>
            <a:noAutofit/>
          </a:bodyPr>
          <a:lstStyle/>
          <a:p>
            <a:pPr marL="457200" lvl="0" indent="-457200">
              <a:buFont typeface="+mj-lt"/>
              <a:buAutoNum type="arabicPeriod"/>
            </a:pPr>
            <a:r>
              <a:rPr lang="en-US" sz="2000" b="1" dirty="0" err="1" smtClean="0">
                <a:latin typeface="Arial Black" panose="020B0A04020102020204" pitchFamily="34" charset="0"/>
              </a:rPr>
              <a:t>Jingpule</a:t>
            </a:r>
            <a:r>
              <a:rPr lang="en-US" sz="2000" b="1" dirty="0" smtClean="0">
                <a:latin typeface="Arial Black" panose="020B0A04020102020204" pitchFamily="34" charset="0"/>
              </a:rPr>
              <a:t>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VDP-GPDP PROJECT REPORT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endParaRPr lang="en-US" sz="2000" b="1" dirty="0">
              <a:latin typeface="Arial Black" panose="020B0A04020102020204" pitchFamily="34" charset="0"/>
            </a:endParaRPr>
          </a:p>
          <a:p>
            <a:pPr marL="457200" lvl="0" indent="-457200">
              <a:buFont typeface="+mj-lt"/>
              <a:buAutoNum type="arabicPeriod"/>
            </a:pPr>
            <a:r>
              <a:rPr lang="en-US" sz="2000" b="1" dirty="0" smtClean="0">
                <a:latin typeface="Arial Black" panose="020B0A04020102020204" pitchFamily="34" charset="0"/>
              </a:rPr>
              <a:t>Approval (technical&amp; administrative) </a:t>
            </a:r>
            <a:r>
              <a:rPr lang="en-US" sz="2000" b="1" dirty="0" err="1" smtClean="0">
                <a:latin typeface="Arial Black" panose="020B0A04020102020204" pitchFamily="34" charset="0"/>
              </a:rPr>
              <a:t>jong</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a:latin typeface="Arial Black" panose="020B0A04020102020204" pitchFamily="34" charset="0"/>
              </a:rPr>
              <a:t>VDP-GPDP PROJECT REPORT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Shnong</a:t>
            </a:r>
            <a:r>
              <a:rPr lang="en-US" sz="2000" b="1" dirty="0" smtClean="0">
                <a:latin typeface="Arial Black" panose="020B0A04020102020204" pitchFamily="34" charset="0"/>
              </a:rPr>
              <a:t> </a:t>
            </a:r>
          </a:p>
          <a:p>
            <a:pPr marL="457200" lvl="0" indent="-457200">
              <a:buFont typeface="+mj-lt"/>
              <a:buAutoNum type="arabicPeriod"/>
            </a:pPr>
            <a:endParaRPr lang="en-US" sz="2000" b="1" dirty="0">
              <a:latin typeface="Arial Black" panose="020B0A04020102020204" pitchFamily="34" charset="0"/>
            </a:endParaRPr>
          </a:p>
          <a:p>
            <a:pPr marL="457200" lvl="0" indent="-457200">
              <a:buFont typeface="+mj-lt"/>
              <a:buAutoNum type="arabicPeriod"/>
            </a:pPr>
            <a:r>
              <a:rPr lang="en-US" sz="2000" b="1" dirty="0" smtClean="0">
                <a:latin typeface="Arial Black" panose="020B0A04020102020204" pitchFamily="34" charset="0"/>
              </a:rPr>
              <a:t>Buh </a:t>
            </a:r>
            <a:r>
              <a:rPr lang="en-US" sz="2000" b="1" dirty="0" err="1" smtClean="0">
                <a:latin typeface="Arial Black" panose="020B0A04020102020204" pitchFamily="34" charset="0"/>
              </a:rPr>
              <a:t>tarik</a:t>
            </a:r>
            <a:r>
              <a:rPr lang="en-US" sz="2000" b="1" dirty="0" smtClean="0">
                <a:latin typeface="Arial Black" panose="020B0A04020102020204" pitchFamily="34" charset="0"/>
              </a:rPr>
              <a:t> </a:t>
            </a:r>
            <a:r>
              <a:rPr lang="en-US" sz="2000" b="1" dirty="0" err="1" smtClean="0">
                <a:latin typeface="Arial Black" panose="020B0A04020102020204" pitchFamily="34" charset="0"/>
              </a:rPr>
              <a:t>na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bynta</a:t>
            </a:r>
            <a:r>
              <a:rPr lang="en-US" sz="2000" b="1" dirty="0" smtClean="0">
                <a:latin typeface="Arial Black" panose="020B0A04020102020204" pitchFamily="34" charset="0"/>
              </a:rPr>
              <a:t> ban </a:t>
            </a:r>
            <a:r>
              <a:rPr lang="en-US" sz="2000" b="1" dirty="0" err="1" smtClean="0">
                <a:latin typeface="Arial Black" panose="020B0A04020102020204" pitchFamily="34" charset="0"/>
              </a:rPr>
              <a:t>thoh</a:t>
            </a:r>
            <a:r>
              <a:rPr lang="en-US" sz="2000" b="1" dirty="0" smtClean="0">
                <a:latin typeface="Arial Black" panose="020B0A04020102020204" pitchFamily="34" charset="0"/>
              </a:rPr>
              <a:t> </a:t>
            </a:r>
            <a:r>
              <a:rPr lang="en-US" sz="2000" b="1" dirty="0" err="1" smtClean="0">
                <a:latin typeface="Arial Black" panose="020B0A04020102020204" pitchFamily="34" charset="0"/>
              </a:rPr>
              <a:t>ia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FINAL VDP-GPDP </a:t>
            </a:r>
            <a:r>
              <a:rPr lang="en-US" sz="2000" b="1" dirty="0">
                <a:latin typeface="Arial Black" panose="020B0A04020102020204" pitchFamily="34" charset="0"/>
              </a:rPr>
              <a:t>PROJECT </a:t>
            </a:r>
            <a:r>
              <a:rPr lang="en-US" sz="2000" b="1" dirty="0" smtClean="0">
                <a:latin typeface="Arial Black" panose="020B0A04020102020204" pitchFamily="34" charset="0"/>
              </a:rPr>
              <a:t>REPORT </a:t>
            </a:r>
            <a:r>
              <a:rPr lang="en-US" sz="2000" b="1" dirty="0" err="1" smtClean="0">
                <a:latin typeface="Arial Black" panose="020B0A04020102020204" pitchFamily="34" charset="0"/>
              </a:rPr>
              <a:t>ba</a:t>
            </a:r>
            <a:r>
              <a:rPr lang="en-US" sz="2000" b="1" dirty="0" smtClean="0">
                <a:latin typeface="Arial Black" panose="020B0A04020102020204" pitchFamily="34" charset="0"/>
              </a:rPr>
              <a:t> la </a:t>
            </a:r>
            <a:r>
              <a:rPr lang="en-US" sz="2000" b="1" dirty="0" err="1" smtClean="0">
                <a:latin typeface="Arial Black" panose="020B0A04020102020204" pitchFamily="34" charset="0"/>
              </a:rPr>
              <a:t>biang</a:t>
            </a:r>
            <a:r>
              <a:rPr lang="en-US" sz="2000" b="1" dirty="0" smtClean="0">
                <a:latin typeface="Arial Black" panose="020B0A04020102020204" pitchFamily="34" charset="0"/>
              </a:rPr>
              <a:t> </a:t>
            </a:r>
            <a:r>
              <a:rPr lang="en-US" sz="2000" b="1" dirty="0" err="1" smtClean="0">
                <a:latin typeface="Arial Black" panose="020B0A04020102020204" pitchFamily="34" charset="0"/>
              </a:rPr>
              <a:t>nadong</a:t>
            </a:r>
            <a:r>
              <a:rPr lang="en-US" sz="2000" b="1" dirty="0" smtClean="0">
                <a:latin typeface="Arial Black" panose="020B0A04020102020204" pitchFamily="34" charset="0"/>
              </a:rPr>
              <a:t> </a:t>
            </a:r>
            <a:r>
              <a:rPr lang="en-US" sz="2000" b="1" dirty="0" err="1" smtClean="0">
                <a:latin typeface="Arial Black" panose="020B0A04020102020204" pitchFamily="34" charset="0"/>
              </a:rPr>
              <a:t>shadong</a:t>
            </a:r>
            <a:r>
              <a:rPr lang="en-US" sz="2000" b="1" dirty="0" smtClean="0">
                <a:latin typeface="Arial Black" panose="020B0A04020102020204" pitchFamily="34" charset="0"/>
              </a:rPr>
              <a:t> </a:t>
            </a:r>
            <a:r>
              <a:rPr lang="en-US" sz="2000" b="1" dirty="0" err="1" smtClean="0">
                <a:latin typeface="Arial Black" panose="020B0A04020102020204" pitchFamily="34" charset="0"/>
              </a:rPr>
              <a:t>naduh</a:t>
            </a:r>
            <a:r>
              <a:rPr lang="en-US" sz="2000" b="1" dirty="0" smtClean="0">
                <a:latin typeface="Arial Black" panose="020B0A04020102020204" pitchFamily="34" charset="0"/>
              </a:rPr>
              <a:t> </a:t>
            </a:r>
            <a:r>
              <a:rPr lang="en-US" sz="2000" b="1" dirty="0" err="1" smtClean="0">
                <a:latin typeface="Arial Black" panose="020B0A04020102020204" pitchFamily="34" charset="0"/>
              </a:rPr>
              <a:t>ki</a:t>
            </a:r>
            <a:r>
              <a:rPr lang="en-US" sz="2000" b="1" dirty="0" smtClean="0">
                <a:latin typeface="Arial Black" panose="020B0A04020102020204" pitchFamily="34" charset="0"/>
              </a:rPr>
              <a:t> project/sub plan project/ </a:t>
            </a:r>
            <a:r>
              <a:rPr lang="en-US" sz="2000" b="1" dirty="0" err="1" smtClean="0">
                <a:latin typeface="Arial Black" panose="020B0A04020102020204" pitchFamily="34" charset="0"/>
              </a:rPr>
              <a:t>ki</a:t>
            </a:r>
            <a:r>
              <a:rPr lang="en-US" sz="2000" b="1" dirty="0" smtClean="0">
                <a:latin typeface="Arial Black" panose="020B0A04020102020204" pitchFamily="34" charset="0"/>
              </a:rPr>
              <a:t> NOC/</a:t>
            </a:r>
            <a:r>
              <a:rPr lang="en-US" sz="2000" b="1" dirty="0" err="1" smtClean="0">
                <a:latin typeface="Arial Black" panose="020B0A04020102020204" pitchFamily="34" charset="0"/>
              </a:rPr>
              <a:t>kiwei</a:t>
            </a:r>
            <a:r>
              <a:rPr lang="en-US" sz="2000" b="1" dirty="0" smtClean="0">
                <a:latin typeface="Arial Black" panose="020B0A04020102020204" pitchFamily="34" charset="0"/>
              </a:rPr>
              <a:t> </a:t>
            </a:r>
            <a:r>
              <a:rPr lang="en-US" sz="2000" b="1" dirty="0" err="1" smtClean="0">
                <a:latin typeface="Arial Black" panose="020B0A04020102020204" pitchFamily="34" charset="0"/>
              </a:rPr>
              <a:t>kiwei</a:t>
            </a:r>
            <a:r>
              <a:rPr lang="en-US" sz="2000" b="1" dirty="0" smtClean="0">
                <a:latin typeface="Arial Black" panose="020B0A04020102020204" pitchFamily="34" charset="0"/>
              </a:rPr>
              <a:t> </a:t>
            </a:r>
            <a:r>
              <a:rPr lang="en-US" sz="2000" b="1" dirty="0" err="1" smtClean="0">
                <a:latin typeface="Arial Black" panose="020B0A04020102020204" pitchFamily="34" charset="0"/>
              </a:rPr>
              <a:t>ki</a:t>
            </a:r>
            <a:r>
              <a:rPr lang="en-US" sz="2000" b="1" dirty="0" smtClean="0">
                <a:latin typeface="Arial Black" panose="020B0A04020102020204" pitchFamily="34" charset="0"/>
              </a:rPr>
              <a:t> </a:t>
            </a:r>
            <a:r>
              <a:rPr lang="en-US" sz="2000" b="1" dirty="0" err="1" smtClean="0">
                <a:latin typeface="Arial Black" panose="020B0A04020102020204" pitchFamily="34" charset="0"/>
              </a:rPr>
              <a:t>kot</a:t>
            </a:r>
            <a:r>
              <a:rPr lang="en-US" sz="2000" b="1" dirty="0" smtClean="0">
                <a:latin typeface="Arial Black" panose="020B0A04020102020204" pitchFamily="34" charset="0"/>
              </a:rPr>
              <a:t> </a:t>
            </a:r>
            <a:r>
              <a:rPr lang="en-US" sz="2000" b="1" dirty="0" err="1" smtClean="0">
                <a:latin typeface="Arial Black" panose="020B0A04020102020204" pitchFamily="34" charset="0"/>
              </a:rPr>
              <a:t>ki</a:t>
            </a:r>
            <a:r>
              <a:rPr lang="en-US" sz="2000" b="1" dirty="0" smtClean="0">
                <a:latin typeface="Arial Black" panose="020B0A04020102020204" pitchFamily="34" charset="0"/>
              </a:rPr>
              <a:t> </a:t>
            </a:r>
            <a:r>
              <a:rPr lang="en-US" sz="2000" b="1" dirty="0" err="1" smtClean="0">
                <a:latin typeface="Arial Black" panose="020B0A04020102020204" pitchFamily="34" charset="0"/>
              </a:rPr>
              <a:t>sla</a:t>
            </a:r>
            <a:r>
              <a:rPr lang="en-US" sz="2000" b="1" dirty="0" smtClean="0">
                <a:latin typeface="Arial Black" panose="020B0A04020102020204" pitchFamily="34" charset="0"/>
              </a:rPr>
              <a:t> </a:t>
            </a:r>
            <a:r>
              <a:rPr lang="en-US" sz="2000" b="1" dirty="0" err="1" smtClean="0">
                <a:latin typeface="Arial Black" panose="020B0A04020102020204" pitchFamily="34" charset="0"/>
              </a:rPr>
              <a:t>ba</a:t>
            </a:r>
            <a:r>
              <a:rPr lang="en-US" sz="2000" b="1" dirty="0" smtClean="0">
                <a:latin typeface="Arial Black" panose="020B0A04020102020204" pitchFamily="34" charset="0"/>
              </a:rPr>
              <a:t> </a:t>
            </a:r>
            <a:r>
              <a:rPr lang="en-US" sz="2000" b="1" dirty="0" err="1" smtClean="0">
                <a:latin typeface="Arial Black" panose="020B0A04020102020204" pitchFamily="34" charset="0"/>
              </a:rPr>
              <a:t>dei</a:t>
            </a:r>
            <a:r>
              <a:rPr lang="en-US" sz="2000" b="1" dirty="0" smtClean="0">
                <a:latin typeface="Arial Black" panose="020B0A04020102020204" pitchFamily="34" charset="0"/>
              </a:rPr>
              <a:t> ban </a:t>
            </a:r>
            <a:r>
              <a:rPr lang="en-US" sz="2000" b="1" dirty="0" err="1" smtClean="0">
                <a:latin typeface="Arial Black" panose="020B0A04020102020204" pitchFamily="34" charset="0"/>
              </a:rPr>
              <a:t>bsut</a:t>
            </a:r>
            <a:r>
              <a:rPr lang="en-US" sz="2000" b="1" dirty="0" smtClean="0">
                <a:latin typeface="Arial Black" panose="020B0A04020102020204" pitchFamily="34" charset="0"/>
              </a:rPr>
              <a:t>(annexures/</a:t>
            </a:r>
            <a:r>
              <a:rPr lang="en-US" sz="2000" b="1" dirty="0" err="1" smtClean="0">
                <a:latin typeface="Arial Black" panose="020B0A04020102020204" pitchFamily="34" charset="0"/>
              </a:rPr>
              <a:t>ki</a:t>
            </a:r>
            <a:r>
              <a:rPr lang="en-US" sz="2000" b="1" dirty="0" smtClean="0">
                <a:latin typeface="Arial Black" panose="020B0A04020102020204" pitchFamily="34" charset="0"/>
              </a:rPr>
              <a:t> PRA report/</a:t>
            </a:r>
            <a:r>
              <a:rPr lang="en-US" sz="2000" b="1" dirty="0" err="1" smtClean="0">
                <a:latin typeface="Arial Black" panose="020B0A04020102020204" pitchFamily="34" charset="0"/>
              </a:rPr>
              <a:t>dur</a:t>
            </a:r>
            <a:r>
              <a:rPr lang="en-US" sz="2000" b="1" dirty="0" smtClean="0">
                <a:latin typeface="Arial Black" panose="020B0A04020102020204" pitchFamily="34" charset="0"/>
              </a:rPr>
              <a:t>)</a:t>
            </a:r>
            <a:r>
              <a:rPr lang="en-US" sz="2000" b="1" dirty="0" err="1" smtClean="0">
                <a:latin typeface="Arial Black" panose="020B0A04020102020204" pitchFamily="34" charset="0"/>
              </a:rPr>
              <a:t>etc</a:t>
            </a:r>
            <a:r>
              <a:rPr lang="en-US" sz="2000" b="1" dirty="0" smtClean="0">
                <a:latin typeface="Arial Black" panose="020B0A04020102020204" pitchFamily="34" charset="0"/>
              </a:rPr>
              <a:t> </a:t>
            </a:r>
          </a:p>
          <a:p>
            <a:pPr marL="457200" lvl="0" indent="-457200">
              <a:buFont typeface="+mj-lt"/>
              <a:buAutoNum type="arabicPeriod"/>
            </a:pPr>
            <a:r>
              <a:rPr lang="en-US" sz="2000" b="1" dirty="0" smtClean="0">
                <a:latin typeface="Arial Black" panose="020B0A04020102020204" pitchFamily="34" charset="0"/>
              </a:rPr>
              <a:t> Buh </a:t>
            </a:r>
            <a:r>
              <a:rPr lang="en-US" sz="2000" b="1" dirty="0" err="1" smtClean="0">
                <a:latin typeface="Arial Black" panose="020B0A04020102020204" pitchFamily="34" charset="0"/>
              </a:rPr>
              <a:t>tarik</a:t>
            </a:r>
            <a:r>
              <a:rPr lang="en-US" sz="2000" b="1" dirty="0" smtClean="0">
                <a:latin typeface="Arial Black" panose="020B0A04020102020204" pitchFamily="34" charset="0"/>
              </a:rPr>
              <a:t> ban </a:t>
            </a:r>
            <a:r>
              <a:rPr lang="en-US" sz="2000" b="1" dirty="0" err="1" smtClean="0">
                <a:latin typeface="Arial Black" panose="020B0A04020102020204" pitchFamily="34" charset="0"/>
              </a:rPr>
              <a:t>pyndepia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printing </a:t>
            </a:r>
            <a:r>
              <a:rPr lang="en-US" sz="2000" b="1" dirty="0" err="1" smtClean="0">
                <a:latin typeface="Arial Black" panose="020B0A04020102020204" pitchFamily="34" charset="0"/>
              </a:rPr>
              <a:t>jong</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a:latin typeface="Arial Black" panose="020B0A04020102020204" pitchFamily="34" charset="0"/>
              </a:rPr>
              <a:t>VDP-GPDP PROJECT REPORT</a:t>
            </a:r>
            <a:r>
              <a:rPr lang="en-US" sz="2000" b="1" dirty="0" smtClean="0">
                <a:latin typeface="Arial Black" panose="020B0A04020102020204" pitchFamily="34" charset="0"/>
              </a:rPr>
              <a:t>  ban </a:t>
            </a:r>
            <a:r>
              <a:rPr lang="en-US" sz="2000" b="1" dirty="0" err="1" smtClean="0">
                <a:latin typeface="Arial Black" panose="020B0A04020102020204" pitchFamily="34" charset="0"/>
              </a:rPr>
              <a:t>ai</a:t>
            </a:r>
            <a:r>
              <a:rPr lang="en-US" sz="2000" b="1" dirty="0" smtClean="0">
                <a:latin typeface="Arial Black" panose="020B0A04020102020204" pitchFamily="34" charset="0"/>
              </a:rPr>
              <a:t> </a:t>
            </a:r>
            <a:r>
              <a:rPr lang="en-US" sz="2000" b="1" dirty="0" err="1" smtClean="0">
                <a:latin typeface="Arial Black" panose="020B0A04020102020204" pitchFamily="34" charset="0"/>
              </a:rPr>
              <a:t>sha</a:t>
            </a:r>
            <a:r>
              <a:rPr lang="en-US" sz="2000" b="1" dirty="0" smtClean="0">
                <a:latin typeface="Arial Black" panose="020B0A04020102020204" pitchFamily="34" charset="0"/>
              </a:rPr>
              <a:t> u BDO /District Planning Council (DPC) </a:t>
            </a:r>
            <a:r>
              <a:rPr lang="en-US" sz="2000" b="1" dirty="0" err="1" smtClean="0">
                <a:latin typeface="Arial Black" panose="020B0A04020102020204" pitchFamily="34" charset="0"/>
              </a:rPr>
              <a:t>na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a:latin typeface="Arial Black" panose="020B0A04020102020204" pitchFamily="34" charset="0"/>
              </a:rPr>
              <a:t> </a:t>
            </a:r>
            <a:r>
              <a:rPr lang="en-US" sz="2000" b="1" dirty="0" err="1" smtClean="0">
                <a:latin typeface="Arial Black" panose="020B0A04020102020204" pitchFamily="34" charset="0"/>
              </a:rPr>
              <a:t>bynta</a:t>
            </a:r>
            <a:r>
              <a:rPr lang="en-US" sz="2000" b="1" dirty="0" smtClean="0">
                <a:latin typeface="Arial Black" panose="020B0A04020102020204" pitchFamily="34" charset="0"/>
              </a:rPr>
              <a:t> ban </a:t>
            </a:r>
            <a:r>
              <a:rPr lang="en-US" sz="2000" b="1" dirty="0" err="1" smtClean="0">
                <a:latin typeface="Arial Black" panose="020B0A04020102020204" pitchFamily="34" charset="0"/>
              </a:rPr>
              <a:t>ioh</a:t>
            </a:r>
            <a:r>
              <a:rPr lang="en-US" sz="2000" b="1" dirty="0" smtClean="0">
                <a:latin typeface="Arial Black" panose="020B0A04020102020204" pitchFamily="34" charset="0"/>
              </a:rPr>
              <a:t> forward pat </a:t>
            </a:r>
            <a:r>
              <a:rPr lang="en-US" sz="2000" b="1" dirty="0" err="1" smtClean="0">
                <a:latin typeface="Arial Black" panose="020B0A04020102020204" pitchFamily="34" charset="0"/>
              </a:rPr>
              <a:t>na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a:t>
            </a:r>
            <a:r>
              <a:rPr lang="en-US" sz="2000" b="1" dirty="0" err="1" smtClean="0">
                <a:latin typeface="Arial Black" panose="020B0A04020102020204" pitchFamily="34" charset="0"/>
              </a:rPr>
              <a:t>bynta</a:t>
            </a:r>
            <a:r>
              <a:rPr lang="en-US" sz="2000" b="1" dirty="0" smtClean="0">
                <a:latin typeface="Arial Black" panose="020B0A04020102020204" pitchFamily="34" charset="0"/>
              </a:rPr>
              <a:t> </a:t>
            </a:r>
            <a:r>
              <a:rPr lang="en-US" sz="2000" b="1" dirty="0" err="1" smtClean="0">
                <a:latin typeface="Arial Black" panose="020B0A04020102020204" pitchFamily="34" charset="0"/>
              </a:rPr>
              <a:t>ka</a:t>
            </a:r>
            <a:r>
              <a:rPr lang="en-US" sz="2000" b="1" dirty="0" smtClean="0">
                <a:latin typeface="Arial Black" panose="020B0A04020102020204" pitchFamily="34" charset="0"/>
              </a:rPr>
              <a:t> final sanction.</a:t>
            </a:r>
            <a:endParaRPr lang="en-US" sz="2000" b="1" dirty="0">
              <a:latin typeface="Arial Black" panose="020B0A04020102020204" pitchFamily="34" charset="0"/>
            </a:endParaRPr>
          </a:p>
          <a:p>
            <a:pPr marL="0" indent="0" algn="just">
              <a:buNone/>
            </a:pPr>
            <a:r>
              <a:rPr lang="en-US" sz="2000" b="1" dirty="0" smtClean="0">
                <a:latin typeface="Arial Black" panose="020B0A04020102020204" pitchFamily="34" charset="0"/>
              </a:rPr>
              <a:t> </a:t>
            </a:r>
            <a:r>
              <a:rPr lang="en-US" sz="2000" b="1" i="1" dirty="0" err="1" smtClean="0"/>
              <a:t>hadien</a:t>
            </a:r>
            <a:r>
              <a:rPr lang="en-US" sz="2000" b="1" i="1" dirty="0" smtClean="0"/>
              <a:t> </a:t>
            </a:r>
            <a:r>
              <a:rPr lang="en-US" sz="2000" b="1" i="1" dirty="0" err="1" smtClean="0"/>
              <a:t>kane</a:t>
            </a:r>
            <a:r>
              <a:rPr lang="en-US" sz="2000" b="1" i="1" dirty="0" smtClean="0"/>
              <a:t> </a:t>
            </a:r>
            <a:r>
              <a:rPr lang="en-US" sz="2000" b="1" i="1" dirty="0" err="1" smtClean="0"/>
              <a:t>ka</a:t>
            </a:r>
            <a:r>
              <a:rPr lang="en-US" sz="2000" b="1" i="1" dirty="0" smtClean="0"/>
              <a:t> 3</a:t>
            </a:r>
            <a:r>
              <a:rPr lang="en-US" sz="2000" b="1" i="1" baseline="30000" dirty="0" smtClean="0"/>
              <a:t>rd</a:t>
            </a:r>
            <a:r>
              <a:rPr lang="en-US" sz="2000" b="1" i="1" dirty="0" smtClean="0"/>
              <a:t> Gram Sabha </a:t>
            </a:r>
          </a:p>
          <a:p>
            <a:r>
              <a:rPr lang="en-US" sz="2000" dirty="0" smtClean="0"/>
              <a:t>Dei ban </a:t>
            </a:r>
            <a:r>
              <a:rPr lang="en-US" sz="2000" dirty="0" err="1" smtClean="0"/>
              <a:t>pynthikna</a:t>
            </a:r>
            <a:r>
              <a:rPr lang="en-US" sz="2000" dirty="0" smtClean="0"/>
              <a:t>(</a:t>
            </a:r>
            <a:r>
              <a:rPr lang="en-US" sz="2000" dirty="0" err="1" smtClean="0"/>
              <a:t>finalise</a:t>
            </a:r>
            <a:r>
              <a:rPr lang="en-US" sz="2000" dirty="0" smtClean="0"/>
              <a:t>)</a:t>
            </a:r>
            <a:r>
              <a:rPr lang="en-US" sz="2000" dirty="0" err="1" smtClean="0"/>
              <a:t>noh</a:t>
            </a:r>
            <a:r>
              <a:rPr lang="en-US" sz="2000" dirty="0" smtClean="0"/>
              <a:t> </a:t>
            </a:r>
            <a:r>
              <a:rPr lang="en-US" sz="2000" dirty="0" err="1" smtClean="0"/>
              <a:t>ia</a:t>
            </a:r>
            <a:r>
              <a:rPr lang="en-US" sz="2000" dirty="0" smtClean="0"/>
              <a:t> </a:t>
            </a:r>
            <a:r>
              <a:rPr lang="en-US" sz="2000" dirty="0" err="1" smtClean="0"/>
              <a:t>ki</a:t>
            </a:r>
            <a:r>
              <a:rPr lang="en-US" sz="2000" dirty="0" smtClean="0"/>
              <a:t> </a:t>
            </a:r>
            <a:r>
              <a:rPr lang="en-US" sz="2000" dirty="0" err="1" smtClean="0"/>
              <a:t>kyndon</a:t>
            </a:r>
            <a:r>
              <a:rPr lang="en-US" sz="2000" dirty="0" smtClean="0"/>
              <a:t> </a:t>
            </a:r>
            <a:r>
              <a:rPr lang="en-US" sz="2000" dirty="0" err="1" smtClean="0"/>
              <a:t>ba</a:t>
            </a:r>
            <a:r>
              <a:rPr lang="en-US" sz="2000" dirty="0" smtClean="0"/>
              <a:t> </a:t>
            </a:r>
            <a:r>
              <a:rPr lang="en-US" sz="2000" dirty="0" err="1" smtClean="0"/>
              <a:t>iadei</a:t>
            </a:r>
            <a:r>
              <a:rPr lang="en-US" sz="2000" dirty="0" smtClean="0"/>
              <a:t> bad </a:t>
            </a:r>
            <a:r>
              <a:rPr lang="en-US" sz="2000" dirty="0" err="1" smtClean="0"/>
              <a:t>ka</a:t>
            </a:r>
            <a:r>
              <a:rPr lang="en-US" sz="2000" dirty="0" smtClean="0"/>
              <a:t> </a:t>
            </a:r>
            <a:r>
              <a:rPr lang="en-US" sz="2000" dirty="0"/>
              <a:t>implementation </a:t>
            </a:r>
            <a:r>
              <a:rPr lang="en-US" sz="2000" dirty="0" smtClean="0"/>
              <a:t> </a:t>
            </a:r>
            <a:r>
              <a:rPr lang="en-US" sz="2000" dirty="0" err="1" smtClean="0"/>
              <a:t>ka</a:t>
            </a:r>
            <a:r>
              <a:rPr lang="en-US" sz="2000" dirty="0" smtClean="0"/>
              <a:t> VDP-GPDP</a:t>
            </a:r>
          </a:p>
          <a:p>
            <a:r>
              <a:rPr lang="en-US" sz="2000" dirty="0" err="1" smtClean="0"/>
              <a:t>Ia</a:t>
            </a:r>
            <a:r>
              <a:rPr lang="en-US" sz="2000" dirty="0" smtClean="0"/>
              <a:t> </a:t>
            </a:r>
            <a:r>
              <a:rPr lang="en-US" sz="2000" dirty="0" err="1" smtClean="0"/>
              <a:t>ki</a:t>
            </a:r>
            <a:r>
              <a:rPr lang="en-US" sz="2000" dirty="0" smtClean="0"/>
              <a:t> Rai </a:t>
            </a:r>
            <a:r>
              <a:rPr lang="en-US" sz="2000" dirty="0" err="1" smtClean="0"/>
              <a:t>ba</a:t>
            </a:r>
            <a:r>
              <a:rPr lang="en-US" sz="2000" dirty="0" smtClean="0"/>
              <a:t> la shim ha </a:t>
            </a:r>
            <a:r>
              <a:rPr lang="en-US" sz="2000" dirty="0" err="1" smtClean="0"/>
              <a:t>ka</a:t>
            </a:r>
            <a:r>
              <a:rPr lang="en-US" sz="2000" dirty="0" smtClean="0"/>
              <a:t> 3</a:t>
            </a:r>
            <a:r>
              <a:rPr lang="en-US" sz="2000" baseline="30000" dirty="0" smtClean="0"/>
              <a:t>rd</a:t>
            </a:r>
            <a:r>
              <a:rPr lang="en-US" sz="2000" dirty="0" smtClean="0"/>
              <a:t> </a:t>
            </a:r>
            <a:r>
              <a:rPr lang="en-US" sz="2000" dirty="0" err="1" smtClean="0"/>
              <a:t>Garm</a:t>
            </a:r>
            <a:r>
              <a:rPr lang="en-US" sz="2000" dirty="0" smtClean="0"/>
              <a:t> Sabha </a:t>
            </a:r>
            <a:r>
              <a:rPr lang="en-US" sz="2000" dirty="0" err="1" smtClean="0"/>
              <a:t>dei</a:t>
            </a:r>
            <a:r>
              <a:rPr lang="en-US" sz="2000" dirty="0" smtClean="0"/>
              <a:t> ban </a:t>
            </a:r>
            <a:r>
              <a:rPr lang="en-US" sz="2000" dirty="0" err="1" smtClean="0"/>
              <a:t>wah</a:t>
            </a:r>
            <a:r>
              <a:rPr lang="en-US" sz="2000" dirty="0" smtClean="0"/>
              <a:t> ha </a:t>
            </a:r>
            <a:r>
              <a:rPr lang="en-US" sz="2000" dirty="0" err="1" smtClean="0"/>
              <a:t>ka</a:t>
            </a:r>
            <a:r>
              <a:rPr lang="en-US" sz="2000" dirty="0" smtClean="0"/>
              <a:t> Notice Board </a:t>
            </a:r>
            <a:r>
              <a:rPr lang="en-US" sz="2000" dirty="0" err="1" smtClean="0"/>
              <a:t>jong</a:t>
            </a:r>
            <a:r>
              <a:rPr lang="en-US" sz="2000" dirty="0" smtClean="0"/>
              <a:t> </a:t>
            </a:r>
            <a:r>
              <a:rPr lang="en-US" sz="2000" dirty="0" err="1" smtClean="0"/>
              <a:t>ka</a:t>
            </a:r>
            <a:r>
              <a:rPr lang="en-US" sz="2000" dirty="0" smtClean="0"/>
              <a:t> </a:t>
            </a:r>
            <a:r>
              <a:rPr lang="en-US" sz="2000" dirty="0" err="1" smtClean="0"/>
              <a:t>shnong</a:t>
            </a:r>
            <a:endParaRPr lang="en-US" sz="2000" b="1" dirty="0" smtClean="0">
              <a:latin typeface="Arial Black" panose="020B0A04020102020204" pitchFamily="34" charset="0"/>
            </a:endParaRPr>
          </a:p>
        </p:txBody>
      </p:sp>
      <p:sp>
        <p:nvSpPr>
          <p:cNvPr id="4" name="Title 1"/>
          <p:cNvSpPr>
            <a:spLocks noGrp="1"/>
          </p:cNvSpPr>
          <p:nvPr>
            <p:ph type="title"/>
          </p:nvPr>
        </p:nvSpPr>
        <p:spPr>
          <a:xfrm>
            <a:off x="457200" y="152400"/>
            <a:ext cx="8229600" cy="381000"/>
          </a:xfrm>
        </p:spPr>
        <p:txBody>
          <a:bodyPr anchor="ctr">
            <a:noAutofit/>
          </a:bodyPr>
          <a:lstStyle/>
          <a:p>
            <a:pPr algn="just"/>
            <a:r>
              <a:rPr lang="en-US" sz="3000" b="1" dirty="0" smtClean="0">
                <a:solidFill>
                  <a:schemeClr val="tx1"/>
                </a:solidFill>
              </a:rPr>
              <a:t>Agenda </a:t>
            </a:r>
            <a:r>
              <a:rPr lang="en-US" sz="3000" b="1" dirty="0" err="1" smtClean="0">
                <a:solidFill>
                  <a:schemeClr val="tx1"/>
                </a:solidFill>
              </a:rPr>
              <a:t>jong</a:t>
            </a:r>
            <a:r>
              <a:rPr lang="en-US" sz="3000" b="1" dirty="0" smtClean="0">
                <a:solidFill>
                  <a:schemeClr val="tx1"/>
                </a:solidFill>
              </a:rPr>
              <a:t> </a:t>
            </a:r>
            <a:r>
              <a:rPr lang="en-US" sz="3000" b="1" dirty="0" err="1" smtClean="0">
                <a:solidFill>
                  <a:schemeClr val="tx1"/>
                </a:solidFill>
              </a:rPr>
              <a:t>ka</a:t>
            </a:r>
            <a:r>
              <a:rPr lang="en-US" sz="3000" b="1" dirty="0" smtClean="0">
                <a:solidFill>
                  <a:schemeClr val="tx1"/>
                </a:solidFill>
              </a:rPr>
              <a:t> 3</a:t>
            </a:r>
            <a:r>
              <a:rPr lang="en-US" sz="3000" b="1" baseline="30000" dirty="0" smtClean="0">
                <a:solidFill>
                  <a:schemeClr val="tx1"/>
                </a:solidFill>
              </a:rPr>
              <a:t>rd</a:t>
            </a:r>
            <a:r>
              <a:rPr lang="en-US" sz="3000" b="1" dirty="0" smtClean="0">
                <a:solidFill>
                  <a:schemeClr val="tx1"/>
                </a:solidFill>
              </a:rPr>
              <a:t>   Gram Sabha </a:t>
            </a:r>
            <a:endParaRPr lang="en-US" sz="3000" b="1" dirty="0">
              <a:solidFill>
                <a:schemeClr val="tx1"/>
              </a:solidFill>
            </a:endParaRPr>
          </a:p>
        </p:txBody>
      </p:sp>
    </p:spTree>
    <p:extLst>
      <p:ext uri="{BB962C8B-B14F-4D97-AF65-F5344CB8AC3E}">
        <p14:creationId xmlns:p14="http://schemas.microsoft.com/office/powerpoint/2010/main" val="39597725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21430"/>
            <a:ext cx="9144001" cy="6879430"/>
          </a:xfrm>
          <a:prstGeom prst="rect">
            <a:avLst/>
          </a:prstGeom>
        </p:spPr>
      </p:pic>
      <p:sp>
        <p:nvSpPr>
          <p:cNvPr id="5" name="Rectangle 4">
            <a:extLst>
              <a:ext uri="{FF2B5EF4-FFF2-40B4-BE49-F238E27FC236}">
                <a16:creationId xmlns="" xmlns:a16="http://schemas.microsoft.com/office/drawing/2014/main" id="{04B7E269-CE50-445B-B7E0-6FF9B5C807CA}"/>
              </a:ext>
            </a:extLst>
          </p:cNvPr>
          <p:cNvSpPr/>
          <p:nvPr/>
        </p:nvSpPr>
        <p:spPr>
          <a:xfrm>
            <a:off x="6186488" y="5724526"/>
            <a:ext cx="2857501" cy="1200329"/>
          </a:xfrm>
          <a:prstGeom prst="rect">
            <a:avLst/>
          </a:prstGeom>
          <a:solidFill>
            <a:srgbClr val="00338D">
              <a:alpha val="85000"/>
            </a:srgb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US" sz="2400" b="1" dirty="0" smtClean="0">
                <a:solidFill>
                  <a:schemeClr val="bg1"/>
                </a:solidFill>
                <a:latin typeface="Calisto MT" panose="02040603050505030304" pitchFamily="18" charset="0"/>
              </a:rPr>
              <a:t>Primary Data collection through PRA in a village </a:t>
            </a:r>
          </a:p>
        </p:txBody>
      </p:sp>
    </p:spTree>
    <p:extLst>
      <p:ext uri="{BB962C8B-B14F-4D97-AF65-F5344CB8AC3E}">
        <p14:creationId xmlns:p14="http://schemas.microsoft.com/office/powerpoint/2010/main" val="24690107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055428" cy="975179"/>
          </a:xfrm>
        </p:spPr>
        <p:txBody>
          <a:bodyPr/>
          <a:lstStyle/>
          <a:p>
            <a:r>
              <a:rPr lang="en-US" b="1" dirty="0" smtClean="0"/>
              <a:t>Public Information Board</a:t>
            </a:r>
            <a:endParaRPr lang="en-US" b="1" dirty="0"/>
          </a:p>
        </p:txBody>
      </p:sp>
      <p:sp>
        <p:nvSpPr>
          <p:cNvPr id="18" name="Rectangle 17"/>
          <p:cNvSpPr/>
          <p:nvPr/>
        </p:nvSpPr>
        <p:spPr>
          <a:xfrm>
            <a:off x="381000" y="1121229"/>
            <a:ext cx="8305799" cy="5568738"/>
          </a:xfrm>
          <a:prstGeom prst="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9" name="Rectangle 18"/>
          <p:cNvSpPr/>
          <p:nvPr/>
        </p:nvSpPr>
        <p:spPr>
          <a:xfrm>
            <a:off x="1978479" y="1349829"/>
            <a:ext cx="5200650" cy="495300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N" sz="1400" b="1">
              <a:solidFill>
                <a:prstClr val="white"/>
              </a:solidFill>
            </a:endParaRPr>
          </a:p>
          <a:p>
            <a:endParaRPr lang="en-IN" sz="1400" b="1">
              <a:solidFill>
                <a:prstClr val="white"/>
              </a:solidFill>
            </a:endParaRPr>
          </a:p>
          <a:p>
            <a:endParaRPr lang="en-IN" sz="1400" b="1" dirty="0">
              <a:solidFill>
                <a:prstClr val="white"/>
              </a:solidFill>
            </a:endParaRPr>
          </a:p>
        </p:txBody>
      </p:sp>
      <p:sp>
        <p:nvSpPr>
          <p:cNvPr id="20" name="AutoShape 3"/>
          <p:cNvSpPr>
            <a:spLocks noChangeArrowheads="1"/>
          </p:cNvSpPr>
          <p:nvPr/>
        </p:nvSpPr>
        <p:spPr bwMode="auto">
          <a:xfrm>
            <a:off x="2778579" y="2416629"/>
            <a:ext cx="3429000" cy="684000"/>
          </a:xfrm>
          <a:prstGeom prst="wave">
            <a:avLst>
              <a:gd name="adj1" fmla="val 13005"/>
              <a:gd name="adj2" fmla="val 206"/>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1600" b="1" dirty="0">
                <a:solidFill>
                  <a:srgbClr val="C00000"/>
                </a:solidFill>
                <a:ea typeface="Arial" pitchFamily="34" charset="0"/>
                <a:cs typeface="Arial" pitchFamily="34" charset="0"/>
              </a:rPr>
              <a:t> 150</a:t>
            </a:r>
            <a:r>
              <a:rPr lang="en-US" sz="1600" b="1" baseline="30000" dirty="0">
                <a:solidFill>
                  <a:srgbClr val="C00000"/>
                </a:solidFill>
                <a:ea typeface="Arial" pitchFamily="34" charset="0"/>
                <a:cs typeface="Arial" pitchFamily="34" charset="0"/>
              </a:rPr>
              <a:t>th</a:t>
            </a:r>
            <a:r>
              <a:rPr lang="en-US" sz="1600" b="1" dirty="0">
                <a:solidFill>
                  <a:srgbClr val="C00000"/>
                </a:solidFill>
                <a:ea typeface="Arial" pitchFamily="34" charset="0"/>
                <a:cs typeface="Arial" pitchFamily="34" charset="0"/>
              </a:rPr>
              <a:t> BIRTH ANNIVERSARY OF MAHATMA GANDHI</a:t>
            </a:r>
            <a:endParaRPr lang="en-US" sz="1600" dirty="0">
              <a:solidFill>
                <a:srgbClr val="C00000"/>
              </a:solidFill>
              <a:latin typeface="Arial" pitchFamily="34" charset="0"/>
              <a:cs typeface="Arial" pitchFamily="34" charset="0"/>
            </a:endParaRPr>
          </a:p>
        </p:txBody>
      </p:sp>
      <p:pic>
        <p:nvPicPr>
          <p:cNvPr id="21" name="Picture 20"/>
          <p:cNvPicPr/>
          <p:nvPr/>
        </p:nvPicPr>
        <p:blipFill>
          <a:blip r:embed="rId3"/>
          <a:srcRect/>
          <a:stretch>
            <a:fillRect/>
          </a:stretch>
        </p:blipFill>
        <p:spPr bwMode="auto">
          <a:xfrm>
            <a:off x="4207329" y="1426029"/>
            <a:ext cx="685800" cy="914400"/>
          </a:xfrm>
          <a:prstGeom prst="rect">
            <a:avLst/>
          </a:prstGeom>
          <a:noFill/>
          <a:ln w="9525">
            <a:noFill/>
            <a:miter lim="800000"/>
            <a:headEnd/>
            <a:tailEnd/>
          </a:ln>
        </p:spPr>
      </p:pic>
      <p:sp>
        <p:nvSpPr>
          <p:cNvPr id="22" name="Right Triangle 21"/>
          <p:cNvSpPr/>
          <p:nvPr/>
        </p:nvSpPr>
        <p:spPr>
          <a:xfrm rot="5400000">
            <a:off x="1768929" y="1216479"/>
            <a:ext cx="533400" cy="342900"/>
          </a:xfrm>
          <a:prstGeom prst="rtTriangl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ight Triangle 22"/>
          <p:cNvSpPr/>
          <p:nvPr/>
        </p:nvSpPr>
        <p:spPr>
          <a:xfrm rot="10800000">
            <a:off x="6950529" y="1121229"/>
            <a:ext cx="400050" cy="457200"/>
          </a:xfrm>
          <a:prstGeom prst="rtTriangl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Right Triangle 23"/>
          <p:cNvSpPr/>
          <p:nvPr/>
        </p:nvSpPr>
        <p:spPr>
          <a:xfrm>
            <a:off x="1807029" y="6074229"/>
            <a:ext cx="400050" cy="457200"/>
          </a:xfrm>
          <a:prstGeom prst="rtTriangl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ight Triangle 24"/>
          <p:cNvSpPr/>
          <p:nvPr/>
        </p:nvSpPr>
        <p:spPr>
          <a:xfrm rot="16200000">
            <a:off x="6883854" y="6064704"/>
            <a:ext cx="533400" cy="400050"/>
          </a:xfrm>
          <a:prstGeom prst="rtTriangl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85634" y="1497170"/>
            <a:ext cx="595646" cy="795603"/>
          </a:xfrm>
          <a:prstGeom prst="rect">
            <a:avLst/>
          </a:prstGeom>
          <a:gradFill>
            <a:gsLst>
              <a:gs pos="87000">
                <a:schemeClr val="accent6">
                  <a:lumMod val="20000"/>
                  <a:lumOff val="80000"/>
                </a:schemeClr>
              </a:gs>
              <a:gs pos="8000">
                <a:schemeClr val="accent6">
                  <a:lumMod val="60000"/>
                  <a:lumOff val="40000"/>
                </a:schemeClr>
              </a:gs>
              <a:gs pos="18000">
                <a:schemeClr val="accent6">
                  <a:lumMod val="60000"/>
                  <a:lumOff val="40000"/>
                </a:schemeClr>
              </a:gs>
              <a:gs pos="100000">
                <a:schemeClr val="accent6">
                  <a:lumMod val="60000"/>
                  <a:lumOff val="40000"/>
                </a:schemeClr>
              </a:gs>
            </a:gsLst>
            <a:lin ang="5400000" scaled="1"/>
          </a:gradFill>
          <a:ln>
            <a:noFill/>
          </a:ln>
          <a:effectLst/>
          <a:extLst>
            <a:ext uri="{91240B29-F687-4F45-9708-019B960494DF}">
              <a14:hiddenLine xmlns:a14="http://schemas.microsoft.com/office/drawing/2010/main" w="25400" algn="ctr">
                <a:solidFill>
                  <a:srgbClr val="111111"/>
                </a:solidFill>
                <a:miter lim="800000"/>
                <a:headEnd/>
                <a:tailEnd/>
              </a14:hiddenLine>
            </a:ext>
            <a:ext uri="{AF507438-7753-43E0-B8FC-AC1667EBCBE1}">
              <a14:hiddenEffects xmlns:a14="http://schemas.microsoft.com/office/drawing/2010/main">
                <a:effectLst>
                  <a:outerShdw dist="35921" dir="2700000" algn="ctr" rotWithShape="0">
                    <a:srgbClr val="111111"/>
                  </a:outerShdw>
                </a:effectLst>
              </a14:hiddenEffects>
            </a:ext>
          </a:extLst>
        </p:spPr>
      </p:pic>
      <p:graphicFrame>
        <p:nvGraphicFramePr>
          <p:cNvPr id="28" name="Table 27"/>
          <p:cNvGraphicFramePr>
            <a:graphicFrameLocks noGrp="1"/>
          </p:cNvGraphicFramePr>
          <p:nvPr>
            <p:extLst>
              <p:ext uri="{D42A27DB-BD31-4B8C-83A1-F6EECF244321}">
                <p14:modId xmlns:p14="http://schemas.microsoft.com/office/powerpoint/2010/main" val="3416653550"/>
              </p:ext>
            </p:extLst>
          </p:nvPr>
        </p:nvGraphicFramePr>
        <p:xfrm>
          <a:off x="2264229" y="3113775"/>
          <a:ext cx="4743450" cy="457200"/>
        </p:xfrm>
        <a:graphic>
          <a:graphicData uri="http://schemas.openxmlformats.org/drawingml/2006/table">
            <a:tbl>
              <a:tblPr firstRow="1" bandRow="1">
                <a:tableStyleId>{5C22544A-7EE6-4342-B048-85BDC9FD1C3A}</a:tableStyleId>
              </a:tblPr>
              <a:tblGrid>
                <a:gridCol w="3429000"/>
                <a:gridCol w="1314450"/>
              </a:tblGrid>
              <a:tr h="290825">
                <a:tc>
                  <a:txBody>
                    <a:bodyPr/>
                    <a:lstStyle/>
                    <a:p>
                      <a:r>
                        <a:rPr lang="en-IN" sz="1200" b="1" dirty="0" smtClean="0">
                          <a:solidFill>
                            <a:schemeClr val="tx1"/>
                          </a:solidFill>
                        </a:rPr>
                        <a:t>Village</a:t>
                      </a:r>
                      <a:r>
                        <a:rPr lang="en-IN" sz="1200" b="1" baseline="0" dirty="0" smtClean="0">
                          <a:solidFill>
                            <a:schemeClr val="tx1"/>
                          </a:solidFill>
                        </a:rPr>
                        <a:t> </a:t>
                      </a:r>
                      <a:r>
                        <a:rPr lang="en-IN" sz="1200" b="1" dirty="0" smtClean="0">
                          <a:solidFill>
                            <a:schemeClr val="tx1"/>
                          </a:solidFill>
                        </a:rPr>
                        <a:t>: ........................... </a:t>
                      </a:r>
                      <a:endParaRPr lang="en-GB" sz="1200" dirty="0">
                        <a:solidFill>
                          <a:schemeClr val="tx1"/>
                        </a:solidFill>
                      </a:endParaRPr>
                    </a:p>
                  </a:txBody>
                  <a:tcPr marL="68580" marR="6858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kern="1200" dirty="0" smtClean="0">
                          <a:solidFill>
                            <a:schemeClr val="tx1"/>
                          </a:solidFill>
                          <a:latin typeface="+mn-lt"/>
                          <a:ea typeface="+mn-ea"/>
                          <a:cs typeface="+mn-cs"/>
                        </a:rPr>
                        <a:t>LGD Code: …………………</a:t>
                      </a:r>
                    </a:p>
                  </a:txBody>
                  <a:tcPr marL="68580" marR="68580">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p:graphicFrame>
        <p:nvGraphicFramePr>
          <p:cNvPr id="29" name="Table 28"/>
          <p:cNvGraphicFramePr>
            <a:graphicFrameLocks noGrp="1"/>
          </p:cNvGraphicFramePr>
          <p:nvPr>
            <p:extLst>
              <p:ext uri="{D42A27DB-BD31-4B8C-83A1-F6EECF244321}">
                <p14:modId xmlns:p14="http://schemas.microsoft.com/office/powerpoint/2010/main" val="3259278464"/>
              </p:ext>
            </p:extLst>
          </p:nvPr>
        </p:nvGraphicFramePr>
        <p:xfrm>
          <a:off x="2207078" y="3779916"/>
          <a:ext cx="4874752" cy="457200"/>
        </p:xfrm>
        <a:graphic>
          <a:graphicData uri="http://schemas.openxmlformats.org/drawingml/2006/table">
            <a:tbl>
              <a:tblPr firstRow="1" bandRow="1">
                <a:tableStyleId>{5C22544A-7EE6-4342-B048-85BDC9FD1C3A}</a:tableStyleId>
              </a:tblPr>
              <a:tblGrid>
                <a:gridCol w="1966151"/>
                <a:gridCol w="1734839"/>
                <a:gridCol w="1173762"/>
              </a:tblGrid>
              <a:tr h="0">
                <a:tc>
                  <a:txBody>
                    <a:bodyPr/>
                    <a:lstStyle/>
                    <a:p>
                      <a:r>
                        <a:rPr lang="en-IN" sz="1200" b="1" dirty="0" smtClean="0">
                          <a:solidFill>
                            <a:schemeClr val="tx1"/>
                          </a:solidFill>
                        </a:rPr>
                        <a:t>Block/Taluka: ............... </a:t>
                      </a:r>
                      <a:endParaRPr lang="en-GB" sz="1200" dirty="0">
                        <a:solidFill>
                          <a:schemeClr val="tx1"/>
                        </a:solidFill>
                      </a:endParaRPr>
                    </a:p>
                  </a:txBody>
                  <a:tcPr marL="68580" marR="6858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IN" sz="1200" b="1" dirty="0" smtClean="0">
                          <a:solidFill>
                            <a:schemeClr val="tx1"/>
                          </a:solidFill>
                        </a:rPr>
                        <a:t>District: ..................... </a:t>
                      </a:r>
                      <a:endParaRPr lang="en-GB" sz="1200" dirty="0">
                        <a:solidFill>
                          <a:schemeClr val="tx1"/>
                        </a:solidFill>
                      </a:endParaRPr>
                    </a:p>
                  </a:txBody>
                  <a:tcPr marL="68580" marR="6858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dirty="0" smtClean="0">
                          <a:solidFill>
                            <a:schemeClr val="tx1"/>
                          </a:solidFill>
                        </a:rPr>
                        <a:t>State: .................</a:t>
                      </a:r>
                      <a:endParaRPr lang="en-IN" sz="1200" dirty="0" smtClean="0">
                        <a:solidFill>
                          <a:schemeClr val="tx1"/>
                        </a:solidFill>
                      </a:endParaRPr>
                    </a:p>
                  </a:txBody>
                  <a:tcPr marL="68580" marR="68580">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327551320"/>
              </p:ext>
            </p:extLst>
          </p:nvPr>
        </p:nvGraphicFramePr>
        <p:xfrm>
          <a:off x="2285575" y="3369129"/>
          <a:ext cx="4743450" cy="274320"/>
        </p:xfrm>
        <a:graphic>
          <a:graphicData uri="http://schemas.openxmlformats.org/drawingml/2006/table">
            <a:tbl>
              <a:tblPr firstRow="1" bandRow="1">
                <a:tableStyleId>{5C22544A-7EE6-4342-B048-85BDC9FD1C3A}</a:tableStyleId>
              </a:tblPr>
              <a:tblGrid>
                <a:gridCol w="2571750"/>
                <a:gridCol w="2171700"/>
              </a:tblGrid>
              <a:tr h="169042">
                <a:tc>
                  <a:txBody>
                    <a:bodyPr/>
                    <a:lstStyle/>
                    <a:p>
                      <a:r>
                        <a:rPr lang="en-IN" sz="1200" b="1" dirty="0" smtClean="0">
                          <a:solidFill>
                            <a:schemeClr val="tx1"/>
                          </a:solidFill>
                        </a:rPr>
                        <a:t>Name of </a:t>
                      </a:r>
                      <a:r>
                        <a:rPr lang="en-IN" sz="1200" b="1" baseline="0" dirty="0" smtClean="0">
                          <a:solidFill>
                            <a:schemeClr val="tx1"/>
                          </a:solidFill>
                        </a:rPr>
                        <a:t>Chairman </a:t>
                      </a:r>
                      <a:r>
                        <a:rPr lang="en-IN" sz="1200" b="1" dirty="0" smtClean="0">
                          <a:solidFill>
                            <a:schemeClr val="tx1"/>
                          </a:solidFill>
                        </a:rPr>
                        <a:t>: …………………………</a:t>
                      </a:r>
                      <a:endParaRPr lang="en-GB" sz="1200" dirty="0">
                        <a:solidFill>
                          <a:schemeClr val="tx1"/>
                        </a:solidFill>
                      </a:endParaRPr>
                    </a:p>
                  </a:txBody>
                  <a:tcPr marL="68580" marR="6858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b="1" kern="1200" dirty="0" smtClean="0">
                        <a:solidFill>
                          <a:schemeClr val="tx1"/>
                        </a:solidFill>
                        <a:latin typeface="+mn-lt"/>
                        <a:ea typeface="+mn-ea"/>
                        <a:cs typeface="+mn-cs"/>
                      </a:endParaRPr>
                    </a:p>
                  </a:txBody>
                  <a:tcPr marL="68580" marR="68580">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p:cxnSp>
        <p:nvCxnSpPr>
          <p:cNvPr id="31" name="Elbow Connector 30"/>
          <p:cNvCxnSpPr/>
          <p:nvPr/>
        </p:nvCxnSpPr>
        <p:spPr>
          <a:xfrm rot="5400000">
            <a:off x="-1157420" y="3832679"/>
            <a:ext cx="5410200" cy="0"/>
          </a:xfrm>
          <a:prstGeom prst="bentConnector3">
            <a:avLst/>
          </a:prstGeom>
          <a:ln w="0">
            <a:headEnd type="triangle"/>
            <a:tailEnd type="triangle"/>
          </a:ln>
        </p:spPr>
        <p:style>
          <a:lnRef idx="1">
            <a:schemeClr val="dk1"/>
          </a:lnRef>
          <a:fillRef idx="0">
            <a:schemeClr val="dk1"/>
          </a:fillRef>
          <a:effectRef idx="0">
            <a:schemeClr val="dk1"/>
          </a:effectRef>
          <a:fontRef idx="minor">
            <a:schemeClr val="tx1"/>
          </a:fontRef>
        </p:style>
      </p:cxnSp>
      <p:cxnSp>
        <p:nvCxnSpPr>
          <p:cNvPr id="32" name="Elbow Connector 31"/>
          <p:cNvCxnSpPr/>
          <p:nvPr/>
        </p:nvCxnSpPr>
        <p:spPr>
          <a:xfrm>
            <a:off x="1807029" y="6737906"/>
            <a:ext cx="5597013" cy="0"/>
          </a:xfrm>
          <a:prstGeom prst="bentConnector3">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33" name="TextBox 32"/>
          <p:cNvSpPr txBox="1"/>
          <p:nvPr/>
        </p:nvSpPr>
        <p:spPr>
          <a:xfrm>
            <a:off x="4318906" y="6505301"/>
            <a:ext cx="676788" cy="369332"/>
          </a:xfrm>
          <a:prstGeom prst="rect">
            <a:avLst/>
          </a:prstGeom>
          <a:solidFill>
            <a:schemeClr val="bg1"/>
          </a:solidFill>
        </p:spPr>
        <p:txBody>
          <a:bodyPr wrap="none" rtlCol="0">
            <a:spAutoFit/>
          </a:bodyPr>
          <a:lstStyle/>
          <a:p>
            <a:r>
              <a:rPr lang="en-GB" dirty="0" smtClean="0"/>
              <a:t>20 ft.</a:t>
            </a:r>
            <a:endParaRPr lang="en-GB" dirty="0"/>
          </a:p>
        </p:txBody>
      </p:sp>
      <p:sp>
        <p:nvSpPr>
          <p:cNvPr id="34" name="TextBox 33"/>
          <p:cNvSpPr txBox="1"/>
          <p:nvPr/>
        </p:nvSpPr>
        <p:spPr>
          <a:xfrm>
            <a:off x="1283726" y="3506889"/>
            <a:ext cx="676788" cy="369332"/>
          </a:xfrm>
          <a:prstGeom prst="rect">
            <a:avLst/>
          </a:prstGeom>
          <a:solidFill>
            <a:schemeClr val="bg1"/>
          </a:solidFill>
        </p:spPr>
        <p:txBody>
          <a:bodyPr wrap="none" rtlCol="0">
            <a:spAutoFit/>
          </a:bodyPr>
          <a:lstStyle/>
          <a:p>
            <a:r>
              <a:rPr lang="en-GB" dirty="0" smtClean="0"/>
              <a:t>10 ft.</a:t>
            </a:r>
            <a:endParaRPr lang="en-GB" dirty="0"/>
          </a:p>
        </p:txBody>
      </p:sp>
      <p:graphicFrame>
        <p:nvGraphicFramePr>
          <p:cNvPr id="35" name="Table 34"/>
          <p:cNvGraphicFramePr>
            <a:graphicFrameLocks noGrp="1"/>
          </p:cNvGraphicFramePr>
          <p:nvPr>
            <p:extLst>
              <p:ext uri="{D42A27DB-BD31-4B8C-83A1-F6EECF244321}">
                <p14:modId xmlns:p14="http://schemas.microsoft.com/office/powerpoint/2010/main" val="1404561332"/>
              </p:ext>
            </p:extLst>
          </p:nvPr>
        </p:nvGraphicFramePr>
        <p:xfrm>
          <a:off x="2132927" y="4419600"/>
          <a:ext cx="4817602" cy="1371600"/>
        </p:xfrm>
        <a:graphic>
          <a:graphicData uri="http://schemas.openxmlformats.org/drawingml/2006/table">
            <a:tbl>
              <a:tblPr firstRow="1" bandRow="1">
                <a:tableStyleId>{5C22544A-7EE6-4342-B048-85BDC9FD1C3A}</a:tableStyleId>
              </a:tblPr>
              <a:tblGrid>
                <a:gridCol w="1182841"/>
                <a:gridCol w="1319981"/>
                <a:gridCol w="1445342"/>
                <a:gridCol w="869438"/>
              </a:tblGrid>
              <a:tr h="148474">
                <a:tc>
                  <a:txBody>
                    <a:bodyPr/>
                    <a:lstStyle/>
                    <a:p>
                      <a:pPr algn="ctr"/>
                      <a:r>
                        <a:rPr lang="en-IN" sz="1200" b="1" dirty="0" smtClean="0">
                          <a:solidFill>
                            <a:schemeClr val="tx1"/>
                          </a:solidFill>
                        </a:rPr>
                        <a:t>Sr. No.</a:t>
                      </a:r>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200" b="1" dirty="0" smtClean="0">
                          <a:solidFill>
                            <a:schemeClr val="tx1"/>
                          </a:solidFill>
                        </a:rPr>
                        <a:t>Scheme</a:t>
                      </a:r>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N" sz="1200" b="1" dirty="0" smtClean="0">
                          <a:solidFill>
                            <a:schemeClr val="tx1"/>
                          </a:solidFill>
                        </a:rPr>
                        <a:t>Activity</a:t>
                      </a:r>
                      <a:endParaRPr lang="en-IN" sz="1200" dirty="0" smtClean="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N" sz="1200" dirty="0" smtClean="0">
                          <a:solidFill>
                            <a:schemeClr val="tx1"/>
                          </a:solidFill>
                        </a:rPr>
                        <a:t>Funds</a:t>
                      </a: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25968">
                <a:tc>
                  <a:txBody>
                    <a:bodyPr/>
                    <a:lstStyle/>
                    <a:p>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dirty="0" smtClean="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dirty="0" smtClean="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25968">
                <a:tc>
                  <a:txBody>
                    <a:bodyPr/>
                    <a:lstStyle/>
                    <a:p>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dirty="0" smtClean="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dirty="0" smtClean="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25968">
                <a:tc>
                  <a:txBody>
                    <a:bodyPr/>
                    <a:lstStyle/>
                    <a:p>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dirty="0" smtClean="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dirty="0" smtClean="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225968">
                <a:tc>
                  <a:txBody>
                    <a:bodyPr/>
                    <a:lstStyle/>
                    <a:p>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dirty="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dirty="0" smtClean="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dirty="0" smtClean="0">
                        <a:solidFill>
                          <a:schemeClr val="tx1"/>
                        </a:solidFill>
                      </a:endParaRPr>
                    </a:p>
                  </a:txBody>
                  <a:tcPr marL="68580" marR="6858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pic>
        <p:nvPicPr>
          <p:cNvPr id="36" name="Picture 35" descr="https://encrypted-tbn0.gstatic.com/images?q=tbn:ANd9GcQwzGUuSAnnsAs2XucIVgd9L1nGDGRhCA9nlmOsM2OIk_oe5S3q8G9qOqDb"/>
          <p:cNvPicPr/>
          <p:nvPr/>
        </p:nvPicPr>
        <p:blipFill>
          <a:blip r:embed="rId5">
            <a:extLst>
              <a:ext uri="{28A0092B-C50C-407E-A947-70E740481C1C}">
                <a14:useLocalDpi xmlns:a14="http://schemas.microsoft.com/office/drawing/2010/main" val="0"/>
              </a:ext>
            </a:extLst>
          </a:blip>
          <a:srcRect/>
          <a:stretch>
            <a:fillRect/>
          </a:stretch>
        </p:blipFill>
        <p:spPr bwMode="auto">
          <a:xfrm>
            <a:off x="6207579" y="1391558"/>
            <a:ext cx="742950" cy="901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69097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4900" y="463421"/>
            <a:ext cx="6311900" cy="780288"/>
          </a:xfrm>
        </p:spPr>
        <p:txBody>
          <a:bodyPr>
            <a:normAutofit fontScale="90000"/>
          </a:bodyPr>
          <a:lstStyle/>
          <a:p>
            <a:r>
              <a:rPr lang="en-US" b="1" dirty="0" smtClean="0">
                <a:solidFill>
                  <a:srgbClr val="FF0000"/>
                </a:solidFill>
              </a:rPr>
              <a:t>Conclusion</a:t>
            </a:r>
            <a:endParaRPr lang="en-US" b="1" dirty="0">
              <a:solidFill>
                <a:srgbClr val="FF0000"/>
              </a:solidFill>
            </a:endParaRPr>
          </a:p>
        </p:txBody>
      </p:sp>
      <p:sp>
        <p:nvSpPr>
          <p:cNvPr id="3" name="Text Placeholder 2"/>
          <p:cNvSpPr>
            <a:spLocks noGrp="1"/>
          </p:cNvSpPr>
          <p:nvPr>
            <p:ph type="body" idx="1"/>
          </p:nvPr>
        </p:nvSpPr>
        <p:spPr>
          <a:xfrm>
            <a:off x="457200" y="1522840"/>
            <a:ext cx="8407365" cy="4889684"/>
          </a:xfrm>
        </p:spPr>
        <p:txBody>
          <a:bodyPr>
            <a:normAutofit fontScale="92500" lnSpcReduction="20000"/>
          </a:bodyPr>
          <a:lstStyle/>
          <a:p>
            <a:pPr marL="0" indent="0" algn="just">
              <a:lnSpc>
                <a:spcPct val="150000"/>
              </a:lnSpc>
              <a:buNone/>
            </a:pPr>
            <a:r>
              <a:rPr lang="en-US" sz="2400" b="1" dirty="0">
                <a:solidFill>
                  <a:srgbClr val="0000FF"/>
                </a:solidFill>
              </a:rPr>
              <a:t>In due appreciation of potential of comprehensive GPDP, Ministry of Rural </a:t>
            </a:r>
            <a:r>
              <a:rPr lang="en-US" sz="2400" b="1" dirty="0" smtClean="0">
                <a:solidFill>
                  <a:srgbClr val="0000FF"/>
                </a:solidFill>
              </a:rPr>
              <a:t>Development &amp; Ministry </a:t>
            </a:r>
            <a:r>
              <a:rPr lang="en-US" sz="2400" b="1" dirty="0">
                <a:solidFill>
                  <a:srgbClr val="0000FF"/>
                </a:solidFill>
              </a:rPr>
              <a:t>of </a:t>
            </a:r>
            <a:r>
              <a:rPr lang="en-US" sz="2400" b="1" dirty="0" err="1" smtClean="0">
                <a:solidFill>
                  <a:srgbClr val="0000FF"/>
                </a:solidFill>
              </a:rPr>
              <a:t>Panchayati</a:t>
            </a:r>
            <a:r>
              <a:rPr lang="en-US" sz="2400" b="1" dirty="0" smtClean="0">
                <a:solidFill>
                  <a:srgbClr val="0000FF"/>
                </a:solidFill>
              </a:rPr>
              <a:t> Raj , </a:t>
            </a:r>
            <a:r>
              <a:rPr lang="en-US" sz="2400" b="1" dirty="0">
                <a:solidFill>
                  <a:srgbClr val="0000FF"/>
                </a:solidFill>
              </a:rPr>
              <a:t>Government of India </a:t>
            </a:r>
            <a:r>
              <a:rPr lang="en-US" sz="2400" b="1" dirty="0" smtClean="0">
                <a:solidFill>
                  <a:srgbClr val="0000FF"/>
                </a:solidFill>
              </a:rPr>
              <a:t>has launched </a:t>
            </a:r>
            <a:r>
              <a:rPr lang="en-US" sz="2400" b="1" dirty="0">
                <a:solidFill>
                  <a:srgbClr val="FF0000"/>
                </a:solidFill>
              </a:rPr>
              <a:t>People’s Plan Campaign – </a:t>
            </a:r>
            <a:r>
              <a:rPr lang="en-US" sz="2400" b="1" dirty="0" err="1">
                <a:solidFill>
                  <a:srgbClr val="FF0000"/>
                </a:solidFill>
              </a:rPr>
              <a:t>Sabki</a:t>
            </a:r>
            <a:r>
              <a:rPr lang="en-US" sz="2400" b="1" dirty="0">
                <a:solidFill>
                  <a:srgbClr val="FF0000"/>
                </a:solidFill>
              </a:rPr>
              <a:t> </a:t>
            </a:r>
            <a:r>
              <a:rPr lang="en-US" sz="2400" b="1" dirty="0" err="1">
                <a:solidFill>
                  <a:srgbClr val="FF0000"/>
                </a:solidFill>
              </a:rPr>
              <a:t>Yojana</a:t>
            </a:r>
            <a:r>
              <a:rPr lang="en-US" sz="2400" b="1" dirty="0">
                <a:solidFill>
                  <a:srgbClr val="FF0000"/>
                </a:solidFill>
              </a:rPr>
              <a:t>  </a:t>
            </a:r>
            <a:r>
              <a:rPr lang="en-US" sz="2400" b="1" dirty="0" err="1">
                <a:solidFill>
                  <a:srgbClr val="FF0000"/>
                </a:solidFill>
              </a:rPr>
              <a:t>Sabka</a:t>
            </a:r>
            <a:r>
              <a:rPr lang="en-US" sz="2400" b="1" dirty="0">
                <a:solidFill>
                  <a:srgbClr val="FF0000"/>
                </a:solidFill>
              </a:rPr>
              <a:t> </a:t>
            </a:r>
            <a:r>
              <a:rPr lang="en-US" sz="2400" b="1" dirty="0" err="1">
                <a:solidFill>
                  <a:srgbClr val="FF0000"/>
                </a:solidFill>
              </a:rPr>
              <a:t>Vikas</a:t>
            </a:r>
            <a:r>
              <a:rPr lang="en-US" sz="2400" b="1" dirty="0">
                <a:solidFill>
                  <a:srgbClr val="FF0000"/>
                </a:solidFill>
              </a:rPr>
              <a:t> </a:t>
            </a:r>
            <a:r>
              <a:rPr lang="en-US" sz="2400" b="1" dirty="0">
                <a:solidFill>
                  <a:srgbClr val="0000FF"/>
                </a:solidFill>
              </a:rPr>
              <a:t>during the period from 2nd October to 31st December 2018 for </a:t>
            </a:r>
            <a:r>
              <a:rPr lang="en-US" sz="2400" b="1" dirty="0" smtClean="0">
                <a:solidFill>
                  <a:srgbClr val="0000FF"/>
                </a:solidFill>
              </a:rPr>
              <a:t>preparation of comprehensive VDP-GPDP. During </a:t>
            </a:r>
            <a:r>
              <a:rPr lang="en-US" sz="2400" b="1" dirty="0">
                <a:solidFill>
                  <a:srgbClr val="0000FF"/>
                </a:solidFill>
              </a:rPr>
              <a:t>the said period, comprehensive </a:t>
            </a:r>
            <a:r>
              <a:rPr lang="en-US" sz="2400" b="1" dirty="0" smtClean="0">
                <a:solidFill>
                  <a:srgbClr val="0000FF"/>
                </a:solidFill>
              </a:rPr>
              <a:t>VDP-GPDP </a:t>
            </a:r>
            <a:r>
              <a:rPr lang="en-US" sz="2400" b="1" dirty="0">
                <a:solidFill>
                  <a:srgbClr val="0000FF"/>
                </a:solidFill>
              </a:rPr>
              <a:t>will be prepared by </a:t>
            </a:r>
            <a:r>
              <a:rPr lang="en-US" sz="2400" b="1" dirty="0" smtClean="0">
                <a:solidFill>
                  <a:srgbClr val="0000FF"/>
                </a:solidFill>
              </a:rPr>
              <a:t>every Village . </a:t>
            </a:r>
            <a:r>
              <a:rPr lang="en-US" sz="2400" b="1" dirty="0">
                <a:solidFill>
                  <a:srgbClr val="0000FF"/>
                </a:solidFill>
              </a:rPr>
              <a:t>The </a:t>
            </a:r>
            <a:r>
              <a:rPr lang="en-US" sz="2400" b="1" dirty="0" smtClean="0">
                <a:solidFill>
                  <a:srgbClr val="0000FF"/>
                </a:solidFill>
              </a:rPr>
              <a:t>VDP-GPDP </a:t>
            </a:r>
            <a:r>
              <a:rPr lang="en-US" sz="2400" b="1" dirty="0">
                <a:solidFill>
                  <a:srgbClr val="0000FF"/>
                </a:solidFill>
              </a:rPr>
              <a:t>Campaign </a:t>
            </a:r>
            <a:r>
              <a:rPr lang="en-US" sz="2400" b="1" dirty="0" smtClean="0">
                <a:solidFill>
                  <a:srgbClr val="0000FF"/>
                </a:solidFill>
              </a:rPr>
              <a:t>will </a:t>
            </a:r>
            <a:r>
              <a:rPr lang="en-US" sz="2400" b="1" dirty="0">
                <a:solidFill>
                  <a:srgbClr val="0000FF"/>
                </a:solidFill>
              </a:rPr>
              <a:t>not only see 31 </a:t>
            </a:r>
            <a:r>
              <a:rPr lang="en-US" sz="2400" b="1">
                <a:solidFill>
                  <a:srgbClr val="0000FF"/>
                </a:solidFill>
              </a:rPr>
              <a:t>lakhs </a:t>
            </a:r>
            <a:r>
              <a:rPr lang="en-US" sz="2400" b="1" smtClean="0">
                <a:solidFill>
                  <a:srgbClr val="0000FF"/>
                </a:solidFill>
              </a:rPr>
              <a:t>Village representatives </a:t>
            </a:r>
            <a:r>
              <a:rPr lang="en-US" sz="2400" b="1" dirty="0">
                <a:solidFill>
                  <a:srgbClr val="0000FF"/>
                </a:solidFill>
              </a:rPr>
              <a:t>taking the lead in Gram </a:t>
            </a:r>
            <a:r>
              <a:rPr lang="en-US" sz="2400" b="1" dirty="0" err="1">
                <a:solidFill>
                  <a:srgbClr val="0000FF"/>
                </a:solidFill>
              </a:rPr>
              <a:t>Sabhas</a:t>
            </a:r>
            <a:r>
              <a:rPr lang="en-US" sz="2400" b="1" dirty="0">
                <a:solidFill>
                  <a:srgbClr val="0000FF"/>
                </a:solidFill>
              </a:rPr>
              <a:t>, they would also be supported by the network of 5.25 crore SHG Women </a:t>
            </a:r>
            <a:r>
              <a:rPr lang="en-US" sz="2400" b="1" dirty="0" smtClean="0">
                <a:solidFill>
                  <a:srgbClr val="0000FF"/>
                </a:solidFill>
              </a:rPr>
              <a:t>in </a:t>
            </a:r>
            <a:r>
              <a:rPr lang="en-US" sz="2400" b="1" dirty="0">
                <a:solidFill>
                  <a:srgbClr val="0000FF"/>
                </a:solidFill>
              </a:rPr>
              <a:t>the true spirit of participatory democracy to </a:t>
            </a:r>
            <a:r>
              <a:rPr lang="en-US" sz="2400" b="1" dirty="0" smtClean="0">
                <a:solidFill>
                  <a:srgbClr val="0000FF"/>
                </a:solidFill>
              </a:rPr>
              <a:t>envision, plan </a:t>
            </a:r>
            <a:r>
              <a:rPr lang="en-US" sz="2400" b="1" dirty="0">
                <a:solidFill>
                  <a:srgbClr val="0000FF"/>
                </a:solidFill>
              </a:rPr>
              <a:t>and implement the development </a:t>
            </a:r>
            <a:r>
              <a:rPr lang="en-US" sz="2400" b="1" dirty="0" smtClean="0">
                <a:solidFill>
                  <a:srgbClr val="0000FF"/>
                </a:solidFill>
              </a:rPr>
              <a:t>plan, with your support </a:t>
            </a:r>
            <a:r>
              <a:rPr lang="en-US" sz="2400" b="1" dirty="0">
                <a:solidFill>
                  <a:srgbClr val="0000FF"/>
                </a:solidFill>
              </a:rPr>
              <a:t>leading to transform rural India</a:t>
            </a:r>
            <a:r>
              <a:rPr lang="en-US" sz="2400" b="1" dirty="0" smtClean="0">
                <a:solidFill>
                  <a:srgbClr val="0000FF"/>
                </a:solidFill>
              </a:rPr>
              <a:t>.</a:t>
            </a:r>
            <a:endParaRPr lang="en-US" sz="2400" b="1" dirty="0">
              <a:solidFill>
                <a:srgbClr val="0000FF"/>
              </a:solidFill>
            </a:endParaRPr>
          </a:p>
        </p:txBody>
      </p:sp>
      <p:sp>
        <p:nvSpPr>
          <p:cNvPr id="4" name="Rectangle 3"/>
          <p:cNvSpPr/>
          <p:nvPr/>
        </p:nvSpPr>
        <p:spPr>
          <a:xfrm>
            <a:off x="1231900" y="94089"/>
            <a:ext cx="2286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21611656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IMG20180920154119.jpg"/>
          <p:cNvPicPr>
            <a:picLocks noChangeAspect="1"/>
          </p:cNvPicPr>
          <p:nvPr/>
        </p:nvPicPr>
        <p:blipFill>
          <a:blip r:embed="rId2" cstate="print"/>
          <a:stretch>
            <a:fillRect/>
          </a:stretch>
        </p:blipFill>
        <p:spPr>
          <a:xfrm>
            <a:off x="0" y="0"/>
            <a:ext cx="9144000" cy="6858000"/>
          </a:xfrm>
          <a:prstGeom prst="rect">
            <a:avLst/>
          </a:prstGeom>
        </p:spPr>
      </p:pic>
      <p:sp>
        <p:nvSpPr>
          <p:cNvPr id="8" name="Rectangle 7"/>
          <p:cNvSpPr/>
          <p:nvPr/>
        </p:nvSpPr>
        <p:spPr>
          <a:xfrm>
            <a:off x="1828800" y="3886200"/>
            <a:ext cx="6143028" cy="110799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1440" tIns="45720" rIns="91440" bIns="45720">
            <a:spAutoFit/>
          </a:bodyPr>
          <a:lstStyle/>
          <a:p>
            <a:pPr algn="ctr"/>
            <a:r>
              <a:rPr lang="en-US" sz="66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KHUBLEI SHIBUN</a:t>
            </a:r>
            <a:endParaRPr lang="en-US" sz="66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590</TotalTime>
  <Words>2114</Words>
  <Application>Microsoft Office PowerPoint</Application>
  <PresentationFormat>On-screen Show (4:3)</PresentationFormat>
  <Paragraphs>232</Paragraphs>
  <Slides>22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Aharoni</vt:lpstr>
      <vt:lpstr>Arial</vt:lpstr>
      <vt:lpstr>Arial Black</vt:lpstr>
      <vt:lpstr>Bodoni MT Black</vt:lpstr>
      <vt:lpstr>Calibri</vt:lpstr>
      <vt:lpstr>Calisto MT</vt:lpstr>
      <vt:lpstr>Times New Roman</vt:lpstr>
      <vt:lpstr>Wingdings</vt:lpstr>
      <vt:lpstr>Wingdings 2</vt:lpstr>
      <vt:lpstr>Flow</vt:lpstr>
      <vt:lpstr>        </vt:lpstr>
      <vt:lpstr>PowerPoint Presentation</vt:lpstr>
      <vt:lpstr>PowerPoint Presentation</vt:lpstr>
      <vt:lpstr>Kaei ka VDP-GPDP</vt:lpstr>
      <vt:lpstr>        KA VDP-GPDP ka  dei ka plan shnong ba thmu ban </vt:lpstr>
      <vt:lpstr>PowerPoint Presentation</vt:lpstr>
      <vt:lpstr>PowerPoint Presentation</vt:lpstr>
      <vt:lpstr>             Letter Do No.K.-14016/02/2018 Tarik: 3.Nailar.2018  Na, U Secretary Ministry of Rural Development  /MoPR New Delhi, Government of India   sha ka Sorkar Meghalaya </vt:lpstr>
      <vt:lpstr>PowerPoint Presentation</vt:lpstr>
      <vt:lpstr>KI JINGBTHAH KATKUM KATEI KA SHITHI HANENG:</vt:lpstr>
      <vt:lpstr> Ki tnat Sorkar kiban ia shim bynta ha ka VDP-GPDP Participating Ministries/ Departments</vt:lpstr>
      <vt:lpstr>Mano Ban Shna Ia Ka VDP-GPDP Plan? </vt:lpstr>
      <vt:lpstr>PowerPoint Presentation</vt:lpstr>
      <vt:lpstr>Ka Pla Tyngka(Resource Envelope) na ka bynta ka VILLAGE DEVELOPMENT PLAN::VDP/GPDP</vt:lpstr>
      <vt:lpstr>Agenda jong ka 1st Gram Sabha </vt:lpstr>
      <vt:lpstr>Jingpynkhreh :DRAFT STATUS REPORT(DSR) ka Shnong (Ka Kaiphod jong ka jingdon bad jingduna ha shnong)</vt:lpstr>
      <vt:lpstr>Agenda jong ka 2nd  Gram Sabha </vt:lpstr>
      <vt:lpstr>Agenda jong ka 3rd   Gram Sabha </vt:lpstr>
      <vt:lpstr>PowerPoint Presentation</vt:lpstr>
      <vt:lpstr>Public Information Board</vt:lpstr>
      <vt:lpstr>Conclusion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hP</dc:creator>
  <cp:lastModifiedBy>User</cp:lastModifiedBy>
  <cp:revision>71</cp:revision>
  <dcterms:created xsi:type="dcterms:W3CDTF">2006-08-16T00:00:00Z</dcterms:created>
  <dcterms:modified xsi:type="dcterms:W3CDTF">2018-11-08T10:33:17Z</dcterms:modified>
</cp:coreProperties>
</file>