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9144000" cy="6858000" type="screen4x3"/>
  <p:notesSz cx="6858000" cy="99472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0A30A95-C479-454F-8CCB-6397A0C5513C}" type="datetimeFigureOut">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A30A95-C479-454F-8CCB-6397A0C5513C}" type="datetimeFigureOut">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A30A95-C479-454F-8CCB-6397A0C5513C}" type="datetimeFigureOut">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0A30A95-C479-454F-8CCB-6397A0C5513C}" type="datetimeFigureOut">
              <a:rPr lang="en-US" smtClean="0"/>
              <a:pPr/>
              <a:t>10/2/2018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A30A95-C479-454F-8CCB-6397A0C5513C}" type="datetimeFigureOut">
              <a:rPr lang="en-US" smtClean="0"/>
              <a:pPr/>
              <a:t>10/2/2018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0A30A95-C479-454F-8CCB-6397A0C5513C}" type="datetimeFigureOut">
              <a:rPr lang="en-US" smtClean="0"/>
              <a:pPr/>
              <a:t>10/2/2018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A30A95-C479-454F-8CCB-6397A0C5513C}" type="datetimeFigureOut">
              <a:rPr lang="en-US" smtClean="0"/>
              <a:pPr/>
              <a:t>10/2/2018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A30A95-C479-454F-8CCB-6397A0C5513C}" type="datetimeFigureOut">
              <a:rPr lang="en-US" smtClean="0"/>
              <a:pPr/>
              <a:t>10/2/2018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A30A95-C479-454F-8CCB-6397A0C5513C}" type="datetimeFigureOut">
              <a:rPr lang="en-US" smtClean="0"/>
              <a:pPr/>
              <a:t>10/2/2018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A30A95-C479-454F-8CCB-6397A0C5513C}" type="datetimeFigureOut">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A30A95-C479-454F-8CCB-6397A0C5513C}" type="datetimeFigureOut">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71EDD2-20DC-4AB2-B1F8-BF4AC33FF6A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30A95-C479-454F-8CCB-6397A0C5513C}" type="datetimeFigureOut">
              <a:rPr lang="en-US" smtClean="0"/>
              <a:pPr/>
              <a:t>10/2/2018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71EDD2-20DC-4AB2-B1F8-BF4AC33FF6A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667000"/>
            <a:ext cx="8686800" cy="1393825"/>
          </a:xfrm>
        </p:spPr>
        <p:txBody>
          <a:bodyPr>
            <a:noAutofit/>
          </a:bodyPr>
          <a:lstStyle/>
          <a:p>
            <a:pPr algn="just"/>
            <a:r>
              <a:rPr lang="en-US" sz="1800" b="1" dirty="0" smtClean="0">
                <a:solidFill>
                  <a:srgbClr val="0000FF"/>
                </a:solidFill>
              </a:rPr>
              <a:t>1. Frontline workers of respective departments will present brief overview of schemes related to that department including eligibility criteria, entitlements and benefits accruing to be accrued under scheme, indicating role of Gram Panchayat and incorporation in GPDP.</a:t>
            </a:r>
            <a:endParaRPr lang="en-US" sz="1800" b="1" dirty="0">
              <a:solidFill>
                <a:srgbClr val="0000FF"/>
              </a:solidFill>
            </a:endParaRPr>
          </a:p>
        </p:txBody>
      </p:sp>
      <p:graphicFrame>
        <p:nvGraphicFramePr>
          <p:cNvPr id="4" name="Table 3"/>
          <p:cNvGraphicFramePr>
            <a:graphicFrameLocks noGrp="1"/>
          </p:cNvGraphicFramePr>
          <p:nvPr/>
        </p:nvGraphicFramePr>
        <p:xfrm>
          <a:off x="228600" y="4038600"/>
          <a:ext cx="8763000" cy="2672080"/>
        </p:xfrm>
        <a:graphic>
          <a:graphicData uri="http://schemas.openxmlformats.org/drawingml/2006/table">
            <a:tbl>
              <a:tblPr firstRow="1" bandRow="1">
                <a:tableStyleId>{5C22544A-7EE6-4342-B048-85BDC9FD1C3A}</a:tableStyleId>
              </a:tblPr>
              <a:tblGrid>
                <a:gridCol w="609600"/>
                <a:gridCol w="1905000"/>
                <a:gridCol w="2286000"/>
                <a:gridCol w="2057400"/>
                <a:gridCol w="1905000"/>
              </a:tblGrid>
              <a:tr h="370840">
                <a:tc>
                  <a:txBody>
                    <a:bodyPr/>
                    <a:lstStyle/>
                    <a:p>
                      <a:pPr algn="ctr"/>
                      <a:r>
                        <a:rPr lang="en-US" dirty="0" err="1" smtClean="0">
                          <a:latin typeface="Arial Black" pitchFamily="34" charset="0"/>
                        </a:rPr>
                        <a:t>Sl</a:t>
                      </a:r>
                      <a:r>
                        <a:rPr lang="en-US" dirty="0" smtClean="0">
                          <a:latin typeface="Arial Black" pitchFamily="34" charset="0"/>
                        </a:rPr>
                        <a:t> No</a:t>
                      </a:r>
                      <a:endParaRPr lang="en-US" dirty="0">
                        <a:latin typeface="Arial Black" pitchFamily="34" charset="0"/>
                      </a:endParaRPr>
                    </a:p>
                  </a:txBody>
                  <a:tcPr/>
                </a:tc>
                <a:tc>
                  <a:txBody>
                    <a:bodyPr/>
                    <a:lstStyle/>
                    <a:p>
                      <a:pPr algn="ctr"/>
                      <a:r>
                        <a:rPr lang="en-US" dirty="0" smtClean="0">
                          <a:latin typeface="Arial Black" pitchFamily="34" charset="0"/>
                        </a:rPr>
                        <a:t>Name of the Scheme</a:t>
                      </a:r>
                      <a:endParaRPr lang="en-US" dirty="0">
                        <a:latin typeface="Arial Black" pitchFamily="34" charset="0"/>
                      </a:endParaRPr>
                    </a:p>
                  </a:txBody>
                  <a:tcPr/>
                </a:tc>
                <a:tc>
                  <a:txBody>
                    <a:bodyPr/>
                    <a:lstStyle/>
                    <a:p>
                      <a:pPr algn="ctr"/>
                      <a:r>
                        <a:rPr lang="en-US" dirty="0" smtClean="0">
                          <a:latin typeface="Arial Black" pitchFamily="34" charset="0"/>
                        </a:rPr>
                        <a:t>Activities permissible under Scheme</a:t>
                      </a:r>
                      <a:endParaRPr lang="en-US" dirty="0">
                        <a:latin typeface="Arial Black" pitchFamily="34" charset="0"/>
                      </a:endParaRPr>
                    </a:p>
                  </a:txBody>
                  <a:tcPr/>
                </a:tc>
                <a:tc>
                  <a:txBody>
                    <a:bodyPr/>
                    <a:lstStyle/>
                    <a:p>
                      <a:pPr algn="ctr"/>
                      <a:r>
                        <a:rPr lang="en-US" dirty="0" smtClean="0">
                          <a:latin typeface="Arial Black" pitchFamily="34" charset="0"/>
                        </a:rPr>
                        <a:t>Eligibility criteria for beneficiary selection</a:t>
                      </a:r>
                      <a:endParaRPr lang="en-US" dirty="0">
                        <a:latin typeface="Arial Black" pitchFamily="34" charset="0"/>
                      </a:endParaRPr>
                    </a:p>
                  </a:txBody>
                  <a:tcPr/>
                </a:tc>
                <a:tc>
                  <a:txBody>
                    <a:bodyPr/>
                    <a:lstStyle/>
                    <a:p>
                      <a:pPr algn="ctr"/>
                      <a:r>
                        <a:rPr lang="en-US" dirty="0" smtClean="0">
                          <a:latin typeface="Arial Black" pitchFamily="34" charset="0"/>
                        </a:rPr>
                        <a:t>Benefit Entitlements under the Scheme</a:t>
                      </a:r>
                      <a:endParaRPr lang="en-US" dirty="0">
                        <a:latin typeface="Arial Black" pitchFamily="34" charset="0"/>
                      </a:endParaRPr>
                    </a:p>
                  </a:txBody>
                  <a:tcPr/>
                </a:tc>
              </a:tr>
              <a:tr h="370840">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dirty="0"/>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bl>
          </a:graphicData>
        </a:graphic>
      </p:graphicFrame>
      <p:sp>
        <p:nvSpPr>
          <p:cNvPr id="5" name="Title 1"/>
          <p:cNvSpPr txBox="1">
            <a:spLocks/>
          </p:cNvSpPr>
          <p:nvPr/>
        </p:nvSpPr>
        <p:spPr>
          <a:xfrm>
            <a:off x="1524000" y="381000"/>
            <a:ext cx="7391400" cy="1371600"/>
          </a:xfrm>
          <a:prstGeom prst="rect">
            <a:avLst/>
          </a:prstGeom>
        </p:spPr>
        <p:txBody>
          <a:bodyPr vert="horz" lIns="91440" tIns="45720" rIns="91440" bIns="45720" rtlCol="0" anchor="ct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2400" b="1" i="0" u="sng" strike="noStrike" kern="1200" cap="none" spc="0" normalizeH="0" baseline="0" noProof="0" dirty="0" smtClean="0">
                <a:ln>
                  <a:noFill/>
                </a:ln>
                <a:solidFill>
                  <a:srgbClr val="0000FF"/>
                </a:solidFill>
                <a:effectLst/>
                <a:uLnTx/>
                <a:uFillTx/>
                <a:latin typeface="+mj-lt"/>
                <a:ea typeface="+mj-ea"/>
                <a:cs typeface="+mj-cs"/>
              </a:rPr>
              <a:t>Annexure –VII(Page- 33)</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1" i="0" u="sng" strike="noStrike" kern="1200" cap="none" spc="0" normalizeH="0" baseline="0" noProof="0" dirty="0" smtClean="0">
                <a:ln>
                  <a:noFill/>
                </a:ln>
                <a:solidFill>
                  <a:srgbClr val="0000FF"/>
                </a:solidFill>
                <a:effectLst/>
                <a:uLnTx/>
                <a:uFillTx/>
                <a:latin typeface="+mj-lt"/>
                <a:ea typeface="+mj-ea"/>
                <a:cs typeface="+mj-cs"/>
              </a:rPr>
              <a:t>Model Structure of Presentation by frontline Workers/Line departments during Gram Sabha</a:t>
            </a:r>
          </a:p>
        </p:txBody>
      </p:sp>
      <p:pic>
        <p:nvPicPr>
          <p:cNvPr id="1026" name="Picture 2" descr="C:\Users\PRI ELECTION 2018\Desktop\images.jpg"/>
          <p:cNvPicPr>
            <a:picLocks noChangeAspect="1" noChangeArrowheads="1"/>
          </p:cNvPicPr>
          <p:nvPr/>
        </p:nvPicPr>
        <p:blipFill>
          <a:blip r:embed="rId2"/>
          <a:srcRect l="3488" t="5102" r="28295" b="9184"/>
          <a:stretch>
            <a:fillRect/>
          </a:stretch>
        </p:blipFill>
        <p:spPr bwMode="auto">
          <a:xfrm>
            <a:off x="228600" y="381000"/>
            <a:ext cx="1676400" cy="16002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762000"/>
            <a:ext cx="8686800" cy="1470025"/>
          </a:xfrm>
        </p:spPr>
        <p:txBody>
          <a:bodyPr>
            <a:noAutofit/>
          </a:bodyPr>
          <a:lstStyle/>
          <a:p>
            <a:r>
              <a:rPr lang="en-US" sz="2000" b="1" u="sng" dirty="0" smtClean="0">
                <a:solidFill>
                  <a:srgbClr val="0000FF"/>
                </a:solidFill>
              </a:rPr>
              <a:t>2. Activities taken incurrent FY (2018-19) and progress made so far along with time lines</a:t>
            </a:r>
            <a:endParaRPr lang="en-US" sz="2000" b="1" u="sng" dirty="0">
              <a:solidFill>
                <a:srgbClr val="0000FF"/>
              </a:solidFill>
            </a:endParaRPr>
          </a:p>
        </p:txBody>
      </p:sp>
      <p:graphicFrame>
        <p:nvGraphicFramePr>
          <p:cNvPr id="4" name="Table 3"/>
          <p:cNvGraphicFramePr>
            <a:graphicFrameLocks noGrp="1"/>
          </p:cNvGraphicFramePr>
          <p:nvPr/>
        </p:nvGraphicFramePr>
        <p:xfrm>
          <a:off x="0" y="1905000"/>
          <a:ext cx="9143998" cy="4343401"/>
        </p:xfrm>
        <a:graphic>
          <a:graphicData uri="http://schemas.openxmlformats.org/drawingml/2006/table">
            <a:tbl>
              <a:tblPr firstRow="1" bandRow="1">
                <a:tableStyleId>{5C22544A-7EE6-4342-B048-85BDC9FD1C3A}</a:tableStyleId>
              </a:tblPr>
              <a:tblGrid>
                <a:gridCol w="556591"/>
                <a:gridCol w="1043609"/>
                <a:gridCol w="1500808"/>
                <a:gridCol w="1033670"/>
                <a:gridCol w="874643"/>
                <a:gridCol w="795130"/>
                <a:gridCol w="874643"/>
                <a:gridCol w="715617"/>
                <a:gridCol w="954157"/>
                <a:gridCol w="795130"/>
              </a:tblGrid>
              <a:tr h="1341344">
                <a:tc>
                  <a:txBody>
                    <a:bodyPr/>
                    <a:lstStyle/>
                    <a:p>
                      <a:pPr algn="ctr"/>
                      <a:r>
                        <a:rPr lang="en-US" sz="1400" dirty="0" err="1" smtClean="0">
                          <a:latin typeface="Arial Black" pitchFamily="34" charset="0"/>
                        </a:rPr>
                        <a:t>Sl</a:t>
                      </a:r>
                      <a:r>
                        <a:rPr lang="en-US" sz="1400" dirty="0" smtClean="0">
                          <a:latin typeface="Arial Black" pitchFamily="34" charset="0"/>
                        </a:rPr>
                        <a:t> No</a:t>
                      </a:r>
                      <a:endParaRPr lang="en-US" sz="1400" dirty="0">
                        <a:latin typeface="Arial Black" pitchFamily="34" charset="0"/>
                      </a:endParaRPr>
                    </a:p>
                  </a:txBody>
                  <a:tcPr/>
                </a:tc>
                <a:tc>
                  <a:txBody>
                    <a:bodyPr/>
                    <a:lstStyle/>
                    <a:p>
                      <a:pPr algn="ctr"/>
                      <a:r>
                        <a:rPr lang="en-US" sz="1400" dirty="0" smtClean="0">
                          <a:latin typeface="Arial Black" pitchFamily="34" charset="0"/>
                        </a:rPr>
                        <a:t>Name of Activity</a:t>
                      </a:r>
                      <a:r>
                        <a:rPr lang="en-US" sz="1400" baseline="0" dirty="0" smtClean="0">
                          <a:latin typeface="Arial Black" pitchFamily="34" charset="0"/>
                        </a:rPr>
                        <a:t> </a:t>
                      </a:r>
                      <a:r>
                        <a:rPr lang="en-US" sz="1400" dirty="0" smtClean="0">
                          <a:latin typeface="Arial Black" pitchFamily="34" charset="0"/>
                        </a:rPr>
                        <a:t> </a:t>
                      </a:r>
                      <a:endParaRPr lang="en-US" sz="1400" dirty="0">
                        <a:latin typeface="Arial Black" pitchFamily="34" charset="0"/>
                      </a:endParaRPr>
                    </a:p>
                  </a:txBody>
                  <a:tcPr/>
                </a:tc>
                <a:tc>
                  <a:txBody>
                    <a:bodyPr/>
                    <a:lstStyle/>
                    <a:p>
                      <a:pPr algn="ctr"/>
                      <a:r>
                        <a:rPr lang="en-US" sz="1400" dirty="0" smtClean="0">
                          <a:latin typeface="Arial Black" pitchFamily="34" charset="0"/>
                        </a:rPr>
                        <a:t>List</a:t>
                      </a:r>
                      <a:r>
                        <a:rPr lang="en-US" sz="1400" baseline="0" dirty="0" smtClean="0">
                          <a:latin typeface="Arial Black" pitchFamily="34" charset="0"/>
                        </a:rPr>
                        <a:t> of </a:t>
                      </a:r>
                      <a:r>
                        <a:rPr lang="en-US" sz="1400" dirty="0" smtClean="0">
                          <a:latin typeface="Arial Black" pitchFamily="34" charset="0"/>
                        </a:rPr>
                        <a:t>beneficiaries </a:t>
                      </a:r>
                      <a:endParaRPr lang="en-US" sz="1400" dirty="0">
                        <a:latin typeface="Arial Black" pitchFamily="34" charset="0"/>
                      </a:endParaRPr>
                    </a:p>
                  </a:txBody>
                  <a:tcPr/>
                </a:tc>
                <a:tc gridSpan="7">
                  <a:txBody>
                    <a:bodyPr/>
                    <a:lstStyle/>
                    <a:p>
                      <a:pPr algn="ctr"/>
                      <a:r>
                        <a:rPr lang="en-US" sz="1400" dirty="0" smtClean="0">
                          <a:latin typeface="Arial Black" pitchFamily="34" charset="0"/>
                        </a:rPr>
                        <a:t>Activity Wise Statues Report</a:t>
                      </a:r>
                      <a:endParaRPr lang="en-US" sz="1400" dirty="0">
                        <a:latin typeface="Arial Black" pitchFamily="34" charset="0"/>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149724">
                <a:tc>
                  <a:txBody>
                    <a:bodyPr/>
                    <a:lstStyle/>
                    <a:p>
                      <a:endParaRPr lang="en-US"/>
                    </a:p>
                  </a:txBody>
                  <a:tcPr/>
                </a:tc>
                <a:tc>
                  <a:txBody>
                    <a:bodyPr/>
                    <a:lstStyle/>
                    <a:p>
                      <a:endParaRPr lang="en-US"/>
                    </a:p>
                  </a:txBody>
                  <a:tcPr/>
                </a:tc>
                <a:tc>
                  <a:txBody>
                    <a:bodyPr/>
                    <a:lstStyle/>
                    <a:p>
                      <a:endParaRPr lang="en-US" dirty="0"/>
                    </a:p>
                  </a:txBody>
                  <a:tcPr/>
                </a:tc>
                <a:tc gridSpan="3">
                  <a:txBody>
                    <a:bodyPr/>
                    <a:lstStyle/>
                    <a:p>
                      <a:r>
                        <a:rPr lang="en-US" dirty="0" smtClean="0"/>
                        <a:t>Progress Statues</a:t>
                      </a:r>
                      <a:endParaRPr lang="en-US" dirty="0"/>
                    </a:p>
                  </a:txBody>
                  <a:tcPr>
                    <a:lnR w="12700" cap="flat" cmpd="sng" algn="ctr">
                      <a:solidFill>
                        <a:schemeClr val="tx1"/>
                      </a:solidFill>
                      <a:prstDash val="solid"/>
                      <a:round/>
                      <a:headEnd type="none" w="med" len="med"/>
                      <a:tailEnd type="none" w="med" len="med"/>
                    </a:lnR>
                  </a:tcPr>
                </a:tc>
                <a:tc hMerge="1">
                  <a:txBody>
                    <a:bodyPr/>
                    <a:lstStyle/>
                    <a:p>
                      <a:endParaRPr lang="en-US"/>
                    </a:p>
                  </a:txBody>
                  <a:tcPr/>
                </a:tc>
                <a:tc hMerge="1">
                  <a:txBody>
                    <a:bodyPr/>
                    <a:lstStyle/>
                    <a:p>
                      <a:endParaRPr lang="en-US"/>
                    </a:p>
                  </a:txBody>
                  <a:tcPr/>
                </a:tc>
                <a:tc gridSpan="2">
                  <a:txBody>
                    <a:bodyPr/>
                    <a:lstStyle/>
                    <a:p>
                      <a:r>
                        <a:rPr lang="en-US" dirty="0" smtClean="0"/>
                        <a:t>Timelines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en-US"/>
                    </a:p>
                  </a:txBody>
                  <a:tcPr/>
                </a:tc>
                <a:tc gridSpan="2">
                  <a:txBody>
                    <a:bodyPr/>
                    <a:lstStyle/>
                    <a:p>
                      <a:r>
                        <a:rPr lang="en-US" dirty="0" smtClean="0"/>
                        <a:t>Funds Utilization Statues</a:t>
                      </a:r>
                      <a:endParaRPr lang="en-US" dirty="0"/>
                    </a:p>
                  </a:txBody>
                  <a:tcPr>
                    <a:lnL w="12700" cap="flat" cmpd="sng" algn="ctr">
                      <a:solidFill>
                        <a:schemeClr val="tx1"/>
                      </a:solidFill>
                      <a:prstDash val="solid"/>
                      <a:round/>
                      <a:headEnd type="none" w="med" len="med"/>
                      <a:tailEnd type="none" w="med" len="med"/>
                    </a:lnL>
                  </a:tcPr>
                </a:tc>
                <a:tc hMerge="1">
                  <a:txBody>
                    <a:bodyPr/>
                    <a:lstStyle/>
                    <a:p>
                      <a:endParaRPr lang="en-US"/>
                    </a:p>
                  </a:txBody>
                  <a:tcPr/>
                </a:tc>
              </a:tr>
              <a:tr h="919779">
                <a:tc>
                  <a:txBody>
                    <a:bodyPr/>
                    <a:lstStyle/>
                    <a:p>
                      <a:endParaRPr lang="en-US"/>
                    </a:p>
                  </a:txBody>
                  <a:tcPr/>
                </a:tc>
                <a:tc>
                  <a:txBody>
                    <a:bodyPr/>
                    <a:lstStyle/>
                    <a:p>
                      <a:endParaRPr lang="en-US" dirty="0"/>
                    </a:p>
                  </a:txBody>
                  <a:tcPr/>
                </a:tc>
                <a:tc>
                  <a:txBody>
                    <a:bodyPr/>
                    <a:lstStyle/>
                    <a:p>
                      <a:endParaRPr lang="en-US"/>
                    </a:p>
                  </a:txBody>
                  <a:tcPr/>
                </a:tc>
                <a:tc>
                  <a:txBody>
                    <a:bodyPr/>
                    <a:lstStyle/>
                    <a:p>
                      <a:r>
                        <a:rPr lang="en-US" sz="1400" dirty="0" smtClean="0"/>
                        <a:t>Activity Completed</a:t>
                      </a:r>
                      <a:r>
                        <a:rPr lang="en-US" sz="1400" baseline="0" dirty="0" smtClean="0"/>
                        <a:t> </a:t>
                      </a:r>
                      <a:endParaRPr lang="en-US" sz="1400" dirty="0"/>
                    </a:p>
                  </a:txBody>
                  <a:tcPr>
                    <a:lnR w="12700" cap="flat" cmpd="sng" algn="ctr">
                      <a:solidFill>
                        <a:schemeClr val="tx1"/>
                      </a:solidFill>
                      <a:prstDash val="solid"/>
                      <a:round/>
                      <a:headEnd type="none" w="med" len="med"/>
                      <a:tailEnd type="none" w="med" len="med"/>
                    </a:lnR>
                  </a:tcPr>
                </a:tc>
                <a:tc>
                  <a:txBody>
                    <a:bodyPr/>
                    <a:lstStyle/>
                    <a:p>
                      <a:r>
                        <a:rPr lang="en-US" sz="1400" dirty="0" smtClean="0"/>
                        <a:t>In-Progress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400" dirty="0" smtClean="0"/>
                        <a:t>Not Started</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400" dirty="0" smtClean="0"/>
                        <a:t>Planned Time</a:t>
                      </a:r>
                    </a:p>
                    <a:p>
                      <a:r>
                        <a:rPr lang="en-US" sz="1400" dirty="0" smtClean="0"/>
                        <a:t>lines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sz="1400" dirty="0" smtClean="0"/>
                        <a:t>Actual Time Line</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Funds Allocated</a:t>
                      </a:r>
                    </a:p>
                    <a:p>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Funds Utilized</a:t>
                      </a:r>
                    </a:p>
                    <a:p>
                      <a:endParaRPr lang="en-US" sz="1400" dirty="0"/>
                    </a:p>
                  </a:txBody>
                  <a:tcPr>
                    <a:lnL w="12700" cap="flat" cmpd="sng" algn="ctr">
                      <a:solidFill>
                        <a:schemeClr val="tx1"/>
                      </a:solidFill>
                      <a:prstDash val="solid"/>
                      <a:round/>
                      <a:headEnd type="none" w="med" len="med"/>
                      <a:tailEnd type="none" w="med" len="med"/>
                    </a:lnL>
                  </a:tcPr>
                </a:tc>
              </a:tr>
              <a:tr h="466277">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r>
              <a:tr h="466277">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04800"/>
            <a:ext cx="9144000" cy="1927225"/>
          </a:xfrm>
        </p:spPr>
        <p:txBody>
          <a:bodyPr>
            <a:noAutofit/>
          </a:bodyPr>
          <a:lstStyle/>
          <a:p>
            <a:r>
              <a:rPr lang="en-US" sz="2800" b="1" u="sng" dirty="0" smtClean="0">
                <a:solidFill>
                  <a:srgbClr val="0000FF"/>
                </a:solidFill>
              </a:rPr>
              <a:t>3. Activities Proposed to be taken in next FY (2019-2020)</a:t>
            </a:r>
            <a:endParaRPr lang="en-US" sz="2800" b="1" u="sng" dirty="0">
              <a:solidFill>
                <a:srgbClr val="0000FF"/>
              </a:solidFill>
            </a:endParaRPr>
          </a:p>
        </p:txBody>
      </p:sp>
      <p:graphicFrame>
        <p:nvGraphicFramePr>
          <p:cNvPr id="4" name="Table 3"/>
          <p:cNvGraphicFramePr>
            <a:graphicFrameLocks noGrp="1"/>
          </p:cNvGraphicFramePr>
          <p:nvPr/>
        </p:nvGraphicFramePr>
        <p:xfrm>
          <a:off x="0" y="2590799"/>
          <a:ext cx="9144000" cy="3200401"/>
        </p:xfrm>
        <a:graphic>
          <a:graphicData uri="http://schemas.openxmlformats.org/drawingml/2006/table">
            <a:tbl>
              <a:tblPr firstRow="1" bandRow="1">
                <a:tableStyleId>{5C22544A-7EE6-4342-B048-85BDC9FD1C3A}</a:tableStyleId>
              </a:tblPr>
              <a:tblGrid>
                <a:gridCol w="657546"/>
                <a:gridCol w="2937531"/>
                <a:gridCol w="2657231"/>
                <a:gridCol w="2891692"/>
              </a:tblGrid>
              <a:tr h="1443790">
                <a:tc>
                  <a:txBody>
                    <a:bodyPr/>
                    <a:lstStyle/>
                    <a:p>
                      <a:pPr algn="ctr"/>
                      <a:r>
                        <a:rPr lang="en-US" dirty="0" err="1" smtClean="0">
                          <a:latin typeface="Arial Black" pitchFamily="34" charset="0"/>
                        </a:rPr>
                        <a:t>Sl</a:t>
                      </a:r>
                      <a:r>
                        <a:rPr lang="en-US" dirty="0" smtClean="0">
                          <a:latin typeface="Arial Black" pitchFamily="34" charset="0"/>
                        </a:rPr>
                        <a:t> No</a:t>
                      </a:r>
                      <a:endParaRPr lang="en-US" dirty="0">
                        <a:latin typeface="Arial Black" pitchFamily="34" charset="0"/>
                      </a:endParaRPr>
                    </a:p>
                  </a:txBody>
                  <a:tcPr/>
                </a:tc>
                <a:tc>
                  <a:txBody>
                    <a:bodyPr/>
                    <a:lstStyle/>
                    <a:p>
                      <a:pPr algn="ctr"/>
                      <a:r>
                        <a:rPr lang="en-US" dirty="0" smtClean="0">
                          <a:latin typeface="Arial Black" pitchFamily="34" charset="0"/>
                        </a:rPr>
                        <a:t>Continuation</a:t>
                      </a:r>
                      <a:r>
                        <a:rPr lang="en-US" baseline="0" dirty="0" smtClean="0">
                          <a:latin typeface="Arial Black" pitchFamily="34" charset="0"/>
                        </a:rPr>
                        <a:t> of ongoing activities </a:t>
                      </a:r>
                      <a:endParaRPr lang="en-US" dirty="0">
                        <a:latin typeface="Arial Black" pitchFamily="34" charset="0"/>
                      </a:endParaRPr>
                    </a:p>
                  </a:txBody>
                  <a:tcPr/>
                </a:tc>
                <a:tc>
                  <a:txBody>
                    <a:bodyPr/>
                    <a:lstStyle/>
                    <a:p>
                      <a:pPr algn="ctr"/>
                      <a:r>
                        <a:rPr lang="en-US" dirty="0" smtClean="0">
                          <a:latin typeface="Arial Black" pitchFamily="34" charset="0"/>
                        </a:rPr>
                        <a:t>New activities to be taken up</a:t>
                      </a:r>
                      <a:endParaRPr lang="en-US" dirty="0">
                        <a:latin typeface="Arial Black" pitchFamily="34" charset="0"/>
                      </a:endParaRPr>
                    </a:p>
                  </a:txBody>
                  <a:tcPr/>
                </a:tc>
                <a:tc>
                  <a:txBody>
                    <a:bodyPr/>
                    <a:lstStyle/>
                    <a:p>
                      <a:pPr algn="ctr"/>
                      <a:r>
                        <a:rPr lang="en-US" dirty="0" smtClean="0">
                          <a:latin typeface="Arial Black" pitchFamily="34" charset="0"/>
                        </a:rPr>
                        <a:t>Proposed Plan of Action</a:t>
                      </a:r>
                      <a:endParaRPr lang="en-US" dirty="0">
                        <a:latin typeface="Arial Black" pitchFamily="34" charset="0"/>
                      </a:endParaRPr>
                    </a:p>
                  </a:txBody>
                  <a:tcPr/>
                </a:tc>
              </a:tr>
              <a:tr h="585537">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dirty="0"/>
                    </a:p>
                  </a:txBody>
                  <a:tcPr/>
                </a:tc>
              </a:tr>
              <a:tr h="585537">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585537">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157</Words>
  <Application>Microsoft Office PowerPoint</Application>
  <PresentationFormat>On-screen Show (4:3)</PresentationFormat>
  <Paragraphs>29</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1. Frontline workers of respective departments will present brief overview of schemes related to that department including eligibility criteria, entitlements and benefits accruing to be accrued under scheme, indicating role of Gram Panchayat and incorporation in GPDP.</vt:lpstr>
      <vt:lpstr>2. Activities taken incurrent FY (2018-19) and progress made so far along with time lines</vt:lpstr>
      <vt:lpstr>3. Activities Proposed to be taken in next FY (2019-2020)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 Structure of Presentation by frontline Workers/Line departments during Gram Sabha</dc:title>
  <dc:creator>PRI ELECTION 2018</dc:creator>
  <cp:lastModifiedBy>Corporate Edition</cp:lastModifiedBy>
  <cp:revision>10</cp:revision>
  <dcterms:created xsi:type="dcterms:W3CDTF">2018-09-25T10:03:09Z</dcterms:created>
  <dcterms:modified xsi:type="dcterms:W3CDTF">2018-10-02T03:53:01Z</dcterms:modified>
</cp:coreProperties>
</file>