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75" r:id="rId10"/>
    <p:sldId id="276" r:id="rId11"/>
    <p:sldId id="263" r:id="rId12"/>
    <p:sldId id="264" r:id="rId13"/>
    <p:sldId id="265" r:id="rId14"/>
    <p:sldId id="266" r:id="rId15"/>
    <p:sldId id="267" r:id="rId16"/>
    <p:sldId id="272" r:id="rId17"/>
    <p:sldId id="273" r:id="rId18"/>
    <p:sldId id="270" r:id="rId19"/>
    <p:sldId id="26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70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4E012-E31F-4957-9D5C-FDC05EAA4CD5}" type="datetimeFigureOut">
              <a:rPr lang="en-US" smtClean="0"/>
              <a:pPr/>
              <a:t>9/11/2018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42E16-4AA6-4EB9-8AA7-9256B467FC1D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9" name="Picture 8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9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8860" y="2357430"/>
            <a:ext cx="6272202" cy="1470025"/>
          </a:xfr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People’s Plan Campaign – Karnataka Initiatives </a:t>
            </a:r>
            <a:endParaRPr lang="en-IN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71670" y="4214818"/>
            <a:ext cx="6715172" cy="21431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Government of Karnataka </a:t>
            </a:r>
          </a:p>
          <a:p>
            <a:pPr algn="ctr"/>
            <a:r>
              <a:rPr lang="en-US" sz="3600" b="1" dirty="0" smtClean="0">
                <a:solidFill>
                  <a:srgbClr val="607063"/>
                </a:solidFill>
              </a:rPr>
              <a:t>RURAL DEVELOPMENT AND PANCHAYAT RAJ DEPARTMENT, KARNATAKA</a:t>
            </a:r>
            <a:endParaRPr lang="en-IN" sz="3600" b="1" dirty="0">
              <a:solidFill>
                <a:srgbClr val="607063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43108" y="1214422"/>
            <a:ext cx="7000892" cy="928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i="1" dirty="0" err="1" smtClean="0">
                <a:solidFill>
                  <a:schemeClr val="tx1"/>
                </a:solidFill>
              </a:rPr>
              <a:t>SABKI</a:t>
            </a:r>
            <a:r>
              <a:rPr lang="en-US" sz="4400" b="1" i="1" dirty="0" smtClean="0">
                <a:solidFill>
                  <a:schemeClr val="tx1"/>
                </a:solidFill>
              </a:rPr>
              <a:t> YOJANA </a:t>
            </a:r>
            <a:r>
              <a:rPr lang="en-US" sz="4400" b="1" i="1" dirty="0" err="1" smtClean="0">
                <a:solidFill>
                  <a:schemeClr val="tx1"/>
                </a:solidFill>
              </a:rPr>
              <a:t>SABKA</a:t>
            </a:r>
            <a:r>
              <a:rPr lang="en-US" sz="4400" b="1" i="1" dirty="0" smtClean="0">
                <a:solidFill>
                  <a:schemeClr val="tx1"/>
                </a:solidFill>
              </a:rPr>
              <a:t> </a:t>
            </a:r>
            <a:r>
              <a:rPr lang="en-US" sz="4400" b="1" i="1" dirty="0" err="1" smtClean="0">
                <a:solidFill>
                  <a:schemeClr val="tx1"/>
                </a:solidFill>
              </a:rPr>
              <a:t>VIKAS</a:t>
            </a:r>
            <a:endParaRPr lang="en-IN" sz="4400" b="1" i="1" dirty="0">
              <a:solidFill>
                <a:schemeClr val="tx1"/>
              </a:solidFill>
            </a:endParaRPr>
          </a:p>
        </p:txBody>
      </p:sp>
      <p:sp>
        <p:nvSpPr>
          <p:cNvPr id="17410" name="AutoShape 2" descr="Image result for WALKING GANDHI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17412" name="AutoShape 4" descr="Image result for WALKING GANDHI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17414" name="AutoShape 6" descr="Image result for WALKING GANDHI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0298" y="571480"/>
            <a:ext cx="6357982" cy="5554683"/>
          </a:xfrm>
        </p:spPr>
        <p:txBody>
          <a:bodyPr>
            <a:normAutofit/>
          </a:bodyPr>
          <a:lstStyle/>
          <a:p>
            <a:pPr algn="just"/>
            <a:r>
              <a:rPr lang="en-US" sz="3600" b="1" dirty="0" smtClean="0">
                <a:solidFill>
                  <a:srgbClr val="002060"/>
                </a:solidFill>
              </a:rPr>
              <a:t>The team from Karnataka participated in the workshop held at </a:t>
            </a:r>
            <a:r>
              <a:rPr lang="en-US" sz="3600" b="1" dirty="0" err="1" smtClean="0">
                <a:solidFill>
                  <a:srgbClr val="002060"/>
                </a:solidFill>
              </a:rPr>
              <a:t>NIRD&amp;PR</a:t>
            </a:r>
            <a:r>
              <a:rPr lang="en-US" sz="3600" b="1" dirty="0" smtClean="0">
                <a:solidFill>
                  <a:srgbClr val="002060"/>
                </a:solidFill>
              </a:rPr>
              <a:t>, Hyderabad. </a:t>
            </a:r>
          </a:p>
          <a:p>
            <a:pPr algn="just"/>
            <a:r>
              <a:rPr lang="en-US" sz="3600" b="1" dirty="0" smtClean="0">
                <a:solidFill>
                  <a:srgbClr val="002060"/>
                </a:solidFill>
              </a:rPr>
              <a:t>Secretary, Panchayat Raj, </a:t>
            </a:r>
            <a:r>
              <a:rPr lang="en-US" sz="3600" b="1" dirty="0" err="1" smtClean="0">
                <a:solidFill>
                  <a:srgbClr val="002060"/>
                </a:solidFill>
              </a:rPr>
              <a:t>RDPR</a:t>
            </a:r>
            <a:r>
              <a:rPr lang="en-US" sz="3600" b="1" dirty="0" smtClean="0">
                <a:solidFill>
                  <a:srgbClr val="002060"/>
                </a:solidFill>
              </a:rPr>
              <a:t>, Chaired a meeting of the Stakeholders to initiate People’s Plan Campaign in the State – 06/09/2018</a:t>
            </a:r>
            <a:endParaRPr lang="en-US" sz="3600" b="1" dirty="0">
              <a:solidFill>
                <a:srgbClr val="002060"/>
              </a:solidFill>
            </a:endParaRPr>
          </a:p>
          <a:p>
            <a:pPr lvl="1" algn="just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7422" y="285728"/>
            <a:ext cx="6786578" cy="6286544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1" dirty="0" smtClean="0">
                <a:solidFill>
                  <a:srgbClr val="C00000"/>
                </a:solidFill>
              </a:rPr>
              <a:t>State Government has appointed Director, Panchayat Raj – 2 as Nodal Officer at the State Level. </a:t>
            </a:r>
          </a:p>
          <a:p>
            <a:pPr lvl="1" algn="just"/>
            <a:r>
              <a:rPr lang="en-US" b="1" dirty="0" smtClean="0">
                <a:solidFill>
                  <a:srgbClr val="7030A0"/>
                </a:solidFill>
              </a:rPr>
              <a:t>Chief Executive Officer, </a:t>
            </a:r>
            <a:r>
              <a:rPr lang="en-US" b="1" dirty="0" err="1" smtClean="0">
                <a:solidFill>
                  <a:srgbClr val="7030A0"/>
                </a:solidFill>
              </a:rPr>
              <a:t>ZP</a:t>
            </a:r>
            <a:r>
              <a:rPr lang="en-US" b="1" dirty="0" smtClean="0">
                <a:solidFill>
                  <a:srgbClr val="7030A0"/>
                </a:solidFill>
              </a:rPr>
              <a:t>, will monitor all the operations related to People’s Plan Campaign in the District. </a:t>
            </a:r>
          </a:p>
          <a:p>
            <a:pPr lvl="1" algn="just"/>
            <a:r>
              <a:rPr lang="en-US" b="1" dirty="0" smtClean="0">
                <a:solidFill>
                  <a:srgbClr val="7030A0"/>
                </a:solidFill>
              </a:rPr>
              <a:t>Chief Planning Officer, </a:t>
            </a:r>
            <a:r>
              <a:rPr lang="en-US" b="1" dirty="0" err="1" smtClean="0">
                <a:solidFill>
                  <a:srgbClr val="7030A0"/>
                </a:solidFill>
              </a:rPr>
              <a:t>Zilla</a:t>
            </a:r>
            <a:r>
              <a:rPr lang="en-US" b="1" dirty="0" smtClean="0">
                <a:solidFill>
                  <a:srgbClr val="7030A0"/>
                </a:solidFill>
              </a:rPr>
              <a:t> Panchayat, to be the Nodal officer at the District Level. </a:t>
            </a:r>
          </a:p>
          <a:p>
            <a:pPr lvl="1" algn="just"/>
            <a:r>
              <a:rPr lang="en-US" b="1" dirty="0" smtClean="0">
                <a:solidFill>
                  <a:srgbClr val="7030A0"/>
                </a:solidFill>
              </a:rPr>
              <a:t>Executive Officer, </a:t>
            </a:r>
            <a:r>
              <a:rPr lang="en-US" b="1" dirty="0" err="1" smtClean="0">
                <a:solidFill>
                  <a:srgbClr val="7030A0"/>
                </a:solidFill>
              </a:rPr>
              <a:t>Taluka</a:t>
            </a:r>
            <a:r>
              <a:rPr lang="en-US" b="1" dirty="0" smtClean="0">
                <a:solidFill>
                  <a:srgbClr val="7030A0"/>
                </a:solidFill>
              </a:rPr>
              <a:t> Panchayat, to be the Nodal officer at the </a:t>
            </a:r>
            <a:r>
              <a:rPr lang="en-US" b="1" dirty="0" err="1" smtClean="0">
                <a:solidFill>
                  <a:srgbClr val="7030A0"/>
                </a:solidFill>
              </a:rPr>
              <a:t>Taluka</a:t>
            </a:r>
            <a:r>
              <a:rPr lang="en-US" b="1" dirty="0" smtClean="0">
                <a:solidFill>
                  <a:srgbClr val="7030A0"/>
                </a:solidFill>
              </a:rPr>
              <a:t> Level. </a:t>
            </a:r>
          </a:p>
          <a:p>
            <a:pPr lvl="1" algn="just"/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b="1" dirty="0" smtClean="0">
                <a:solidFill>
                  <a:srgbClr val="7030A0"/>
                </a:solidFill>
              </a:rPr>
              <a:t>CEO/EO will nominate a Nodal Officer for each of the GPs</a:t>
            </a:r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36" y="285728"/>
            <a:ext cx="6572264" cy="5840435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Master Trainers were trained at </a:t>
            </a:r>
            <a:r>
              <a:rPr lang="en-US" b="1" dirty="0" err="1" smtClean="0">
                <a:solidFill>
                  <a:srgbClr val="7030A0"/>
                </a:solidFill>
              </a:rPr>
              <a:t>NIRD&amp;PR</a:t>
            </a:r>
            <a:r>
              <a:rPr lang="en-US" b="1" dirty="0" smtClean="0">
                <a:solidFill>
                  <a:srgbClr val="7030A0"/>
                </a:solidFill>
              </a:rPr>
              <a:t>, on 06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r>
              <a:rPr lang="en-US" b="1" dirty="0" smtClean="0">
                <a:solidFill>
                  <a:srgbClr val="7030A0"/>
                </a:solidFill>
              </a:rPr>
              <a:t> &amp; 07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r>
              <a:rPr lang="en-US" b="1" dirty="0" smtClean="0">
                <a:solidFill>
                  <a:srgbClr val="7030A0"/>
                </a:solidFill>
              </a:rPr>
              <a:t> September 2018. </a:t>
            </a:r>
          </a:p>
          <a:p>
            <a:pPr algn="just"/>
            <a:r>
              <a:rPr lang="en-US" b="1" dirty="0" err="1" smtClean="0">
                <a:solidFill>
                  <a:srgbClr val="7030A0"/>
                </a:solidFill>
              </a:rPr>
              <a:t>DPMUs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 smtClean="0">
                <a:solidFill>
                  <a:srgbClr val="7030A0"/>
                </a:solidFill>
              </a:rPr>
              <a:t>will be District Level Master Trainers </a:t>
            </a:r>
          </a:p>
          <a:p>
            <a:pPr algn="just"/>
            <a:r>
              <a:rPr lang="en-US" b="1" dirty="0" err="1" smtClean="0">
                <a:solidFill>
                  <a:srgbClr val="7030A0"/>
                </a:solidFill>
              </a:rPr>
              <a:t>DPMUs</a:t>
            </a:r>
            <a:r>
              <a:rPr lang="en-US" b="1" dirty="0" smtClean="0">
                <a:solidFill>
                  <a:srgbClr val="7030A0"/>
                </a:solidFill>
              </a:rPr>
              <a:t> will train </a:t>
            </a:r>
            <a:r>
              <a:rPr lang="en-US" b="1" dirty="0" err="1" smtClean="0">
                <a:solidFill>
                  <a:srgbClr val="7030A0"/>
                </a:solidFill>
              </a:rPr>
              <a:t>PDOs</a:t>
            </a:r>
            <a:r>
              <a:rPr lang="en-US" b="1" dirty="0" smtClean="0">
                <a:solidFill>
                  <a:srgbClr val="7030A0"/>
                </a:solidFill>
              </a:rPr>
              <a:t> of all the GPs on the Mobile application for capturing the data in Mission </a:t>
            </a:r>
            <a:r>
              <a:rPr lang="en-US" b="1" dirty="0" err="1" smtClean="0">
                <a:solidFill>
                  <a:srgbClr val="7030A0"/>
                </a:solidFill>
              </a:rPr>
              <a:t>Anthyodaya</a:t>
            </a:r>
            <a:r>
              <a:rPr lang="en-US" b="1" dirty="0" smtClean="0">
                <a:solidFill>
                  <a:srgbClr val="7030A0"/>
                </a:solidFill>
              </a:rPr>
              <a:t> formats. 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Training for </a:t>
            </a:r>
            <a:r>
              <a:rPr lang="en-US" b="1" dirty="0" err="1" smtClean="0">
                <a:solidFill>
                  <a:srgbClr val="7030A0"/>
                </a:solidFill>
              </a:rPr>
              <a:t>DPMUs</a:t>
            </a:r>
            <a:r>
              <a:rPr lang="en-US" b="1" dirty="0" smtClean="0">
                <a:solidFill>
                  <a:srgbClr val="7030A0"/>
                </a:solidFill>
              </a:rPr>
              <a:t> and </a:t>
            </a:r>
            <a:r>
              <a:rPr lang="en-US" b="1" dirty="0" err="1" smtClean="0">
                <a:solidFill>
                  <a:srgbClr val="7030A0"/>
                </a:solidFill>
              </a:rPr>
              <a:t>PDOs</a:t>
            </a:r>
            <a:r>
              <a:rPr lang="en-US" b="1" dirty="0" smtClean="0">
                <a:solidFill>
                  <a:srgbClr val="7030A0"/>
                </a:solidFill>
              </a:rPr>
              <a:t> to be </a:t>
            </a:r>
          </a:p>
          <a:p>
            <a:pPr algn="just">
              <a:buNone/>
            </a:pPr>
            <a:r>
              <a:rPr lang="en-US" b="1" dirty="0" smtClean="0">
                <a:solidFill>
                  <a:srgbClr val="7030A0"/>
                </a:solidFill>
              </a:rPr>
              <a:t>    organized during 3</a:t>
            </a:r>
            <a:r>
              <a:rPr lang="en-US" b="1" baseline="30000" dirty="0" smtClean="0">
                <a:solidFill>
                  <a:srgbClr val="7030A0"/>
                </a:solidFill>
              </a:rPr>
              <a:t>rd</a:t>
            </a:r>
            <a:r>
              <a:rPr lang="en-US" b="1" dirty="0" smtClean="0">
                <a:solidFill>
                  <a:srgbClr val="7030A0"/>
                </a:solidFill>
              </a:rPr>
              <a:t> and 4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r>
              <a:rPr lang="en-US" b="1" dirty="0" smtClean="0">
                <a:solidFill>
                  <a:srgbClr val="7030A0"/>
                </a:solidFill>
              </a:rPr>
              <a:t> </a:t>
            </a:r>
          </a:p>
          <a:p>
            <a:pPr algn="just">
              <a:buNone/>
            </a:pPr>
            <a:r>
              <a:rPr lang="en-US" b="1" dirty="0" smtClean="0">
                <a:solidFill>
                  <a:srgbClr val="7030A0"/>
                </a:solidFill>
              </a:rPr>
              <a:t>    week of September 2018.</a:t>
            </a:r>
          </a:p>
          <a:p>
            <a:pPr algn="just">
              <a:buNone/>
            </a:pPr>
            <a:endParaRPr lang="en-IN" b="1" dirty="0">
              <a:solidFill>
                <a:srgbClr val="00206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36" y="1142984"/>
            <a:ext cx="6357982" cy="4929221"/>
          </a:xfrm>
        </p:spPr>
        <p:txBody>
          <a:bodyPr/>
          <a:lstStyle/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State Nodal Officer has issued detailed Guidelines on </a:t>
            </a:r>
            <a:r>
              <a:rPr lang="en-US" b="1" dirty="0" err="1" smtClean="0">
                <a:solidFill>
                  <a:srgbClr val="7030A0"/>
                </a:solidFill>
              </a:rPr>
              <a:t>operationalizing</a:t>
            </a:r>
            <a:r>
              <a:rPr lang="en-US" b="1" dirty="0" smtClean="0">
                <a:solidFill>
                  <a:srgbClr val="7030A0"/>
                </a:solidFill>
              </a:rPr>
              <a:t> People’s Plan Campaign in the State 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Dates for capturing Mission </a:t>
            </a:r>
            <a:r>
              <a:rPr lang="en-US" b="1" dirty="0" err="1" smtClean="0">
                <a:solidFill>
                  <a:srgbClr val="7030A0"/>
                </a:solidFill>
              </a:rPr>
              <a:t>Anthyodaya</a:t>
            </a:r>
            <a:r>
              <a:rPr lang="en-US" b="1" dirty="0" smtClean="0">
                <a:solidFill>
                  <a:srgbClr val="7030A0"/>
                </a:solidFill>
              </a:rPr>
              <a:t> data on mobile app will be finalized by the State Nodal Officer. </a:t>
            </a:r>
          </a:p>
          <a:p>
            <a:pPr algn="just">
              <a:buNone/>
            </a:pPr>
            <a:endParaRPr lang="en-IN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12" y="1071546"/>
            <a:ext cx="5929354" cy="4500594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7030A0"/>
                </a:solidFill>
              </a:rPr>
              <a:t>PDO, Gram panchayat, will be the facilitator at the GP level and will be assisted by the GP Staff and other GP level functionaries</a:t>
            </a:r>
          </a:p>
          <a:p>
            <a:pPr algn="just"/>
            <a:r>
              <a:rPr lang="en-US" sz="3600" b="1" dirty="0" smtClean="0">
                <a:solidFill>
                  <a:srgbClr val="7030A0"/>
                </a:solidFill>
              </a:rPr>
              <a:t>ANSSIRD &amp; PR will train all the facilitators on People’s Plan Campaign. </a:t>
            </a:r>
          </a:p>
          <a:p>
            <a:pPr algn="just"/>
            <a:endParaRPr lang="en-IN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7" name="Picture 6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6329378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People’s Plan Campaign</a:t>
            </a:r>
            <a:endParaRPr lang="en-IN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2000240"/>
            <a:ext cx="6286544" cy="3643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dirty="0" smtClean="0">
                <a:solidFill>
                  <a:srgbClr val="7030A0"/>
                </a:solidFill>
              </a:rPr>
              <a:t>Namma Grama Namma Yojane (</a:t>
            </a:r>
            <a:r>
              <a:rPr lang="en-US" sz="4000" b="1" dirty="0" err="1" smtClean="0">
                <a:solidFill>
                  <a:srgbClr val="7030A0"/>
                </a:solidFill>
              </a:rPr>
              <a:t>NGNY</a:t>
            </a:r>
            <a:r>
              <a:rPr lang="en-US" sz="4000" b="1" dirty="0" smtClean="0">
                <a:solidFill>
                  <a:srgbClr val="7030A0"/>
                </a:solidFill>
              </a:rPr>
              <a:t>) </a:t>
            </a:r>
          </a:p>
          <a:p>
            <a:pPr algn="ctr">
              <a:buNone/>
            </a:pPr>
            <a:endParaRPr lang="en-US" sz="40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4400" b="1" dirty="0" smtClean="0">
                <a:solidFill>
                  <a:srgbClr val="C00000"/>
                </a:solidFill>
              </a:rPr>
              <a:t>Focus on All Inclusive Development</a:t>
            </a:r>
          </a:p>
          <a:p>
            <a:endParaRPr lang="en-US" sz="4000" b="1" dirty="0" smtClean="0">
              <a:solidFill>
                <a:srgbClr val="002060"/>
              </a:solidFill>
            </a:endParaRPr>
          </a:p>
          <a:p>
            <a:endParaRPr lang="en-US" sz="4000" b="1" dirty="0" smtClean="0">
              <a:solidFill>
                <a:srgbClr val="002060"/>
              </a:solidFill>
            </a:endParaRPr>
          </a:p>
          <a:p>
            <a:endParaRPr lang="en-IN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12" y="0"/>
            <a:ext cx="5972188" cy="857232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Strengthening of NGNY </a:t>
            </a:r>
            <a:endParaRPr lang="en-IN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36" y="857232"/>
            <a:ext cx="6357982" cy="5715040"/>
          </a:xfrm>
        </p:spPr>
        <p:txBody>
          <a:bodyPr>
            <a:noAutofit/>
          </a:bodyPr>
          <a:lstStyle/>
          <a:p>
            <a:pPr algn="just"/>
            <a:r>
              <a:rPr lang="en-US" sz="2400" b="1" dirty="0" smtClean="0">
                <a:solidFill>
                  <a:srgbClr val="7030A0"/>
                </a:solidFill>
              </a:rPr>
              <a:t>NGNY to focus on attaining SDG targets at GP level.</a:t>
            </a:r>
          </a:p>
          <a:p>
            <a:pPr algn="just"/>
            <a:r>
              <a:rPr lang="en-US" sz="2400" b="1" dirty="0" smtClean="0">
                <a:solidFill>
                  <a:srgbClr val="7030A0"/>
                </a:solidFill>
              </a:rPr>
              <a:t>Focus of NGNY on </a:t>
            </a:r>
            <a:r>
              <a:rPr lang="en-US" sz="2400" b="1" dirty="0" err="1" smtClean="0">
                <a:solidFill>
                  <a:srgbClr val="7030A0"/>
                </a:solidFill>
              </a:rPr>
              <a:t>Aspirational</a:t>
            </a:r>
            <a:r>
              <a:rPr lang="en-US" sz="2400" b="1" dirty="0" smtClean="0">
                <a:solidFill>
                  <a:srgbClr val="7030A0"/>
                </a:solidFill>
              </a:rPr>
              <a:t> Districts and Mission Anthyodaya GPs</a:t>
            </a:r>
          </a:p>
          <a:p>
            <a:pPr algn="just"/>
            <a:r>
              <a:rPr lang="en-US" sz="2400" b="1" dirty="0" smtClean="0">
                <a:solidFill>
                  <a:srgbClr val="7030A0"/>
                </a:solidFill>
              </a:rPr>
              <a:t>Ensure PRI – SHG Convergence at GP level</a:t>
            </a:r>
          </a:p>
          <a:p>
            <a:pPr algn="just"/>
            <a:r>
              <a:rPr lang="en-US" sz="2400" b="1" dirty="0" smtClean="0">
                <a:solidFill>
                  <a:srgbClr val="7030A0"/>
                </a:solidFill>
              </a:rPr>
              <a:t>Focus on Vulnerable Groups especially SCs, STs, Gender and child issues. </a:t>
            </a:r>
          </a:p>
          <a:p>
            <a:pPr algn="just"/>
            <a:r>
              <a:rPr lang="en-US" sz="2400" b="1" dirty="0" smtClean="0">
                <a:solidFill>
                  <a:srgbClr val="7030A0"/>
                </a:solidFill>
              </a:rPr>
              <a:t>Identification Cost Effective or No cost development activities  </a:t>
            </a:r>
          </a:p>
          <a:p>
            <a:pPr algn="just"/>
            <a:r>
              <a:rPr lang="en-US" sz="2400" b="1" dirty="0" smtClean="0">
                <a:solidFill>
                  <a:srgbClr val="7030A0"/>
                </a:solidFill>
              </a:rPr>
              <a:t>Sectoral convergence of GP activities with RDPR, Health, Education and WCD </a:t>
            </a:r>
          </a:p>
          <a:p>
            <a:pPr algn="just"/>
            <a:r>
              <a:rPr lang="en-US" sz="2400" b="1" dirty="0" smtClean="0">
                <a:solidFill>
                  <a:srgbClr val="7030A0"/>
                </a:solidFill>
              </a:rPr>
              <a:t>Convergence of GP activities with intermediate and District Panchayats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3"/>
          <p:cNvSpPr txBox="1">
            <a:spLocks noChangeArrowheads="1"/>
          </p:cNvSpPr>
          <p:nvPr/>
        </p:nvSpPr>
        <p:spPr bwMode="auto">
          <a:xfrm>
            <a:off x="58738" y="85725"/>
            <a:ext cx="8086725" cy="4286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en-IN" sz="1700" b="1">
                <a:latin typeface="Arial Unicode MS" pitchFamily="34" charset="-128"/>
              </a:rPr>
              <a:t>Institutionalisation of Decentralised Planning System in Karnataka</a:t>
            </a:r>
            <a:endParaRPr lang="en-US"/>
          </a:p>
        </p:txBody>
      </p:sp>
      <p:sp>
        <p:nvSpPr>
          <p:cNvPr id="11267" name="Text Box 49"/>
          <p:cNvSpPr txBox="1">
            <a:spLocks noChangeArrowheads="1"/>
          </p:cNvSpPr>
          <p:nvPr/>
        </p:nvSpPr>
        <p:spPr bwMode="auto">
          <a:xfrm>
            <a:off x="8164513" y="4721225"/>
            <a:ext cx="954087" cy="584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IN" sz="1600" b="1">
                <a:latin typeface="Calibri" pitchFamily="34" charset="0"/>
              </a:rPr>
              <a:t>Sec. 309 B</a:t>
            </a:r>
            <a:endParaRPr lang="en-US"/>
          </a:p>
        </p:txBody>
      </p:sp>
      <p:sp>
        <p:nvSpPr>
          <p:cNvPr id="11268" name="Text Box 50"/>
          <p:cNvSpPr txBox="1">
            <a:spLocks noChangeArrowheads="1"/>
          </p:cNvSpPr>
          <p:nvPr/>
        </p:nvSpPr>
        <p:spPr bwMode="auto">
          <a:xfrm>
            <a:off x="8169275" y="3332163"/>
            <a:ext cx="936625" cy="5000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IN" sz="1600" b="1">
                <a:latin typeface="Calibri" pitchFamily="34" charset="0"/>
              </a:rPr>
              <a:t>Sec. 309 D</a:t>
            </a:r>
            <a:endParaRPr lang="en-US"/>
          </a:p>
        </p:txBody>
      </p:sp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285750" y="642938"/>
            <a:ext cx="8836025" cy="5929312"/>
            <a:chOff x="285719" y="642918"/>
            <a:chExt cx="8835786" cy="5929354"/>
          </a:xfrm>
        </p:grpSpPr>
        <p:sp>
          <p:nvSpPr>
            <p:cNvPr id="11271" name="AutoShape 3"/>
            <p:cNvSpPr>
              <a:spLocks noChangeArrowheads="1"/>
            </p:cNvSpPr>
            <p:nvPr/>
          </p:nvSpPr>
          <p:spPr bwMode="auto">
            <a:xfrm rot="16200000" flipV="1">
              <a:off x="2566921" y="3317821"/>
              <a:ext cx="655817" cy="886067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7009 h 21600"/>
                <a:gd name="T20" fmla="*/ 17263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3950"/>
                  </a:lnTo>
                  <a:lnTo>
                    <a:pt x="13594" y="3950"/>
                  </a:lnTo>
                  <a:lnTo>
                    <a:pt x="13594" y="17009"/>
                  </a:lnTo>
                  <a:lnTo>
                    <a:pt x="0" y="17009"/>
                  </a:lnTo>
                  <a:lnTo>
                    <a:pt x="0" y="21600"/>
                  </a:lnTo>
                  <a:lnTo>
                    <a:pt x="17263" y="21600"/>
                  </a:lnTo>
                  <a:lnTo>
                    <a:pt x="17263" y="3950"/>
                  </a:lnTo>
                  <a:lnTo>
                    <a:pt x="21600" y="39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272" name="AutoShape 4"/>
            <p:cNvSpPr>
              <a:spLocks noChangeArrowheads="1"/>
            </p:cNvSpPr>
            <p:nvPr/>
          </p:nvSpPr>
          <p:spPr bwMode="auto">
            <a:xfrm rot="16200000" flipV="1">
              <a:off x="2643525" y="2275324"/>
              <a:ext cx="534539" cy="886067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6512 h 21600"/>
                <a:gd name="T20" fmla="*/ 17488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4203"/>
                  </a:lnTo>
                  <a:lnTo>
                    <a:pt x="13369" y="4203"/>
                  </a:lnTo>
                  <a:lnTo>
                    <a:pt x="13369" y="16512"/>
                  </a:lnTo>
                  <a:lnTo>
                    <a:pt x="0" y="16512"/>
                  </a:lnTo>
                  <a:lnTo>
                    <a:pt x="0" y="21600"/>
                  </a:lnTo>
                  <a:lnTo>
                    <a:pt x="17488" y="21600"/>
                  </a:lnTo>
                  <a:lnTo>
                    <a:pt x="17488" y="4203"/>
                  </a:lnTo>
                  <a:lnTo>
                    <a:pt x="21600" y="4203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273" name="Text Box 6"/>
            <p:cNvSpPr txBox="1">
              <a:spLocks noChangeArrowheads="1"/>
            </p:cNvSpPr>
            <p:nvPr/>
          </p:nvSpPr>
          <p:spPr bwMode="auto">
            <a:xfrm>
              <a:off x="3323894" y="6291504"/>
              <a:ext cx="2026780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Janavasati Sabha</a:t>
              </a:r>
              <a:endParaRPr lang="en-US"/>
            </a:p>
          </p:txBody>
        </p:sp>
        <p:sp>
          <p:nvSpPr>
            <p:cNvPr id="11274" name="Text Box 7"/>
            <p:cNvSpPr txBox="1">
              <a:spLocks noChangeArrowheads="1"/>
            </p:cNvSpPr>
            <p:nvPr/>
          </p:nvSpPr>
          <p:spPr bwMode="auto">
            <a:xfrm>
              <a:off x="3314315" y="5791023"/>
              <a:ext cx="2026780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Ward Sabha</a:t>
              </a:r>
              <a:endParaRPr lang="en-US"/>
            </a:p>
          </p:txBody>
        </p:sp>
        <p:sp>
          <p:nvSpPr>
            <p:cNvPr id="11275" name="Text Box 8"/>
            <p:cNvSpPr txBox="1">
              <a:spLocks noChangeArrowheads="1"/>
            </p:cNvSpPr>
            <p:nvPr/>
          </p:nvSpPr>
          <p:spPr bwMode="auto">
            <a:xfrm>
              <a:off x="3282384" y="5336228"/>
              <a:ext cx="2026780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Grama Sabha</a:t>
              </a:r>
              <a:endParaRPr lang="en-US"/>
            </a:p>
          </p:txBody>
        </p:sp>
        <p:sp>
          <p:nvSpPr>
            <p:cNvPr id="11276" name="Text Box 9"/>
            <p:cNvSpPr txBox="1">
              <a:spLocks noChangeArrowheads="1"/>
            </p:cNvSpPr>
            <p:nvPr/>
          </p:nvSpPr>
          <p:spPr bwMode="auto">
            <a:xfrm>
              <a:off x="3220918" y="4484372"/>
              <a:ext cx="2180844" cy="3027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400">
                  <a:latin typeface="Calibri" pitchFamily="34" charset="0"/>
                </a:rPr>
                <a:t>Grama Panchayat</a:t>
              </a:r>
              <a:endParaRPr lang="en-US"/>
            </a:p>
          </p:txBody>
        </p:sp>
        <p:sp>
          <p:nvSpPr>
            <p:cNvPr id="11277" name="Text Box 10"/>
            <p:cNvSpPr txBox="1">
              <a:spLocks noChangeArrowheads="1"/>
            </p:cNvSpPr>
            <p:nvPr/>
          </p:nvSpPr>
          <p:spPr bwMode="auto">
            <a:xfrm>
              <a:off x="3344648" y="3266603"/>
              <a:ext cx="2026780" cy="54450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Taluk Planning &amp; Development Committee (TPDC)</a:t>
              </a:r>
              <a:endParaRPr lang="en-US"/>
            </a:p>
          </p:txBody>
        </p:sp>
        <p:sp>
          <p:nvSpPr>
            <p:cNvPr id="11278" name="Text Box 11"/>
            <p:cNvSpPr txBox="1">
              <a:spLocks noChangeArrowheads="1"/>
            </p:cNvSpPr>
            <p:nvPr/>
          </p:nvSpPr>
          <p:spPr bwMode="auto">
            <a:xfrm>
              <a:off x="3358219" y="2422638"/>
              <a:ext cx="2026780" cy="412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District Planning Committee (DPC)</a:t>
              </a:r>
              <a:endParaRPr lang="en-US"/>
            </a:p>
          </p:txBody>
        </p:sp>
        <p:sp>
          <p:nvSpPr>
            <p:cNvPr id="11279" name="Text Box 12"/>
            <p:cNvSpPr txBox="1">
              <a:spLocks noChangeArrowheads="1"/>
            </p:cNvSpPr>
            <p:nvPr/>
          </p:nvSpPr>
          <p:spPr bwMode="auto">
            <a:xfrm>
              <a:off x="3302341" y="1133016"/>
              <a:ext cx="2026780" cy="6761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Karnataka State Decentralised Planning &amp; Development Committee (KSDPDC)</a:t>
              </a:r>
              <a:endParaRPr lang="en-US"/>
            </a:p>
          </p:txBody>
        </p:sp>
        <p:sp>
          <p:nvSpPr>
            <p:cNvPr id="11280" name="AutoShape 13"/>
            <p:cNvSpPr>
              <a:spLocks noChangeArrowheads="1"/>
            </p:cNvSpPr>
            <p:nvPr/>
          </p:nvSpPr>
          <p:spPr bwMode="auto">
            <a:xfrm rot="5115656" flipH="1">
              <a:off x="5335080" y="5869606"/>
              <a:ext cx="584379" cy="617852"/>
            </a:xfrm>
            <a:prstGeom prst="curvedDownArrow">
              <a:avLst>
                <a:gd name="adj1" fmla="val 36361"/>
                <a:gd name="adj2" fmla="val 72713"/>
                <a:gd name="adj3" fmla="val 33334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281" name="AutoShape 14"/>
            <p:cNvSpPr>
              <a:spLocks noChangeArrowheads="1"/>
            </p:cNvSpPr>
            <p:nvPr/>
          </p:nvSpPr>
          <p:spPr bwMode="auto">
            <a:xfrm rot="5115656" flipH="1">
              <a:off x="5348896" y="5334236"/>
              <a:ext cx="510449" cy="617852"/>
            </a:xfrm>
            <a:prstGeom prst="curvedDownArrow">
              <a:avLst>
                <a:gd name="adj1" fmla="val 31755"/>
                <a:gd name="adj2" fmla="val 63514"/>
                <a:gd name="adj3" fmla="val 3333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282" name="AutoShape 15"/>
            <p:cNvSpPr>
              <a:spLocks noChangeArrowheads="1"/>
            </p:cNvSpPr>
            <p:nvPr/>
          </p:nvSpPr>
          <p:spPr bwMode="auto">
            <a:xfrm>
              <a:off x="3267217" y="4783830"/>
              <a:ext cx="720030" cy="550737"/>
            </a:xfrm>
            <a:prstGeom prst="upArrow">
              <a:avLst>
                <a:gd name="adj1" fmla="val 50000"/>
                <a:gd name="adj2" fmla="val 3675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83" name="AutoShape 16"/>
            <p:cNvSpPr>
              <a:spLocks noChangeArrowheads="1"/>
            </p:cNvSpPr>
            <p:nvPr/>
          </p:nvSpPr>
          <p:spPr bwMode="auto">
            <a:xfrm>
              <a:off x="3953720" y="4783830"/>
              <a:ext cx="720030" cy="550737"/>
            </a:xfrm>
            <a:prstGeom prst="upArrow">
              <a:avLst>
                <a:gd name="adj1" fmla="val 50000"/>
                <a:gd name="adj2" fmla="val 3675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84" name="AutoShape 17"/>
            <p:cNvSpPr>
              <a:spLocks noChangeArrowheads="1"/>
            </p:cNvSpPr>
            <p:nvPr/>
          </p:nvSpPr>
          <p:spPr bwMode="auto">
            <a:xfrm>
              <a:off x="4665767" y="4778846"/>
              <a:ext cx="720030" cy="550737"/>
            </a:xfrm>
            <a:prstGeom prst="upArrow">
              <a:avLst>
                <a:gd name="adj1" fmla="val 50000"/>
                <a:gd name="adj2" fmla="val 3675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85" name="AutoShape 18"/>
            <p:cNvSpPr>
              <a:spLocks noChangeArrowheads="1"/>
            </p:cNvSpPr>
            <p:nvPr/>
          </p:nvSpPr>
          <p:spPr bwMode="auto">
            <a:xfrm>
              <a:off x="5089643" y="3809034"/>
              <a:ext cx="314514" cy="667447"/>
            </a:xfrm>
            <a:prstGeom prst="upArrow">
              <a:avLst>
                <a:gd name="adj1" fmla="val 50000"/>
                <a:gd name="adj2" fmla="val 10197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86" name="AutoShape 19"/>
            <p:cNvSpPr>
              <a:spLocks noChangeArrowheads="1"/>
            </p:cNvSpPr>
            <p:nvPr/>
          </p:nvSpPr>
          <p:spPr bwMode="auto">
            <a:xfrm>
              <a:off x="3555389" y="3806542"/>
              <a:ext cx="314514" cy="667447"/>
            </a:xfrm>
            <a:prstGeom prst="upArrow">
              <a:avLst>
                <a:gd name="adj1" fmla="val 50000"/>
                <a:gd name="adj2" fmla="val 10197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87" name="AutoShape 20"/>
            <p:cNvSpPr>
              <a:spLocks noChangeArrowheads="1"/>
            </p:cNvSpPr>
            <p:nvPr/>
          </p:nvSpPr>
          <p:spPr bwMode="auto">
            <a:xfrm>
              <a:off x="3869903" y="3806542"/>
              <a:ext cx="314514" cy="667447"/>
            </a:xfrm>
            <a:prstGeom prst="upArrow">
              <a:avLst>
                <a:gd name="adj1" fmla="val 50000"/>
                <a:gd name="adj2" fmla="val 10197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88" name="AutoShape 21"/>
            <p:cNvSpPr>
              <a:spLocks noChangeArrowheads="1"/>
            </p:cNvSpPr>
            <p:nvPr/>
          </p:nvSpPr>
          <p:spPr bwMode="auto">
            <a:xfrm>
              <a:off x="4459816" y="3809034"/>
              <a:ext cx="314514" cy="667447"/>
            </a:xfrm>
            <a:prstGeom prst="upArrow">
              <a:avLst>
                <a:gd name="adj1" fmla="val 50000"/>
                <a:gd name="adj2" fmla="val 10197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89" name="AutoShape 22"/>
            <p:cNvSpPr>
              <a:spLocks noChangeArrowheads="1"/>
            </p:cNvSpPr>
            <p:nvPr/>
          </p:nvSpPr>
          <p:spPr bwMode="auto">
            <a:xfrm>
              <a:off x="4774330" y="3809034"/>
              <a:ext cx="314514" cy="667447"/>
            </a:xfrm>
            <a:prstGeom prst="upArrow">
              <a:avLst>
                <a:gd name="adj1" fmla="val 50000"/>
                <a:gd name="adj2" fmla="val 10197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90" name="AutoShape 23"/>
            <p:cNvSpPr>
              <a:spLocks noChangeArrowheads="1"/>
            </p:cNvSpPr>
            <p:nvPr/>
          </p:nvSpPr>
          <p:spPr bwMode="auto">
            <a:xfrm>
              <a:off x="3250454" y="3809034"/>
              <a:ext cx="314514" cy="667447"/>
            </a:xfrm>
            <a:prstGeom prst="upArrow">
              <a:avLst>
                <a:gd name="adj1" fmla="val 50000"/>
                <a:gd name="adj2" fmla="val 10197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91" name="AutoShape 24"/>
            <p:cNvSpPr>
              <a:spLocks noChangeArrowheads="1"/>
            </p:cNvSpPr>
            <p:nvPr/>
          </p:nvSpPr>
          <p:spPr bwMode="auto">
            <a:xfrm>
              <a:off x="4184417" y="3806542"/>
              <a:ext cx="314514" cy="667447"/>
            </a:xfrm>
            <a:prstGeom prst="upArrow">
              <a:avLst>
                <a:gd name="adj1" fmla="val 50000"/>
                <a:gd name="adj2" fmla="val 10197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/>
            <a:lstStyle/>
            <a:p>
              <a:endParaRPr lang="en-IN"/>
            </a:p>
          </p:txBody>
        </p:sp>
        <p:sp>
          <p:nvSpPr>
            <p:cNvPr id="11292" name="AutoShape 25"/>
            <p:cNvSpPr>
              <a:spLocks noChangeArrowheads="1"/>
            </p:cNvSpPr>
            <p:nvPr/>
          </p:nvSpPr>
          <p:spPr bwMode="auto">
            <a:xfrm rot="-5400000">
              <a:off x="3617594" y="2502636"/>
              <a:ext cx="422398" cy="1086430"/>
            </a:xfrm>
            <a:custGeom>
              <a:avLst/>
              <a:gdLst>
                <a:gd name="T0" fmla="*/ 2147483647 w 21600"/>
                <a:gd name="T1" fmla="*/ 0 h 21600"/>
                <a:gd name="T2" fmla="*/ 0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293" name="AutoShape 26"/>
            <p:cNvSpPr>
              <a:spLocks noChangeArrowheads="1"/>
            </p:cNvSpPr>
            <p:nvPr/>
          </p:nvSpPr>
          <p:spPr bwMode="auto">
            <a:xfrm rot="-5400000">
              <a:off x="4700033" y="2502636"/>
              <a:ext cx="422398" cy="1086430"/>
            </a:xfrm>
            <a:custGeom>
              <a:avLst/>
              <a:gdLst>
                <a:gd name="T0" fmla="*/ 2147483647 w 21600"/>
                <a:gd name="T1" fmla="*/ 0 h 21600"/>
                <a:gd name="T2" fmla="*/ 0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294" name="AutoShape 27"/>
            <p:cNvSpPr>
              <a:spLocks noChangeArrowheads="1"/>
            </p:cNvSpPr>
            <p:nvPr/>
          </p:nvSpPr>
          <p:spPr bwMode="auto">
            <a:xfrm rot="-5400000">
              <a:off x="4007187" y="1722831"/>
              <a:ext cx="604316" cy="779101"/>
            </a:xfrm>
            <a:prstGeom prst="notchedRightArrow">
              <a:avLst>
                <a:gd name="adj1" fmla="val 41083"/>
                <a:gd name="adj2" fmla="val 7958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295" name="AutoShape 28"/>
            <p:cNvSpPr>
              <a:spLocks noChangeArrowheads="1"/>
            </p:cNvSpPr>
            <p:nvPr/>
          </p:nvSpPr>
          <p:spPr bwMode="auto">
            <a:xfrm rot="-5115656">
              <a:off x="2743932" y="5855900"/>
              <a:ext cx="584379" cy="617852"/>
            </a:xfrm>
            <a:prstGeom prst="curvedDownArrow">
              <a:avLst>
                <a:gd name="adj1" fmla="val 36361"/>
                <a:gd name="adj2" fmla="val 72713"/>
                <a:gd name="adj3" fmla="val 33334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296" name="AutoShape 29"/>
            <p:cNvSpPr>
              <a:spLocks noChangeArrowheads="1"/>
            </p:cNvSpPr>
            <p:nvPr/>
          </p:nvSpPr>
          <p:spPr bwMode="auto">
            <a:xfrm rot="-5115656">
              <a:off x="2745767" y="5298102"/>
              <a:ext cx="531216" cy="617852"/>
            </a:xfrm>
            <a:prstGeom prst="curvedDownArrow">
              <a:avLst>
                <a:gd name="adj1" fmla="val 33051"/>
                <a:gd name="adj2" fmla="val 66097"/>
                <a:gd name="adj3" fmla="val 3333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297" name="Text Box 30"/>
            <p:cNvSpPr txBox="1">
              <a:spLocks noChangeArrowheads="1"/>
            </p:cNvSpPr>
            <p:nvPr/>
          </p:nvSpPr>
          <p:spPr bwMode="auto">
            <a:xfrm>
              <a:off x="3330280" y="642918"/>
              <a:ext cx="2026780" cy="32479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600" b="1">
                  <a:latin typeface="Calibri" pitchFamily="34" charset="0"/>
                </a:rPr>
                <a:t>State Plan</a:t>
              </a:r>
              <a:endParaRPr lang="en-US"/>
            </a:p>
          </p:txBody>
        </p:sp>
        <p:sp>
          <p:nvSpPr>
            <p:cNvPr id="11298" name="AutoShape 31"/>
            <p:cNvSpPr>
              <a:spLocks noChangeArrowheads="1"/>
            </p:cNvSpPr>
            <p:nvPr/>
          </p:nvSpPr>
          <p:spPr bwMode="auto">
            <a:xfrm rot="-5400000">
              <a:off x="4274189" y="703981"/>
              <a:ext cx="165304" cy="685704"/>
            </a:xfrm>
            <a:prstGeom prst="chevron">
              <a:avLst>
                <a:gd name="adj" fmla="val 52264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299" name="Text Box 32"/>
            <p:cNvSpPr txBox="1">
              <a:spLocks noChangeArrowheads="1"/>
            </p:cNvSpPr>
            <p:nvPr/>
          </p:nvSpPr>
          <p:spPr bwMode="auto">
            <a:xfrm>
              <a:off x="1317869" y="4977377"/>
              <a:ext cx="1569377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GP YSS</a:t>
              </a:r>
              <a:endParaRPr lang="en-US"/>
            </a:p>
          </p:txBody>
        </p:sp>
        <p:sp>
          <p:nvSpPr>
            <p:cNvPr id="11300" name="Text Box 33"/>
            <p:cNvSpPr txBox="1">
              <a:spLocks noChangeArrowheads="1"/>
            </p:cNvSpPr>
            <p:nvPr/>
          </p:nvSpPr>
          <p:spPr bwMode="auto">
            <a:xfrm>
              <a:off x="5660398" y="3983060"/>
              <a:ext cx="2026780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Respective ULBs</a:t>
              </a:r>
              <a:endParaRPr lang="en-US"/>
            </a:p>
          </p:txBody>
        </p:sp>
        <p:sp>
          <p:nvSpPr>
            <p:cNvPr id="11301" name="AutoShape 34"/>
            <p:cNvSpPr>
              <a:spLocks noChangeArrowheads="1"/>
            </p:cNvSpPr>
            <p:nvPr/>
          </p:nvSpPr>
          <p:spPr bwMode="auto">
            <a:xfrm rot="-5400000">
              <a:off x="5409778" y="3392600"/>
              <a:ext cx="540354" cy="621045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4389 h 21600"/>
                <a:gd name="T20" fmla="*/ 1852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9257"/>
                  </a:lnTo>
                  <a:lnTo>
                    <a:pt x="12337" y="9257"/>
                  </a:lnTo>
                  <a:lnTo>
                    <a:pt x="12337" y="14389"/>
                  </a:lnTo>
                  <a:lnTo>
                    <a:pt x="0" y="14389"/>
                  </a:lnTo>
                  <a:lnTo>
                    <a:pt x="0" y="21600"/>
                  </a:lnTo>
                  <a:lnTo>
                    <a:pt x="18520" y="21600"/>
                  </a:lnTo>
                  <a:lnTo>
                    <a:pt x="18520" y="9257"/>
                  </a:lnTo>
                  <a:lnTo>
                    <a:pt x="21600" y="92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02" name="Text Box 35"/>
            <p:cNvSpPr txBox="1">
              <a:spLocks noChangeArrowheads="1"/>
            </p:cNvSpPr>
            <p:nvPr/>
          </p:nvSpPr>
          <p:spPr bwMode="auto">
            <a:xfrm>
              <a:off x="5665187" y="3038168"/>
              <a:ext cx="2026780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Respective ULBs</a:t>
              </a:r>
              <a:endParaRPr lang="en-US"/>
            </a:p>
          </p:txBody>
        </p:sp>
        <p:sp>
          <p:nvSpPr>
            <p:cNvPr id="11303" name="AutoShape 36"/>
            <p:cNvSpPr>
              <a:spLocks noChangeArrowheads="1"/>
            </p:cNvSpPr>
            <p:nvPr/>
          </p:nvSpPr>
          <p:spPr bwMode="auto">
            <a:xfrm rot="-5400000">
              <a:off x="5433644" y="2467229"/>
              <a:ext cx="493421" cy="621045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4389 h 21600"/>
                <a:gd name="T20" fmla="*/ 1852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9257"/>
                  </a:lnTo>
                  <a:lnTo>
                    <a:pt x="12337" y="9257"/>
                  </a:lnTo>
                  <a:lnTo>
                    <a:pt x="12337" y="14389"/>
                  </a:lnTo>
                  <a:lnTo>
                    <a:pt x="0" y="14389"/>
                  </a:lnTo>
                  <a:lnTo>
                    <a:pt x="0" y="21600"/>
                  </a:lnTo>
                  <a:lnTo>
                    <a:pt x="18520" y="21600"/>
                  </a:lnTo>
                  <a:lnTo>
                    <a:pt x="18520" y="9257"/>
                  </a:lnTo>
                  <a:lnTo>
                    <a:pt x="21600" y="92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cxnSp>
          <p:nvCxnSpPr>
            <p:cNvPr id="11304" name="AutoShape 37"/>
            <p:cNvCxnSpPr>
              <a:cxnSpLocks noChangeShapeType="1"/>
            </p:cNvCxnSpPr>
            <p:nvPr/>
          </p:nvCxnSpPr>
          <p:spPr bwMode="auto">
            <a:xfrm>
              <a:off x="5361849" y="2451712"/>
              <a:ext cx="267815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1305" name="AutoShape 38"/>
            <p:cNvCxnSpPr>
              <a:cxnSpLocks noChangeShapeType="1"/>
            </p:cNvCxnSpPr>
            <p:nvPr/>
          </p:nvCxnSpPr>
          <p:spPr bwMode="auto">
            <a:xfrm>
              <a:off x="8040008" y="2451712"/>
              <a:ext cx="0" cy="218882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1306" name="AutoShape 39"/>
            <p:cNvCxnSpPr>
              <a:cxnSpLocks noChangeShapeType="1"/>
            </p:cNvCxnSpPr>
            <p:nvPr/>
          </p:nvCxnSpPr>
          <p:spPr bwMode="auto">
            <a:xfrm flipH="1">
              <a:off x="5342691" y="4640954"/>
              <a:ext cx="2697317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1307" name="AutoShape 40"/>
            <p:cNvCxnSpPr>
              <a:cxnSpLocks noChangeShapeType="1"/>
            </p:cNvCxnSpPr>
            <p:nvPr/>
          </p:nvCxnSpPr>
          <p:spPr bwMode="auto">
            <a:xfrm>
              <a:off x="5342691" y="3394942"/>
              <a:ext cx="2697317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1308" name="AutoShape 41"/>
            <p:cNvCxnSpPr>
              <a:cxnSpLocks noChangeShapeType="1"/>
            </p:cNvCxnSpPr>
            <p:nvPr/>
          </p:nvCxnSpPr>
          <p:spPr bwMode="auto">
            <a:xfrm>
              <a:off x="5385797" y="4722775"/>
              <a:ext cx="1576562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1309" name="AutoShape 42"/>
            <p:cNvCxnSpPr>
              <a:cxnSpLocks noChangeShapeType="1"/>
            </p:cNvCxnSpPr>
            <p:nvPr/>
          </p:nvCxnSpPr>
          <p:spPr bwMode="auto">
            <a:xfrm>
              <a:off x="6962358" y="4722775"/>
              <a:ext cx="0" cy="64668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1310" name="AutoShape 43"/>
            <p:cNvCxnSpPr>
              <a:cxnSpLocks noChangeShapeType="1"/>
            </p:cNvCxnSpPr>
            <p:nvPr/>
          </p:nvCxnSpPr>
          <p:spPr bwMode="auto">
            <a:xfrm flipH="1">
              <a:off x="5302778" y="5369455"/>
              <a:ext cx="165958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1311" name="Text Box 44"/>
            <p:cNvSpPr txBox="1">
              <a:spLocks noChangeArrowheads="1"/>
            </p:cNvSpPr>
            <p:nvPr/>
          </p:nvSpPr>
          <p:spPr bwMode="auto">
            <a:xfrm>
              <a:off x="1322658" y="4088555"/>
              <a:ext cx="1569377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Taluk YSS</a:t>
              </a:r>
              <a:endParaRPr lang="en-US"/>
            </a:p>
          </p:txBody>
        </p:sp>
        <p:sp>
          <p:nvSpPr>
            <p:cNvPr id="11312" name="Text Box 45"/>
            <p:cNvSpPr txBox="1">
              <a:spLocks noChangeArrowheads="1"/>
            </p:cNvSpPr>
            <p:nvPr/>
          </p:nvSpPr>
          <p:spPr bwMode="auto">
            <a:xfrm>
              <a:off x="1325053" y="2985420"/>
              <a:ext cx="1569377" cy="28076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100">
                  <a:latin typeface="Calibri" pitchFamily="34" charset="0"/>
                </a:rPr>
                <a:t>District YSS</a:t>
              </a:r>
              <a:endParaRPr lang="en-US"/>
            </a:p>
          </p:txBody>
        </p:sp>
        <p:sp>
          <p:nvSpPr>
            <p:cNvPr id="11313" name="AutoShape 46"/>
            <p:cNvSpPr>
              <a:spLocks noChangeArrowheads="1"/>
            </p:cNvSpPr>
            <p:nvPr/>
          </p:nvSpPr>
          <p:spPr bwMode="auto">
            <a:xfrm rot="-5115656">
              <a:off x="-395058" y="3524567"/>
              <a:ext cx="2263588" cy="902033"/>
            </a:xfrm>
            <a:prstGeom prst="curvedDownArrow">
              <a:avLst>
                <a:gd name="adj1" fmla="val 2870"/>
                <a:gd name="adj2" fmla="val 103247"/>
                <a:gd name="adj3" fmla="val 27532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314" name="AutoShape 47"/>
            <p:cNvSpPr>
              <a:spLocks noChangeArrowheads="1"/>
            </p:cNvSpPr>
            <p:nvPr/>
          </p:nvSpPr>
          <p:spPr bwMode="auto">
            <a:xfrm rot="-5115656">
              <a:off x="375529" y="4169586"/>
              <a:ext cx="1022560" cy="902033"/>
            </a:xfrm>
            <a:prstGeom prst="curvedDownArrow">
              <a:avLst>
                <a:gd name="adj1" fmla="val 1286"/>
                <a:gd name="adj2" fmla="val 46641"/>
                <a:gd name="adj3" fmla="val 27532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1315" name="Text Box 51"/>
            <p:cNvSpPr txBox="1">
              <a:spLocks noChangeArrowheads="1"/>
            </p:cNvSpPr>
            <p:nvPr/>
          </p:nvSpPr>
          <p:spPr bwMode="auto">
            <a:xfrm>
              <a:off x="8185147" y="2363069"/>
              <a:ext cx="936358" cy="5004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600" b="1">
                  <a:latin typeface="Calibri" pitchFamily="34" charset="0"/>
                </a:rPr>
                <a:t>Sec. 310</a:t>
              </a:r>
              <a:endParaRPr lang="en-US"/>
            </a:p>
          </p:txBody>
        </p:sp>
        <p:sp>
          <p:nvSpPr>
            <p:cNvPr id="11316" name="Text Box 52"/>
            <p:cNvSpPr txBox="1">
              <a:spLocks noChangeArrowheads="1"/>
            </p:cNvSpPr>
            <p:nvPr/>
          </p:nvSpPr>
          <p:spPr bwMode="auto">
            <a:xfrm>
              <a:off x="8169980" y="1361451"/>
              <a:ext cx="936358" cy="5004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Aft>
                  <a:spcPts val="1000"/>
                </a:spcAft>
              </a:pPr>
              <a:r>
                <a:rPr lang="en-IN" sz="1600" b="1">
                  <a:latin typeface="Calibri" pitchFamily="34" charset="0"/>
                </a:rPr>
                <a:t>Sec. 310</a:t>
              </a:r>
              <a:endParaRPr lang="en-US"/>
            </a:p>
          </p:txBody>
        </p:sp>
        <p:sp>
          <p:nvSpPr>
            <p:cNvPr id="11317" name="AutoShape 53"/>
            <p:cNvSpPr>
              <a:spLocks noChangeArrowheads="1"/>
            </p:cNvSpPr>
            <p:nvPr/>
          </p:nvSpPr>
          <p:spPr bwMode="auto">
            <a:xfrm rot="16200000" flipV="1">
              <a:off x="2530983" y="4288048"/>
              <a:ext cx="493005" cy="886067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7009 h 21600"/>
                <a:gd name="T20" fmla="*/ 17263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3950"/>
                  </a:lnTo>
                  <a:lnTo>
                    <a:pt x="13594" y="3950"/>
                  </a:lnTo>
                  <a:lnTo>
                    <a:pt x="13594" y="17009"/>
                  </a:lnTo>
                  <a:lnTo>
                    <a:pt x="0" y="17009"/>
                  </a:lnTo>
                  <a:lnTo>
                    <a:pt x="0" y="21600"/>
                  </a:lnTo>
                  <a:lnTo>
                    <a:pt x="17263" y="21600"/>
                  </a:lnTo>
                  <a:lnTo>
                    <a:pt x="17263" y="3950"/>
                  </a:lnTo>
                  <a:lnTo>
                    <a:pt x="21600" y="39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70" name="Text Box 52"/>
          <p:cNvSpPr txBox="1">
            <a:spLocks noChangeArrowheads="1"/>
          </p:cNvSpPr>
          <p:nvPr/>
        </p:nvSpPr>
        <p:spPr bwMode="auto">
          <a:xfrm>
            <a:off x="8169275" y="5643563"/>
            <a:ext cx="936625" cy="5286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IN" sz="1600" b="1">
                <a:latin typeface="Calibri" pitchFamily="34" charset="0"/>
              </a:rPr>
              <a:t>Sec. 3</a:t>
            </a:r>
          </a:p>
          <a:p>
            <a:pPr algn="ctr">
              <a:spcAft>
                <a:spcPts val="1000"/>
              </a:spcAft>
            </a:pPr>
            <a:endParaRPr lang="en-US" sz="3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7239000" cy="60580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Planning Process – Flow Chart</a:t>
            </a:r>
          </a:p>
        </p:txBody>
      </p:sp>
      <p:pic>
        <p:nvPicPr>
          <p:cNvPr id="3277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6079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7" name="Picture 6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6329378" cy="11430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C00000"/>
                </a:solidFill>
              </a:rPr>
              <a:t>NGNY</a:t>
            </a:r>
            <a:r>
              <a:rPr lang="en-US" b="1" dirty="0" smtClean="0">
                <a:solidFill>
                  <a:srgbClr val="C00000"/>
                </a:solidFill>
              </a:rPr>
              <a:t> Initiatives during People’s Plan Campaign</a:t>
            </a:r>
            <a:endParaRPr lang="en-IN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0298" y="1571612"/>
            <a:ext cx="6357982" cy="484030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Identification of </a:t>
            </a:r>
            <a:r>
              <a:rPr lang="en-US" b="1" dirty="0" err="1" smtClean="0">
                <a:solidFill>
                  <a:srgbClr val="7030A0"/>
                </a:solidFill>
              </a:rPr>
              <a:t>Anganawadi</a:t>
            </a:r>
            <a:r>
              <a:rPr lang="en-US" b="1" dirty="0" smtClean="0">
                <a:solidFill>
                  <a:srgbClr val="7030A0"/>
                </a:solidFill>
              </a:rPr>
              <a:t> Worker, </a:t>
            </a:r>
            <a:r>
              <a:rPr lang="en-US" b="1" dirty="0" err="1" smtClean="0">
                <a:solidFill>
                  <a:srgbClr val="7030A0"/>
                </a:solidFill>
              </a:rPr>
              <a:t>ASHA</a:t>
            </a:r>
            <a:r>
              <a:rPr lang="en-US" b="1" dirty="0" smtClean="0">
                <a:solidFill>
                  <a:srgbClr val="7030A0"/>
                </a:solidFill>
              </a:rPr>
              <a:t> Worker and one School Teacher in each of the 6024 Gram Panchayats 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To provide hand holding support to </a:t>
            </a:r>
            <a:r>
              <a:rPr lang="en-US" b="1" dirty="0" err="1" smtClean="0">
                <a:solidFill>
                  <a:srgbClr val="7030A0"/>
                </a:solidFill>
              </a:rPr>
              <a:t>PDOs</a:t>
            </a:r>
            <a:r>
              <a:rPr lang="en-US" b="1" dirty="0" smtClean="0">
                <a:solidFill>
                  <a:srgbClr val="7030A0"/>
                </a:solidFill>
              </a:rPr>
              <a:t> in the preparation of plan document. </a:t>
            </a:r>
          </a:p>
          <a:p>
            <a:pPr algn="just">
              <a:spcBef>
                <a:spcPts val="0"/>
              </a:spcBef>
            </a:pPr>
            <a:r>
              <a:rPr lang="en-US" b="1" dirty="0" smtClean="0">
                <a:solidFill>
                  <a:srgbClr val="7030A0"/>
                </a:solidFill>
              </a:rPr>
              <a:t>Mobilization of SHGs members for </a:t>
            </a:r>
          </a:p>
          <a:p>
            <a:pPr algn="just"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7030A0"/>
                </a:solidFill>
              </a:rPr>
              <a:t>    People’s Plan Campaign and preparation of NGNY for the year 2019-20</a:t>
            </a:r>
            <a:endParaRPr lang="en-IN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12" y="428604"/>
            <a:ext cx="6215106" cy="607223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PDO along with other </a:t>
            </a:r>
            <a:r>
              <a:rPr lang="en-US" b="1" dirty="0" err="1" smtClean="0">
                <a:solidFill>
                  <a:srgbClr val="7030A0"/>
                </a:solidFill>
              </a:rPr>
              <a:t>grassroot</a:t>
            </a:r>
            <a:r>
              <a:rPr lang="en-US" b="1" dirty="0" smtClean="0">
                <a:solidFill>
                  <a:srgbClr val="7030A0"/>
                </a:solidFill>
              </a:rPr>
              <a:t> functionaries to orient SHG members on the activities of Women and Child Development, Health, Education and RDPR activities 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Orient SHG members on PRIs-SHGs convergence, Human Development and Sustainable Development parameters 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Including the above parameters in the situation analysis report of NGNY</a:t>
            </a:r>
          </a:p>
          <a:p>
            <a:pPr algn="just">
              <a:buNone/>
            </a:pPr>
            <a:endParaRPr lang="en-IN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12" y="1285860"/>
            <a:ext cx="6043626" cy="5357850"/>
          </a:xfrm>
        </p:spPr>
        <p:txBody>
          <a:bodyPr>
            <a:normAutofit/>
          </a:bodyPr>
          <a:lstStyle/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Issue of State Guidelines on People’s Plan Campaign and NGNY </a:t>
            </a:r>
          </a:p>
          <a:p>
            <a:pPr algn="just"/>
            <a:r>
              <a:rPr lang="en-US" b="1" dirty="0" err="1" smtClean="0">
                <a:solidFill>
                  <a:srgbClr val="7030A0"/>
                </a:solidFill>
              </a:rPr>
              <a:t>SHG</a:t>
            </a:r>
            <a:r>
              <a:rPr lang="en-US" b="1" dirty="0" smtClean="0">
                <a:solidFill>
                  <a:srgbClr val="7030A0"/>
                </a:solidFill>
              </a:rPr>
              <a:t> members to be trained by the facilitators at the door step of GPs – 1</a:t>
            </a:r>
            <a:r>
              <a:rPr lang="en-US" b="1" baseline="30000" dirty="0" smtClean="0">
                <a:solidFill>
                  <a:srgbClr val="7030A0"/>
                </a:solidFill>
              </a:rPr>
              <a:t>st</a:t>
            </a:r>
            <a:r>
              <a:rPr lang="en-US" b="1" dirty="0" smtClean="0">
                <a:solidFill>
                  <a:srgbClr val="7030A0"/>
                </a:solidFill>
              </a:rPr>
              <a:t> week of October 2018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Gram </a:t>
            </a:r>
            <a:r>
              <a:rPr lang="en-US" b="1" dirty="0" err="1" smtClean="0">
                <a:solidFill>
                  <a:srgbClr val="7030A0"/>
                </a:solidFill>
              </a:rPr>
              <a:t>sabha</a:t>
            </a:r>
            <a:r>
              <a:rPr lang="en-US" b="1" dirty="0" smtClean="0">
                <a:solidFill>
                  <a:srgbClr val="7030A0"/>
                </a:solidFill>
              </a:rPr>
              <a:t> dates to be scheduled between October 15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r>
              <a:rPr lang="en-US" b="1" dirty="0" smtClean="0">
                <a:solidFill>
                  <a:srgbClr val="7030A0"/>
                </a:solidFill>
              </a:rPr>
              <a:t> to November 15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r>
              <a:rPr lang="en-US" b="1" dirty="0" smtClean="0">
                <a:solidFill>
                  <a:srgbClr val="7030A0"/>
                </a:solidFill>
              </a:rPr>
              <a:t> </a:t>
            </a:r>
          </a:p>
          <a:p>
            <a:endParaRPr lang="en-US" dirty="0" smtClean="0"/>
          </a:p>
          <a:p>
            <a:endParaRPr lang="en-IN" dirty="0"/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857488" y="428604"/>
            <a:ext cx="6072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>Time line for NGNY Activities</a:t>
            </a:r>
            <a:endParaRPr lang="en-IN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12" y="428604"/>
            <a:ext cx="6072230" cy="6072229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Mission </a:t>
            </a:r>
            <a:r>
              <a:rPr lang="en-US" b="1" dirty="0" err="1" smtClean="0">
                <a:solidFill>
                  <a:srgbClr val="7030A0"/>
                </a:solidFill>
              </a:rPr>
              <a:t>Anthyodaya</a:t>
            </a:r>
            <a:r>
              <a:rPr lang="en-US" b="1" dirty="0" smtClean="0">
                <a:solidFill>
                  <a:srgbClr val="7030A0"/>
                </a:solidFill>
              </a:rPr>
              <a:t> data to be placed before the gram </a:t>
            </a:r>
            <a:r>
              <a:rPr lang="en-US" b="1" dirty="0" err="1" smtClean="0">
                <a:solidFill>
                  <a:srgbClr val="7030A0"/>
                </a:solidFill>
              </a:rPr>
              <a:t>sabha</a:t>
            </a:r>
            <a:r>
              <a:rPr lang="en-US" b="1" dirty="0" smtClean="0">
                <a:solidFill>
                  <a:srgbClr val="7030A0"/>
                </a:solidFill>
              </a:rPr>
              <a:t> for validation - scheduled between October 15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r>
              <a:rPr lang="en-US" b="1" dirty="0" smtClean="0">
                <a:solidFill>
                  <a:srgbClr val="7030A0"/>
                </a:solidFill>
              </a:rPr>
              <a:t> to November 15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 Identification of activities to be carried out by the Gram </a:t>
            </a:r>
            <a:r>
              <a:rPr lang="en-US" b="1" dirty="0" err="1" smtClean="0">
                <a:solidFill>
                  <a:srgbClr val="7030A0"/>
                </a:solidFill>
              </a:rPr>
              <a:t>Sabha</a:t>
            </a:r>
            <a:r>
              <a:rPr lang="en-US" b="1" dirty="0" smtClean="0">
                <a:solidFill>
                  <a:srgbClr val="7030A0"/>
                </a:solidFill>
              </a:rPr>
              <a:t> based on the situation analysis report. 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Gram Panchayat Yojana </a:t>
            </a:r>
            <a:r>
              <a:rPr lang="en-US" b="1" dirty="0" err="1" smtClean="0">
                <a:solidFill>
                  <a:srgbClr val="7030A0"/>
                </a:solidFill>
              </a:rPr>
              <a:t>Sahayak</a:t>
            </a:r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</a:rPr>
              <a:t>Samithi</a:t>
            </a:r>
            <a:r>
              <a:rPr lang="en-US" b="1" dirty="0" smtClean="0">
                <a:solidFill>
                  <a:srgbClr val="7030A0"/>
                </a:solidFill>
              </a:rPr>
              <a:t> to finalize the activities of PRIs - between November 15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r>
              <a:rPr lang="en-US" b="1" dirty="0" smtClean="0">
                <a:solidFill>
                  <a:srgbClr val="7030A0"/>
                </a:solidFill>
              </a:rPr>
              <a:t> to November 30</a:t>
            </a:r>
            <a:r>
              <a:rPr lang="en-US" b="1" baseline="30000" dirty="0" smtClean="0">
                <a:solidFill>
                  <a:srgbClr val="7030A0"/>
                </a:solidFill>
              </a:rPr>
              <a:t>th</a:t>
            </a:r>
            <a:endParaRPr lang="en-US" b="1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8" name="Picture 7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488" y="1071546"/>
            <a:ext cx="5829312" cy="4429156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7030A0"/>
                </a:solidFill>
              </a:rPr>
              <a:t>Gram Panchayat meeting to finalize the GP plans – December 1</a:t>
            </a:r>
            <a:r>
              <a:rPr lang="en-US" sz="3600" b="1" baseline="30000" dirty="0" smtClean="0">
                <a:solidFill>
                  <a:srgbClr val="7030A0"/>
                </a:solidFill>
              </a:rPr>
              <a:t>st</a:t>
            </a:r>
            <a:r>
              <a:rPr lang="en-US" sz="3600" b="1" dirty="0" smtClean="0">
                <a:solidFill>
                  <a:srgbClr val="7030A0"/>
                </a:solidFill>
              </a:rPr>
              <a:t> to December 10</a:t>
            </a:r>
            <a:r>
              <a:rPr lang="en-US" sz="3600" b="1" baseline="30000" dirty="0" smtClean="0">
                <a:solidFill>
                  <a:srgbClr val="7030A0"/>
                </a:solidFill>
              </a:rPr>
              <a:t>th</a:t>
            </a:r>
            <a:r>
              <a:rPr lang="en-US" sz="3600" b="1" dirty="0" smtClean="0">
                <a:solidFill>
                  <a:srgbClr val="7030A0"/>
                </a:solidFill>
              </a:rPr>
              <a:t> 2018</a:t>
            </a:r>
          </a:p>
          <a:p>
            <a:pPr algn="just"/>
            <a:r>
              <a:rPr lang="en-US" sz="3600" b="1" dirty="0" smtClean="0">
                <a:solidFill>
                  <a:srgbClr val="7030A0"/>
                </a:solidFill>
              </a:rPr>
              <a:t>Entry of GP plans on Plan Plus Software – December 10</a:t>
            </a:r>
            <a:r>
              <a:rPr lang="en-US" sz="3600" b="1" baseline="30000" dirty="0" smtClean="0">
                <a:solidFill>
                  <a:srgbClr val="7030A0"/>
                </a:solidFill>
              </a:rPr>
              <a:t>th</a:t>
            </a:r>
            <a:r>
              <a:rPr lang="en-US" sz="3600" b="1" dirty="0" smtClean="0">
                <a:solidFill>
                  <a:srgbClr val="7030A0"/>
                </a:solidFill>
              </a:rPr>
              <a:t> to December 15</a:t>
            </a:r>
            <a:r>
              <a:rPr lang="en-US" sz="3600" b="1" baseline="30000" dirty="0" smtClean="0">
                <a:solidFill>
                  <a:srgbClr val="7030A0"/>
                </a:solidFill>
              </a:rPr>
              <a:t>th</a:t>
            </a:r>
            <a:r>
              <a:rPr lang="en-US" sz="3600" b="1" dirty="0" smtClean="0">
                <a:solidFill>
                  <a:srgbClr val="7030A0"/>
                </a:solidFill>
              </a:rPr>
              <a:t> 2018</a:t>
            </a:r>
          </a:p>
          <a:p>
            <a:pPr algn="just">
              <a:buNone/>
            </a:pPr>
            <a:endParaRPr lang="en-IN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142984"/>
            <a:ext cx="3008313" cy="4525963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</a:rPr>
              <a:t>NGNY Progress Report Prepared  by </a:t>
            </a:r>
            <a:r>
              <a:rPr lang="en-US" sz="2800" b="1" dirty="0" err="1" smtClean="0">
                <a:solidFill>
                  <a:srgbClr val="7030A0"/>
                </a:solidFill>
              </a:rPr>
              <a:t>Suranagi</a:t>
            </a:r>
            <a:r>
              <a:rPr lang="en-US" sz="2800" b="1" dirty="0" smtClean="0">
                <a:solidFill>
                  <a:srgbClr val="7030A0"/>
                </a:solidFill>
              </a:rPr>
              <a:t> Gram Panchayat containing schemes of all 28 Departments and list of nearly 15000 Beneficiaries that was placed  before Gram Sabha</a:t>
            </a:r>
            <a:endParaRPr lang="en-IN" sz="2800" b="1" dirty="0" smtClean="0">
              <a:solidFill>
                <a:srgbClr val="7030A0"/>
              </a:solidFill>
            </a:endParaRPr>
          </a:p>
        </p:txBody>
      </p:sp>
      <p:pic>
        <p:nvPicPr>
          <p:cNvPr id="66563" name="Picture 2" descr="C:\Users\admin\Downloads\IMG_20171025_1252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71938" y="71414"/>
            <a:ext cx="4986342" cy="6553200"/>
          </a:xfr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7F745B-B5C4-48E4-A146-0093AD0D3D8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043890" cy="1162050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>
                <a:solidFill>
                  <a:srgbClr val="7030A0"/>
                </a:solidFill>
              </a:rPr>
              <a:t>Panchayat Development Officer, </a:t>
            </a:r>
            <a:r>
              <a:rPr lang="en-US" sz="2400" dirty="0" err="1" smtClean="0">
                <a:solidFill>
                  <a:srgbClr val="7030A0"/>
                </a:solidFill>
              </a:rPr>
              <a:t>Malangi</a:t>
            </a:r>
            <a:r>
              <a:rPr lang="en-US" sz="2400" dirty="0" smtClean="0">
                <a:solidFill>
                  <a:srgbClr val="7030A0"/>
                </a:solidFill>
              </a:rPr>
              <a:t> GP receiving the Best GPDP award from </a:t>
            </a:r>
            <a:r>
              <a:rPr lang="en-US" sz="2400" dirty="0" err="1" smtClean="0">
                <a:solidFill>
                  <a:srgbClr val="7030A0"/>
                </a:solidFill>
              </a:rPr>
              <a:t>Honourable</a:t>
            </a:r>
            <a:r>
              <a:rPr lang="en-US" sz="2400" dirty="0" smtClean="0">
                <a:solidFill>
                  <a:srgbClr val="7030A0"/>
                </a:solidFill>
              </a:rPr>
              <a:t> Prime Minister, on National Panchayat </a:t>
            </a:r>
            <a:r>
              <a:rPr lang="en-US" sz="2400" dirty="0" err="1" smtClean="0">
                <a:solidFill>
                  <a:srgbClr val="7030A0"/>
                </a:solidFill>
              </a:rPr>
              <a:t>Diwas</a:t>
            </a:r>
            <a:endParaRPr lang="en-IN" sz="2400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ATI\Desktop\unname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06754"/>
            <a:ext cx="8001056" cy="49923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12" y="1285860"/>
            <a:ext cx="6043626" cy="535785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State has earmarked Rs.10 </a:t>
            </a:r>
            <a:r>
              <a:rPr lang="en-US" b="1" dirty="0" err="1" smtClean="0">
                <a:solidFill>
                  <a:srgbClr val="7030A0"/>
                </a:solidFill>
              </a:rPr>
              <a:t>Crores</a:t>
            </a:r>
            <a:r>
              <a:rPr lang="en-US" b="1" dirty="0" smtClean="0">
                <a:solidFill>
                  <a:srgbClr val="7030A0"/>
                </a:solidFill>
              </a:rPr>
              <a:t> for awarding the Best </a:t>
            </a:r>
            <a:r>
              <a:rPr lang="en-US" b="1" dirty="0" err="1" smtClean="0">
                <a:solidFill>
                  <a:srgbClr val="7030A0"/>
                </a:solidFill>
              </a:rPr>
              <a:t>NGNY</a:t>
            </a:r>
            <a:r>
              <a:rPr lang="en-US" b="1" dirty="0" smtClean="0">
                <a:solidFill>
                  <a:srgbClr val="7030A0"/>
                </a:solidFill>
              </a:rPr>
              <a:t> prepared by GPs in the state – Rs.10 </a:t>
            </a:r>
            <a:r>
              <a:rPr lang="en-US" b="1" dirty="0" err="1" smtClean="0">
                <a:solidFill>
                  <a:srgbClr val="7030A0"/>
                </a:solidFill>
              </a:rPr>
              <a:t>Lakhs</a:t>
            </a:r>
            <a:r>
              <a:rPr lang="en-US" b="1" dirty="0" smtClean="0">
                <a:solidFill>
                  <a:srgbClr val="7030A0"/>
                </a:solidFill>
              </a:rPr>
              <a:t> each for 100 GPs in the state 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Mysuru and Gadag districts provided with Rs.2.5 </a:t>
            </a:r>
            <a:r>
              <a:rPr lang="en-US" b="1" dirty="0" err="1" smtClean="0">
                <a:solidFill>
                  <a:srgbClr val="7030A0"/>
                </a:solidFill>
              </a:rPr>
              <a:t>crores</a:t>
            </a:r>
            <a:r>
              <a:rPr lang="en-US" b="1" dirty="0" smtClean="0">
                <a:solidFill>
                  <a:srgbClr val="7030A0"/>
                </a:solidFill>
              </a:rPr>
              <a:t> each for strengthening and Institutionalizing the Decentralised Planning Process in the district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Reaching the Unreached in Capacity Building – Establishing SATCOM Receiving terminals at GP level – State has provided Rs.7 </a:t>
            </a:r>
            <a:r>
              <a:rPr lang="en-US" b="1" dirty="0" err="1" smtClean="0">
                <a:solidFill>
                  <a:srgbClr val="7030A0"/>
                </a:solidFill>
              </a:rPr>
              <a:t>crores</a:t>
            </a:r>
            <a:r>
              <a:rPr lang="en-US" b="1" dirty="0" smtClean="0">
                <a:solidFill>
                  <a:srgbClr val="7030A0"/>
                </a:solidFill>
              </a:rPr>
              <a:t> this year.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Preparation of GP Link Document</a:t>
            </a:r>
          </a:p>
          <a:p>
            <a:pPr algn="just"/>
            <a:r>
              <a:rPr lang="en-US" b="1" dirty="0" smtClean="0">
                <a:solidFill>
                  <a:srgbClr val="7030A0"/>
                </a:solidFill>
              </a:rPr>
              <a:t>State circular for including all development schemes of other departments in </a:t>
            </a:r>
            <a:r>
              <a:rPr lang="en-US" b="1" dirty="0" err="1" smtClean="0">
                <a:solidFill>
                  <a:srgbClr val="7030A0"/>
                </a:solidFill>
              </a:rPr>
              <a:t>NGNY</a:t>
            </a:r>
            <a:r>
              <a:rPr lang="en-US" b="1" dirty="0" smtClean="0">
                <a:solidFill>
                  <a:srgbClr val="7030A0"/>
                </a:solidFill>
              </a:rPr>
              <a:t> (</a:t>
            </a:r>
            <a:r>
              <a:rPr lang="en-US" b="1" dirty="0" err="1" smtClean="0">
                <a:solidFill>
                  <a:srgbClr val="7030A0"/>
                </a:solidFill>
              </a:rPr>
              <a:t>GPDP</a:t>
            </a:r>
            <a:r>
              <a:rPr lang="en-US" b="1" smtClean="0">
                <a:solidFill>
                  <a:srgbClr val="7030A0"/>
                </a:solidFill>
              </a:rPr>
              <a:t>)</a:t>
            </a:r>
            <a:endParaRPr lang="en-US" b="1" dirty="0" smtClean="0">
              <a:solidFill>
                <a:srgbClr val="7030A0"/>
              </a:solidFill>
            </a:endParaRPr>
          </a:p>
          <a:p>
            <a:endParaRPr lang="en-US" dirty="0" smtClean="0"/>
          </a:p>
          <a:p>
            <a:endParaRPr lang="en-IN" dirty="0"/>
          </a:p>
        </p:txBody>
      </p:sp>
      <p:grpSp>
        <p:nvGrpSpPr>
          <p:cNvPr id="2" name="Group 4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6" name="Picture 5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857488" y="428604"/>
            <a:ext cx="6072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>Looking Ahead</a:t>
            </a:r>
            <a:endParaRPr lang="en-IN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928794" y="1857364"/>
            <a:ext cx="6786610" cy="20002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solidFill>
                  <a:srgbClr val="7030A0"/>
                </a:solidFill>
              </a:rPr>
              <a:t>THANK YOU</a:t>
            </a:r>
            <a:endParaRPr lang="en-IN" sz="6600" b="1" dirty="0">
              <a:solidFill>
                <a:srgbClr val="7030A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0" y="0"/>
            <a:ext cx="2571704" cy="6858000"/>
            <a:chOff x="0" y="0"/>
            <a:chExt cx="2571704" cy="6858000"/>
          </a:xfrm>
        </p:grpSpPr>
        <p:pic>
          <p:nvPicPr>
            <p:cNvPr id="7" name="Picture 6" descr="7"/>
            <p:cNvPicPr/>
            <p:nvPr/>
          </p:nvPicPr>
          <p:blipFill>
            <a:blip r:embed="rId2"/>
            <a:srcRect l="77810" t="47292" r="-552" b="-84"/>
            <a:stretch>
              <a:fillRect/>
            </a:stretch>
          </p:blipFill>
          <p:spPr bwMode="auto">
            <a:xfrm>
              <a:off x="0" y="3929066"/>
              <a:ext cx="2571704" cy="2928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7"/>
            <p:cNvPicPr/>
            <p:nvPr/>
          </p:nvPicPr>
          <p:blipFill>
            <a:blip r:embed="rId2"/>
            <a:srcRect r="38687" b="27839"/>
            <a:stretch>
              <a:fillRect/>
            </a:stretch>
          </p:blipFill>
          <p:spPr bwMode="auto">
            <a:xfrm>
              <a:off x="0" y="0"/>
              <a:ext cx="2500298" cy="392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York · SlidesCarnival</Template>
  <TotalTime>230</TotalTime>
  <Words>816</Words>
  <Application>Microsoft Office PowerPoint</Application>
  <PresentationFormat>On-screen Show (4:3)</PresentationFormat>
  <Paragraphs>81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Arial Unicode MS</vt:lpstr>
      <vt:lpstr>Bookman Old Style</vt:lpstr>
      <vt:lpstr>Calibri</vt:lpstr>
      <vt:lpstr>Office Theme</vt:lpstr>
      <vt:lpstr>People’s Plan Campaign – Karnataka Initiatives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People’s Plan Campaign</vt:lpstr>
      <vt:lpstr>Strengthening of NGNY </vt:lpstr>
      <vt:lpstr>PowerPoint Presentation</vt:lpstr>
      <vt:lpstr>Planning Process – Flow Chart</vt:lpstr>
      <vt:lpstr>NGNY Initiatives during People’s Plan Campaign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Panchayat Development Officer, Malangi GP receiving the Best GPDP award from Honourable Prime Minister, on National Panchayat Diwas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People’s Plan Campaign – Karnataka Initiatives</dc:title>
  <dc:creator>ATI</dc:creator>
  <cp:lastModifiedBy>30-07-18</cp:lastModifiedBy>
  <cp:revision>28</cp:revision>
  <dcterms:created xsi:type="dcterms:W3CDTF">2018-09-07T06:46:49Z</dcterms:created>
  <dcterms:modified xsi:type="dcterms:W3CDTF">2018-09-11T04:20:54Z</dcterms:modified>
</cp:coreProperties>
</file>