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2" r:id="rId9"/>
    <p:sldId id="267" r:id="rId10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990600"/>
            <a:ext cx="7772400" cy="2971800"/>
          </a:xfrm>
        </p:spPr>
        <p:txBody>
          <a:bodyPr>
            <a:normAutofit fontScale="90000"/>
          </a:bodyPr>
          <a:lstStyle/>
          <a:p>
            <a:r>
              <a:rPr lang="en-US" sz="5400" b="1" dirty="0" err="1" smtClean="0">
                <a:latin typeface="DVOT-SurekhMR" pitchFamily="2" charset="0"/>
                <a:cs typeface="DVOT-SurekhMR" pitchFamily="2" charset="0"/>
              </a:rPr>
              <a:t>सबकी</a:t>
            </a:r>
            <a:r>
              <a:rPr lang="en-US" sz="5400" b="1" dirty="0" smtClean="0">
                <a:latin typeface="DVOT-SurekhMR" pitchFamily="2" charset="0"/>
                <a:cs typeface="DVOT-SurekhMR" pitchFamily="2" charset="0"/>
              </a:rPr>
              <a:t> </a:t>
            </a:r>
            <a:r>
              <a:rPr lang="en-US" sz="5400" b="1" dirty="0" err="1" smtClean="0">
                <a:latin typeface="DVOT-SurekhMR" pitchFamily="2" charset="0"/>
                <a:cs typeface="DVOT-SurekhMR" pitchFamily="2" charset="0"/>
              </a:rPr>
              <a:t>योजना</a:t>
            </a:r>
            <a:r>
              <a:rPr lang="en-US" sz="5400" b="1" dirty="0" smtClean="0">
                <a:latin typeface="DVOT-SurekhMR" pitchFamily="2" charset="0"/>
                <a:cs typeface="DVOT-SurekhMR" pitchFamily="2" charset="0"/>
              </a:rPr>
              <a:t> </a:t>
            </a:r>
            <a:r>
              <a:rPr lang="en-US" sz="5400" b="1" dirty="0" err="1" smtClean="0">
                <a:latin typeface="DVOT-SurekhMR" pitchFamily="2" charset="0"/>
                <a:cs typeface="DVOT-SurekhMR" pitchFamily="2" charset="0"/>
              </a:rPr>
              <a:t>सबका</a:t>
            </a:r>
            <a:r>
              <a:rPr lang="en-US" sz="5400" b="1" dirty="0" smtClean="0">
                <a:latin typeface="DVOT-SurekhMR" pitchFamily="2" charset="0"/>
                <a:cs typeface="DVOT-SurekhMR" pitchFamily="2" charset="0"/>
              </a:rPr>
              <a:t> </a:t>
            </a:r>
            <a:r>
              <a:rPr lang="en-US" sz="5400" b="1" dirty="0" err="1" smtClean="0">
                <a:latin typeface="DVOT-SurekhMR" pitchFamily="2" charset="0"/>
                <a:cs typeface="DVOT-SurekhMR" pitchFamily="2" charset="0"/>
              </a:rPr>
              <a:t>विकास</a:t>
            </a:r>
            <a:r>
              <a:rPr lang="en-US" b="1" dirty="0" smtClean="0">
                <a:latin typeface="DVOT-SurekhMR" pitchFamily="2" charset="0"/>
                <a:cs typeface="DVOT-SurekhMR" pitchFamily="2" charset="0"/>
              </a:rPr>
              <a:t/>
            </a:r>
            <a:br>
              <a:rPr lang="en-US" b="1" dirty="0" smtClean="0">
                <a:latin typeface="DVOT-SurekhMR" pitchFamily="2" charset="0"/>
                <a:cs typeface="DVOT-SurekhMR" pitchFamily="2" charset="0"/>
              </a:rPr>
            </a:br>
            <a:r>
              <a:rPr lang="en-US" b="1" dirty="0" smtClean="0">
                <a:latin typeface="DVOT-SurekhMR" pitchFamily="2" charset="0"/>
                <a:cs typeface="DVOT-SurekhMR" pitchFamily="2" charset="0"/>
              </a:rPr>
              <a:t/>
            </a:r>
            <a:br>
              <a:rPr lang="en-US" b="1" dirty="0" smtClean="0">
                <a:latin typeface="DVOT-SurekhMR" pitchFamily="2" charset="0"/>
                <a:cs typeface="DVOT-SurekhMR" pitchFamily="2" charset="0"/>
              </a:rPr>
            </a:b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PEOPLE’S PLAN CAMPAIGN FOR GPDP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648200"/>
            <a:ext cx="6400800" cy="914400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chemeClr val="tx1"/>
                </a:solidFill>
                <a:latin typeface="DVOT-SurekhMR" pitchFamily="2" charset="0"/>
                <a:ea typeface="+mj-ea"/>
                <a:cs typeface="DVOT-SurekhMR" pitchFamily="2" charset="0"/>
              </a:rPr>
              <a:t>Maharashtra</a:t>
            </a:r>
            <a:r>
              <a:rPr lang="en-US" sz="4000" b="1" dirty="0" smtClean="0"/>
              <a:t> </a:t>
            </a:r>
            <a:r>
              <a:rPr lang="en-US" sz="4000" b="1" dirty="0" smtClean="0">
                <a:solidFill>
                  <a:schemeClr val="tx1"/>
                </a:solidFill>
                <a:latin typeface="DVOT-SurekhMR" pitchFamily="2" charset="0"/>
                <a:ea typeface="+mj-ea"/>
                <a:cs typeface="DVOT-SurekhMR" pitchFamily="2" charset="0"/>
              </a:rPr>
              <a:t>State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562600" y="6324600"/>
          <a:ext cx="3429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9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New Delhi, 11</a:t>
                      </a:r>
                      <a:r>
                        <a:rPr lang="en-US" baseline="30000" dirty="0" smtClean="0">
                          <a:solidFill>
                            <a:schemeClr val="tx1"/>
                          </a:solidFill>
                        </a:rPr>
                        <a:t>th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September, 2018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GPDP 2019-20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 smtClean="0"/>
              <a:t>Govt. of Maharashtra has issued GPDP Guidelines for the Year 2019-20 (GR </a:t>
            </a:r>
            <a:r>
              <a:rPr lang="en-US" dirty="0" err="1" smtClean="0"/>
              <a:t>dt</a:t>
            </a:r>
            <a:r>
              <a:rPr lang="en-US" dirty="0" smtClean="0"/>
              <a:t>. 6 Sept. 2018)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Gram </a:t>
            </a:r>
            <a:r>
              <a:rPr lang="en-US" dirty="0" err="1" smtClean="0"/>
              <a:t>Sabha</a:t>
            </a:r>
            <a:r>
              <a:rPr lang="en-US" dirty="0" smtClean="0"/>
              <a:t> – 2</a:t>
            </a:r>
            <a:r>
              <a:rPr lang="en-US" baseline="30000" dirty="0" smtClean="0"/>
              <a:t>nd</a:t>
            </a:r>
            <a:r>
              <a:rPr lang="en-US" dirty="0" smtClean="0"/>
              <a:t> Oct. to 31</a:t>
            </a:r>
            <a:r>
              <a:rPr lang="en-US" baseline="30000" dirty="0" smtClean="0"/>
              <a:t>st</a:t>
            </a:r>
            <a:r>
              <a:rPr lang="en-US" dirty="0" smtClean="0"/>
              <a:t> Dec. 2018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Attendance &amp; Presentation by All Dept. Functionaries in Gram </a:t>
            </a:r>
            <a:r>
              <a:rPr lang="en-US" dirty="0" err="1" smtClean="0"/>
              <a:t>Sabha</a:t>
            </a:r>
            <a:endParaRPr lang="en-US" dirty="0" smtClean="0"/>
          </a:p>
          <a:p>
            <a:pPr lvl="1" algn="just">
              <a:buFont typeface="Wingdings" pitchFamily="2" charset="2"/>
              <a:buChar char="Ø"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GPDP 2019-20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029200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dirty="0" smtClean="0"/>
              <a:t>GPDP Priorities - Basic Services &amp; </a:t>
            </a:r>
          </a:p>
          <a:p>
            <a:pPr algn="just">
              <a:buNone/>
            </a:pPr>
            <a:r>
              <a:rPr lang="en-US" dirty="0" smtClean="0"/>
              <a:t>    Integration of :</a:t>
            </a:r>
          </a:p>
          <a:p>
            <a:pPr lvl="1" algn="just">
              <a:buFont typeface="Wingdings" pitchFamily="2" charset="2"/>
              <a:buChar char="Ø"/>
            </a:pPr>
            <a:r>
              <a:rPr lang="en-US" dirty="0" smtClean="0"/>
              <a:t> Poverty Eradication, 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 Human, Social,  Economic &amp; Ecological   </a:t>
            </a:r>
          </a:p>
          <a:p>
            <a:pPr lvl="1">
              <a:buNone/>
            </a:pPr>
            <a:r>
              <a:rPr lang="en-US" dirty="0" smtClean="0"/>
              <a:t>     Development,</a:t>
            </a:r>
          </a:p>
          <a:p>
            <a:pPr lvl="1" algn="just">
              <a:buFont typeface="Wingdings" pitchFamily="2" charset="2"/>
              <a:buChar char="Ø"/>
            </a:pPr>
            <a:r>
              <a:rPr lang="en-US" dirty="0" smtClean="0"/>
              <a:t> Public Service Delivery, </a:t>
            </a:r>
          </a:p>
          <a:p>
            <a:pPr lvl="1" algn="just">
              <a:buFont typeface="Wingdings" pitchFamily="2" charset="2"/>
              <a:buChar char="Ø"/>
            </a:pPr>
            <a:r>
              <a:rPr lang="en-US" dirty="0" smtClean="0"/>
              <a:t> Good Governance, </a:t>
            </a:r>
          </a:p>
          <a:p>
            <a:pPr lvl="1" algn="just">
              <a:buFont typeface="Wingdings" pitchFamily="2" charset="2"/>
              <a:buChar char="Ø"/>
            </a:pPr>
            <a:r>
              <a:rPr lang="en-US" dirty="0" smtClean="0"/>
              <a:t> Skill Development, </a:t>
            </a:r>
          </a:p>
          <a:p>
            <a:pPr lvl="1" algn="just">
              <a:buFont typeface="Wingdings" pitchFamily="2" charset="2"/>
              <a:buChar char="Ø"/>
            </a:pPr>
            <a:r>
              <a:rPr lang="en-US" dirty="0" smtClean="0"/>
              <a:t> Sustainable Development Goals (SDG)</a:t>
            </a:r>
          </a:p>
          <a:p>
            <a:pPr lvl="1" algn="just">
              <a:buFont typeface="Wingdings" pitchFamily="2" charset="2"/>
              <a:buChar char="Ø"/>
            </a:pPr>
            <a:r>
              <a:rPr lang="en-US" dirty="0" smtClean="0"/>
              <a:t> Sanitation, Liquid &amp; Solid Waste Management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GPDP 2019-20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/>
              <a:t>Convergence of Gram </a:t>
            </a:r>
            <a:r>
              <a:rPr lang="en-US" dirty="0" err="1" smtClean="0"/>
              <a:t>Panchayat</a:t>
            </a:r>
            <a:r>
              <a:rPr lang="en-US" dirty="0" smtClean="0"/>
              <a:t> &amp; SHGs </a:t>
            </a:r>
          </a:p>
          <a:p>
            <a:pPr algn="just">
              <a:lnSpc>
                <a:spcPct val="150000"/>
              </a:lnSpc>
            </a:pPr>
            <a:r>
              <a:rPr lang="en-US" dirty="0" smtClean="0"/>
              <a:t>GPDP &amp;  Children below 18 yrs.</a:t>
            </a:r>
          </a:p>
          <a:p>
            <a:pPr algn="just">
              <a:lnSpc>
                <a:spcPct val="150000"/>
              </a:lnSpc>
            </a:pPr>
            <a:r>
              <a:rPr lang="en-US" dirty="0" err="1" smtClean="0"/>
              <a:t>Aspirational</a:t>
            </a:r>
            <a:r>
              <a:rPr lang="en-US" dirty="0" smtClean="0"/>
              <a:t> Districts</a:t>
            </a:r>
          </a:p>
          <a:p>
            <a:pPr algn="just">
              <a:lnSpc>
                <a:spcPct val="150000"/>
              </a:lnSpc>
            </a:pPr>
            <a:r>
              <a:rPr lang="en-US" dirty="0" smtClean="0"/>
              <a:t>Mission </a:t>
            </a:r>
            <a:r>
              <a:rPr lang="en-US" dirty="0" err="1" smtClean="0"/>
              <a:t>Antyodaya</a:t>
            </a:r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dirty="0" smtClean="0"/>
              <a:t>GPDP in PESA GPs</a:t>
            </a:r>
          </a:p>
          <a:p>
            <a:pPr algn="just">
              <a:lnSpc>
                <a:spcPct val="150000"/>
              </a:lnSpc>
            </a:pPr>
            <a:r>
              <a:rPr lang="en-US" dirty="0" smtClean="0"/>
              <a:t>No Cost / Low Cost Activities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PEOPLE’S PLAN CAMPAIGN FOR GPDP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smtClean="0"/>
              <a:t>Detailed Instructions by Govt. vide letter dated 07</a:t>
            </a:r>
            <a:r>
              <a:rPr lang="en-US" baseline="30000" dirty="0" smtClean="0"/>
              <a:t>th</a:t>
            </a:r>
            <a:r>
              <a:rPr lang="en-US" dirty="0" smtClean="0"/>
              <a:t>  Sept. 2018 </a:t>
            </a:r>
            <a:endParaRPr lang="en-US" b="1" dirty="0" smtClean="0"/>
          </a:p>
          <a:p>
            <a:pPr fontAlgn="t"/>
            <a:endParaRPr lang="en-US" b="1" dirty="0" smtClean="0"/>
          </a:p>
          <a:p>
            <a:pPr fontAlgn="t"/>
            <a:endParaRPr lang="en-US" b="1" dirty="0" smtClean="0"/>
          </a:p>
          <a:p>
            <a:pPr fontAlgn="t"/>
            <a:endParaRPr lang="en-US" b="1" dirty="0" smtClean="0"/>
          </a:p>
          <a:p>
            <a:pPr fontAlgn="t"/>
            <a:endParaRPr lang="en-US" b="1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762000" y="2895600"/>
          <a:ext cx="8001000" cy="34442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762000"/>
                <a:gridCol w="1614535"/>
                <a:gridCol w="3881673"/>
                <a:gridCol w="1742792"/>
              </a:tblGrid>
              <a:tr h="76200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Sr. No.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Dept. / Office / Institute 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Responsibility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Schedule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84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/>
                        <a:t>RDD, </a:t>
                      </a:r>
                      <a:r>
                        <a:rPr lang="en-US" sz="2000" dirty="0" err="1" smtClean="0"/>
                        <a:t>GoM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lang="en-US" sz="2000" dirty="0" smtClean="0"/>
                        <a:t>  Appointment of Nodal</a:t>
                      </a:r>
                      <a:r>
                        <a:rPr lang="en-US" sz="2000" baseline="0" dirty="0" smtClean="0"/>
                        <a:t> Officers   </a:t>
                      </a:r>
                    </a:p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 in RDD</a:t>
                      </a:r>
                    </a:p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lang="en-US" sz="2000" baseline="0" dirty="0" smtClean="0"/>
                        <a:t>  Nodal Officers from State Dept.  </a:t>
                      </a:r>
                    </a:p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of 29 Subjects.</a:t>
                      </a:r>
                    </a:p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lang="en-US" sz="2000" baseline="0" dirty="0" smtClean="0"/>
                        <a:t>  Meeting of all State Depts.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/>
                        <a:t>Appointed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US" sz="2000" dirty="0" smtClean="0"/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/>
                        <a:t>10</a:t>
                      </a:r>
                      <a:r>
                        <a:rPr lang="en-US" sz="2000" baseline="30000" dirty="0" smtClean="0"/>
                        <a:t>th</a:t>
                      </a:r>
                      <a:r>
                        <a:rPr lang="en-US" sz="2000" dirty="0" smtClean="0"/>
                        <a:t> to 15</a:t>
                      </a:r>
                      <a:r>
                        <a:rPr lang="en-US" sz="2000" baseline="30000" dirty="0" smtClean="0"/>
                        <a:t>th</a:t>
                      </a:r>
                      <a:r>
                        <a:rPr lang="en-US" sz="2000" dirty="0" smtClean="0"/>
                        <a:t> Sept ,2018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57200" y="533400"/>
          <a:ext cx="8458200" cy="6045298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725580"/>
                <a:gridCol w="1786756"/>
                <a:gridCol w="4144581"/>
                <a:gridCol w="1801283"/>
              </a:tblGrid>
              <a:tr h="81035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Sr. No.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Dept. / Office / Institute 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Responsibility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Schedule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242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State Depts.</a:t>
                      </a:r>
                      <a:r>
                        <a:rPr lang="en-US" sz="2000" baseline="0" dirty="0" smtClean="0"/>
                        <a:t> Nodal Officers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en-US" sz="2000" baseline="0" dirty="0" smtClean="0"/>
                        <a:t>  Appointment of Functionaries for 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Special Gram </a:t>
                      </a:r>
                      <a:r>
                        <a:rPr lang="en-US" sz="2000" baseline="0" dirty="0" err="1" smtClean="0"/>
                        <a:t>Sabha</a:t>
                      </a:r>
                      <a:r>
                        <a:rPr lang="en-US" sz="2000" baseline="0" dirty="0" smtClean="0"/>
                        <a:t> 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en-US" sz="2000" baseline="0" dirty="0" smtClean="0"/>
                        <a:t>  Instructions to attend Gram </a:t>
                      </a:r>
                      <a:r>
                        <a:rPr lang="en-US" sz="2000" baseline="0" dirty="0" err="1" smtClean="0"/>
                        <a:t>Sabha</a:t>
                      </a:r>
                      <a:r>
                        <a:rPr lang="en-US" sz="2000" baseline="0" dirty="0" smtClean="0"/>
                        <a:t>  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as per schedule finalized by CEO 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en-US" sz="2000" baseline="0" dirty="0" smtClean="0"/>
                        <a:t>  Presentation in the Gram </a:t>
                      </a:r>
                      <a:r>
                        <a:rPr lang="en-US" sz="2000" baseline="0" dirty="0" err="1" smtClean="0"/>
                        <a:t>Sabha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15</a:t>
                      </a:r>
                      <a:r>
                        <a:rPr lang="en-US" sz="2000" baseline="30000" dirty="0" smtClean="0"/>
                        <a:t>th</a:t>
                      </a:r>
                      <a:r>
                        <a:rPr lang="en-US" sz="2000" dirty="0" smtClean="0"/>
                        <a:t> to 28</a:t>
                      </a:r>
                      <a:r>
                        <a:rPr lang="en-US" sz="2000" baseline="30000" dirty="0" smtClean="0"/>
                        <a:t>th</a:t>
                      </a:r>
                      <a:r>
                        <a:rPr lang="en-US" sz="2000" dirty="0" smtClean="0"/>
                        <a:t> Sept, 2018</a:t>
                      </a:r>
                    </a:p>
                    <a:p>
                      <a:endParaRPr lang="en-US" sz="2000" dirty="0" smtClean="0"/>
                    </a:p>
                    <a:p>
                      <a:endParaRPr lang="en-US" sz="2000" dirty="0" smtClean="0"/>
                    </a:p>
                    <a:p>
                      <a:endParaRPr lang="en-US" sz="2000" dirty="0" smtClean="0"/>
                    </a:p>
                    <a:p>
                      <a:r>
                        <a:rPr lang="en-US" sz="2000" dirty="0" smtClean="0"/>
                        <a:t>2</a:t>
                      </a:r>
                      <a:r>
                        <a:rPr lang="en-US" sz="2000" baseline="30000" dirty="0" smtClean="0"/>
                        <a:t>nd</a:t>
                      </a:r>
                      <a:r>
                        <a:rPr lang="en-US" sz="2000" dirty="0" smtClean="0"/>
                        <a:t> Oct.</a:t>
                      </a:r>
                      <a:r>
                        <a:rPr lang="en-US" sz="2000" baseline="0" dirty="0" smtClean="0"/>
                        <a:t> to 31</a:t>
                      </a:r>
                      <a:r>
                        <a:rPr lang="en-US" sz="2000" baseline="30000" dirty="0" smtClean="0"/>
                        <a:t>st</a:t>
                      </a:r>
                      <a:r>
                        <a:rPr lang="en-US" sz="2000" baseline="0" dirty="0" smtClean="0"/>
                        <a:t> Dec. 2018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0495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IT Cell, RDD, </a:t>
                      </a:r>
                      <a:r>
                        <a:rPr lang="en-US" sz="2000" dirty="0" err="1" smtClean="0"/>
                        <a:t>GoM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en-US" sz="2000" dirty="0" smtClean="0"/>
                        <a:t>  Nodal</a:t>
                      </a:r>
                      <a:r>
                        <a:rPr lang="en-US" sz="2000" baseline="0" dirty="0" smtClean="0"/>
                        <a:t> Officer for Uploading of Geo-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Tagging Photos , Registration on   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Web Portal, 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en-US" sz="2000" baseline="0" dirty="0" smtClean="0"/>
                        <a:t>  Uploading Plans on Plan Plus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Appointed</a:t>
                      </a:r>
                    </a:p>
                    <a:p>
                      <a:r>
                        <a:rPr lang="en-US" sz="2000" dirty="0" smtClean="0"/>
                        <a:t>Oct. to Dec. 2018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0495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SPMU, RGSA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en-US" sz="2000" baseline="0" dirty="0" smtClean="0"/>
                        <a:t>  Nodal Officer for Campaign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en-US" sz="2000" baseline="0" dirty="0" smtClean="0"/>
                        <a:t>  GPDP Guidelines 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en-US" sz="2000" baseline="0" dirty="0" smtClean="0"/>
                        <a:t>  Planning &amp; Monitoring of Special 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Gram </a:t>
                      </a:r>
                      <a:r>
                        <a:rPr lang="en-US" sz="2000" baseline="0" dirty="0" err="1" smtClean="0"/>
                        <a:t>Sabha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Appointed</a:t>
                      </a:r>
                    </a:p>
                    <a:p>
                      <a:r>
                        <a:rPr lang="en-US" sz="2000" dirty="0" smtClean="0"/>
                        <a:t>Issued</a:t>
                      </a:r>
                    </a:p>
                    <a:p>
                      <a:r>
                        <a:rPr lang="en-US" sz="2000" dirty="0" smtClean="0"/>
                        <a:t>2</a:t>
                      </a:r>
                      <a:r>
                        <a:rPr lang="en-US" sz="2000" baseline="30000" dirty="0" smtClean="0"/>
                        <a:t>nd</a:t>
                      </a:r>
                      <a:r>
                        <a:rPr lang="en-US" sz="2000" dirty="0" smtClean="0"/>
                        <a:t> Oct.</a:t>
                      </a:r>
                      <a:r>
                        <a:rPr lang="en-US" sz="2000" baseline="0" dirty="0" smtClean="0"/>
                        <a:t> to 31</a:t>
                      </a:r>
                      <a:r>
                        <a:rPr lang="en-US" sz="2000" baseline="30000" dirty="0" smtClean="0"/>
                        <a:t>st</a:t>
                      </a:r>
                      <a:r>
                        <a:rPr lang="en-US" sz="2000" baseline="0" dirty="0" smtClean="0"/>
                        <a:t> Dec. 2018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57200" y="533400"/>
          <a:ext cx="8382001" cy="557784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838200"/>
                <a:gridCol w="1651503"/>
                <a:gridCol w="4107243"/>
                <a:gridCol w="1785055"/>
              </a:tblGrid>
              <a:tr h="900853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Sr. No.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Dept. / Office / Institute 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Responsibility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Schedule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74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5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SIRD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en-US" sz="2000" dirty="0" smtClean="0"/>
                        <a:t>  Nodal Officer for CB&amp;T</a:t>
                      </a:r>
                      <a:r>
                        <a:rPr lang="en-US" sz="2000" baseline="0" dirty="0" smtClean="0"/>
                        <a:t> 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en-US" sz="2000" baseline="0" dirty="0" smtClean="0"/>
                        <a:t>  Preparation of Training Modules for 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Facilitators,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000" dirty="0" smtClean="0"/>
                    </a:p>
                    <a:p>
                      <a:r>
                        <a:rPr lang="en-US" sz="2000" dirty="0" smtClean="0"/>
                        <a:t>18</a:t>
                      </a:r>
                      <a:r>
                        <a:rPr lang="en-US" sz="2000" baseline="30000" dirty="0" smtClean="0"/>
                        <a:t>th</a:t>
                      </a:r>
                      <a:r>
                        <a:rPr lang="en-US" sz="2000" dirty="0" smtClean="0"/>
                        <a:t> Sept.</a:t>
                      </a:r>
                      <a:r>
                        <a:rPr lang="en-US" sz="2000" baseline="0" dirty="0" smtClean="0"/>
                        <a:t>2018</a:t>
                      </a:r>
                      <a:endParaRPr lang="en-US" sz="200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17333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MSRLM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en-US" sz="2000" dirty="0" smtClean="0"/>
                        <a:t>  Nodal Officer for Mission</a:t>
                      </a:r>
                      <a:r>
                        <a:rPr lang="en-US" sz="2000" baseline="0" dirty="0" smtClean="0"/>
                        <a:t> 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</a:t>
                      </a:r>
                      <a:r>
                        <a:rPr lang="en-US" sz="2000" baseline="0" dirty="0" err="1" smtClean="0"/>
                        <a:t>Antyodaya</a:t>
                      </a:r>
                      <a:r>
                        <a:rPr lang="en-US" sz="2000" baseline="0" dirty="0" smtClean="0"/>
                        <a:t>, Appointment &amp; Training 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of Facilitators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en-US" sz="2000" baseline="0" dirty="0" smtClean="0"/>
                        <a:t>  Appointment of Facilitator for 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 every GP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en-US" sz="2000" baseline="0" dirty="0" smtClean="0"/>
                        <a:t>  Training of Facilitator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en-US" sz="2000" baseline="0" dirty="0" smtClean="0"/>
                        <a:t>  Conduct &amp; Monitoring of Base line 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Survey through Facilitator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en-US" sz="2000" baseline="0" dirty="0" smtClean="0"/>
                        <a:t>  Coordinate Facilitators Activities 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with Gram </a:t>
                      </a:r>
                      <a:r>
                        <a:rPr lang="en-US" sz="2000" baseline="0" dirty="0" err="1" smtClean="0"/>
                        <a:t>Sabha</a:t>
                      </a:r>
                      <a:r>
                        <a:rPr lang="en-US" sz="2000" baseline="0" dirty="0" smtClean="0"/>
                        <a:t> Schedule finalized   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by CEO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Appointed</a:t>
                      </a:r>
                    </a:p>
                    <a:p>
                      <a:endParaRPr lang="en-US" sz="2000" dirty="0" smtClean="0"/>
                    </a:p>
                    <a:p>
                      <a:endParaRPr lang="en-US" sz="20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15</a:t>
                      </a:r>
                      <a:r>
                        <a:rPr lang="en-US" sz="2000" baseline="30000" dirty="0" smtClean="0"/>
                        <a:t>th</a:t>
                      </a:r>
                      <a:r>
                        <a:rPr lang="en-US" sz="2000" dirty="0" smtClean="0"/>
                        <a:t> Sept, 2018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20 -</a:t>
                      </a:r>
                      <a:r>
                        <a:rPr lang="en-US" sz="2000" baseline="0" dirty="0" smtClean="0"/>
                        <a:t>25 Sept. 18</a:t>
                      </a:r>
                      <a:endParaRPr lang="en-US" sz="20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30</a:t>
                      </a:r>
                      <a:r>
                        <a:rPr lang="en-US" sz="2000" baseline="30000" dirty="0" smtClean="0"/>
                        <a:t>th</a:t>
                      </a:r>
                      <a:r>
                        <a:rPr lang="en-US" sz="2000" dirty="0" smtClean="0"/>
                        <a:t> Sept </a:t>
                      </a:r>
                      <a:r>
                        <a:rPr lang="en-US" sz="2000" baseline="0" dirty="0" smtClean="0"/>
                        <a:t>2018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aseline="0" dirty="0" smtClean="0"/>
                        <a:t>Sept to Dec. 18 </a:t>
                      </a:r>
                      <a:endParaRPr lang="en-US" sz="200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57200" y="533400"/>
          <a:ext cx="8382000" cy="6231636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853722"/>
                <a:gridCol w="1635980"/>
                <a:gridCol w="4107243"/>
                <a:gridCol w="1785055"/>
              </a:tblGrid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Sr. No.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Dept. / Office / Institute 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Responsibility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Schedule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80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CEO,</a:t>
                      </a:r>
                      <a:r>
                        <a:rPr lang="en-US" sz="2000" baseline="0" dirty="0" smtClean="0"/>
                        <a:t> ZP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lang="en-US" sz="2000" dirty="0" smtClean="0"/>
                        <a:t>  Monitor, Review &amp; Implementation</a:t>
                      </a:r>
                      <a:r>
                        <a:rPr lang="en-US" sz="2000" baseline="0" dirty="0" smtClean="0"/>
                        <a:t> </a:t>
                      </a:r>
                    </a:p>
                    <a:p>
                      <a:pPr algn="l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of Campaign </a:t>
                      </a:r>
                    </a:p>
                    <a:p>
                      <a:pPr algn="l"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lang="en-US" sz="2000" baseline="0" dirty="0" smtClean="0"/>
                        <a:t>  Coordinate GPDP Guidelines and </a:t>
                      </a:r>
                    </a:p>
                    <a:p>
                      <a:pPr algn="l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Campaign Activities </a:t>
                      </a:r>
                    </a:p>
                    <a:p>
                      <a:pPr algn="l"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lang="en-US" sz="2000" baseline="0" dirty="0" smtClean="0"/>
                        <a:t>  Finalization of Special Gram </a:t>
                      </a:r>
                      <a:r>
                        <a:rPr lang="en-US" sz="2000" baseline="0" dirty="0" err="1" smtClean="0"/>
                        <a:t>Sabha</a:t>
                      </a:r>
                      <a:r>
                        <a:rPr lang="en-US" sz="2000" baseline="0" dirty="0" smtClean="0"/>
                        <a:t> Calendar (2</a:t>
                      </a:r>
                      <a:r>
                        <a:rPr lang="en-US" sz="2000" baseline="30000" dirty="0" smtClean="0"/>
                        <a:t>nd</a:t>
                      </a:r>
                      <a:r>
                        <a:rPr lang="en-US" sz="2000" baseline="0" dirty="0" smtClean="0"/>
                        <a:t> Oct. to 31</a:t>
                      </a:r>
                      <a:r>
                        <a:rPr lang="en-US" sz="2000" baseline="30000" dirty="0" smtClean="0"/>
                        <a:t>st</a:t>
                      </a:r>
                      <a:r>
                        <a:rPr lang="en-US" sz="2000" baseline="0" dirty="0" smtClean="0"/>
                        <a:t> Dec. 2018)</a:t>
                      </a:r>
                    </a:p>
                    <a:p>
                      <a:pPr algn="l"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lang="en-US" sz="2000" baseline="0" dirty="0" smtClean="0"/>
                        <a:t>   Maximum 2 Gram </a:t>
                      </a:r>
                      <a:r>
                        <a:rPr lang="en-US" sz="2000" baseline="0" dirty="0" err="1" smtClean="0"/>
                        <a:t>Sabhas</a:t>
                      </a:r>
                      <a:r>
                        <a:rPr lang="en-US" sz="2000" baseline="0" dirty="0" smtClean="0"/>
                        <a:t> per day </a:t>
                      </a:r>
                    </a:p>
                    <a:p>
                      <a:pPr algn="l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 in a Block. </a:t>
                      </a:r>
                    </a:p>
                    <a:p>
                      <a:pPr algn="l"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lang="en-US" sz="2000" baseline="0" dirty="0" smtClean="0"/>
                        <a:t>   Meeting of Dist. Level Officers of </a:t>
                      </a:r>
                    </a:p>
                    <a:p>
                      <a:pPr algn="l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 all State Depts. and ZP</a:t>
                      </a:r>
                    </a:p>
                    <a:p>
                      <a:pPr algn="l"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lang="en-US" sz="2000" baseline="0" dirty="0" smtClean="0"/>
                        <a:t>   Appointment of </a:t>
                      </a:r>
                      <a:r>
                        <a:rPr lang="en-US" sz="2000" dirty="0" err="1" smtClean="0"/>
                        <a:t>Liaisonin</a:t>
                      </a:r>
                      <a:r>
                        <a:rPr lang="en-US" sz="2000" baseline="0" dirty="0" err="1" smtClean="0"/>
                        <a:t>g</a:t>
                      </a:r>
                      <a:r>
                        <a:rPr lang="en-US" sz="2000" baseline="0" dirty="0" smtClean="0"/>
                        <a:t> Officers </a:t>
                      </a:r>
                    </a:p>
                    <a:p>
                      <a:pPr algn="l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 for Special Gram </a:t>
                      </a:r>
                      <a:r>
                        <a:rPr lang="en-US" sz="2000" baseline="0" dirty="0" err="1" smtClean="0"/>
                        <a:t>Sabha</a:t>
                      </a:r>
                      <a:r>
                        <a:rPr lang="en-US" sz="2000" baseline="0" dirty="0" smtClean="0"/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Oct.</a:t>
                      </a:r>
                      <a:r>
                        <a:rPr lang="en-US" sz="2000" baseline="0" dirty="0" smtClean="0"/>
                        <a:t> to </a:t>
                      </a:r>
                      <a:r>
                        <a:rPr lang="en-US" sz="2000" dirty="0" smtClean="0"/>
                        <a:t>Dec. 2018</a:t>
                      </a:r>
                    </a:p>
                    <a:p>
                      <a:pPr algn="l"/>
                      <a:endParaRPr lang="en-US" sz="2000" dirty="0" smtClean="0"/>
                    </a:p>
                    <a:p>
                      <a:pPr algn="l"/>
                      <a:endParaRPr lang="en-US" sz="2000" dirty="0" smtClean="0"/>
                    </a:p>
                    <a:p>
                      <a:pPr algn="l"/>
                      <a:endParaRPr lang="en-US" sz="2000" dirty="0" smtClean="0"/>
                    </a:p>
                    <a:p>
                      <a:pPr algn="l"/>
                      <a:endParaRPr lang="en-US" sz="2000" dirty="0" smtClean="0"/>
                    </a:p>
                    <a:p>
                      <a:pPr algn="l"/>
                      <a:r>
                        <a:rPr lang="en-US" sz="2000" dirty="0" smtClean="0"/>
                        <a:t>30</a:t>
                      </a:r>
                      <a:r>
                        <a:rPr lang="en-US" sz="2000" baseline="30000" dirty="0" smtClean="0"/>
                        <a:t>th</a:t>
                      </a:r>
                      <a:r>
                        <a:rPr lang="en-US" sz="2000" baseline="0" dirty="0" smtClean="0"/>
                        <a:t> Sept, 18</a:t>
                      </a:r>
                    </a:p>
                    <a:p>
                      <a:pPr algn="l"/>
                      <a:endParaRPr lang="en-US" sz="2000" baseline="0" dirty="0" smtClean="0"/>
                    </a:p>
                    <a:p>
                      <a:pPr algn="l"/>
                      <a:endParaRPr lang="en-US" sz="2000" baseline="0" dirty="0" smtClean="0"/>
                    </a:p>
                    <a:p>
                      <a:pPr algn="l"/>
                      <a:endParaRPr lang="en-US" sz="2000" baseline="0" dirty="0" smtClean="0"/>
                    </a:p>
                    <a:p>
                      <a:pPr algn="l"/>
                      <a:endParaRPr lang="en-US" sz="2000" baseline="0" dirty="0" smtClean="0"/>
                    </a:p>
                    <a:p>
                      <a:pPr algn="l"/>
                      <a:endParaRPr lang="en-US" sz="2000" baseline="0" dirty="0" smtClean="0"/>
                    </a:p>
                    <a:p>
                      <a:pPr algn="l"/>
                      <a:r>
                        <a:rPr lang="en-US" sz="2000" baseline="0" dirty="0" smtClean="0"/>
                        <a:t>25-30 Sept. 18</a:t>
                      </a:r>
                    </a:p>
                    <a:p>
                      <a:pPr algn="l"/>
                      <a:endParaRPr lang="en-US" sz="2000" baseline="0" dirty="0" smtClean="0"/>
                    </a:p>
                    <a:p>
                      <a:pPr algn="l"/>
                      <a:endParaRPr lang="en-US" sz="200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aseline="0" dirty="0" smtClean="0"/>
                        <a:t>25-30 Sept. 18</a:t>
                      </a:r>
                    </a:p>
                    <a:p>
                      <a:pPr algn="l"/>
                      <a:endParaRPr lang="en-US" sz="200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57200" y="533400"/>
          <a:ext cx="8458200" cy="6108192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861483"/>
                <a:gridCol w="1729317"/>
                <a:gridCol w="4066117"/>
                <a:gridCol w="1801283"/>
              </a:tblGrid>
              <a:tr h="99060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Sr. No.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Dept. / Office / Institute 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Responsibility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Schedule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023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000" dirty="0" smtClean="0"/>
                        <a:t>7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/>
                        <a:t>CEO,</a:t>
                      </a:r>
                      <a:r>
                        <a:rPr lang="en-US" sz="2000" baseline="0" dirty="0" smtClean="0"/>
                        <a:t> ZP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lang="en-US" sz="2000" baseline="0" dirty="0" smtClean="0"/>
                        <a:t>  Monitor appointment of </a:t>
                      </a:r>
                    </a:p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Functionaries for every GP by all </a:t>
                      </a:r>
                    </a:p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Line Depts. </a:t>
                      </a:r>
                    </a:p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lang="en-US" sz="2000" baseline="0" dirty="0" smtClean="0"/>
                        <a:t>  Display of Public Information Board</a:t>
                      </a:r>
                    </a:p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lang="en-US" sz="2000" baseline="0" dirty="0" smtClean="0"/>
                        <a:t>  Monitoring &amp; Review of activities </a:t>
                      </a:r>
                    </a:p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of facilitator, Line Dept. ,     </a:t>
                      </a:r>
                    </a:p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 Functionaries &amp; finalization of  </a:t>
                      </a:r>
                    </a:p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 GPDP.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/>
                        <a:t>25 -30</a:t>
                      </a:r>
                      <a:r>
                        <a:rPr lang="en-US" sz="2000" baseline="0" dirty="0" smtClean="0"/>
                        <a:t> Sept. 18</a:t>
                      </a:r>
                      <a:endParaRPr lang="en-US" sz="2000" dirty="0" smtClean="0"/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US" sz="2000" dirty="0" smtClean="0"/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US" sz="2000" dirty="0" smtClean="0"/>
                    </a:p>
                    <a:p>
                      <a:r>
                        <a:rPr lang="en-US" sz="2000" dirty="0" smtClean="0"/>
                        <a:t>Before and After Special </a:t>
                      </a:r>
                      <a:r>
                        <a:rPr lang="en-US" sz="2000" dirty="0" err="1" smtClean="0"/>
                        <a:t>Gramsabha</a:t>
                      </a:r>
                      <a:endParaRPr lang="en-US" sz="2000" dirty="0" smtClean="0"/>
                    </a:p>
                    <a:p>
                      <a:endParaRPr lang="en-US" sz="20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Oct.</a:t>
                      </a:r>
                      <a:r>
                        <a:rPr lang="en-US" sz="2000" baseline="0" dirty="0" smtClean="0"/>
                        <a:t> to </a:t>
                      </a:r>
                      <a:r>
                        <a:rPr lang="en-US" sz="2000" dirty="0" smtClean="0"/>
                        <a:t>Dec. 2018</a:t>
                      </a:r>
                    </a:p>
                    <a:p>
                      <a:endParaRPr lang="en-US" sz="200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70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000" dirty="0" smtClean="0"/>
                        <a:t>8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/>
                        <a:t>Divisional Commissioner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lang="en-US" sz="2000" smtClean="0"/>
                        <a:t>  Monitor</a:t>
                      </a:r>
                      <a:r>
                        <a:rPr lang="en-US" sz="2000" baseline="0" smtClean="0"/>
                        <a:t> &amp;</a:t>
                      </a:r>
                      <a:r>
                        <a:rPr lang="en-US" sz="2000" smtClean="0"/>
                        <a:t> </a:t>
                      </a:r>
                      <a:r>
                        <a:rPr lang="en-US" sz="2000" dirty="0" smtClean="0"/>
                        <a:t>Review of </a:t>
                      </a:r>
                    </a:p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 </a:t>
                      </a:r>
                      <a:r>
                        <a:rPr lang="en-US" sz="2000" dirty="0" smtClean="0"/>
                        <a:t>Implementation</a:t>
                      </a:r>
                      <a:r>
                        <a:rPr lang="en-US" sz="2000" baseline="0" dirty="0" smtClean="0"/>
                        <a:t> of the Campaign </a:t>
                      </a:r>
                    </a:p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2000" baseline="0" dirty="0" smtClean="0"/>
                        <a:t>     in the Division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/>
                        <a:t>Oct.</a:t>
                      </a:r>
                      <a:r>
                        <a:rPr lang="en-US" sz="2000" baseline="0" dirty="0" smtClean="0"/>
                        <a:t> to </a:t>
                      </a:r>
                      <a:r>
                        <a:rPr lang="en-US" sz="2000" dirty="0" smtClean="0"/>
                        <a:t>Dec. 2018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642</Words>
  <Application>Microsoft Office PowerPoint</Application>
  <PresentationFormat>On-screen Show (4:3)</PresentationFormat>
  <Paragraphs>196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सबकी योजना सबका विकास  PEOPLE’S PLAN CAMPAIGN FOR GPDP</vt:lpstr>
      <vt:lpstr>GPDP 2019-20</vt:lpstr>
      <vt:lpstr>GPDP 2019-20</vt:lpstr>
      <vt:lpstr>GPDP 2019-20</vt:lpstr>
      <vt:lpstr>PEOPLE’S PLAN CAMPAIGN FOR GPDP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सबकी योजना सबका विकास  PEOPLE’S PLAN CAMPAIGN FOR GPDP</dc:title>
  <dc:creator>ADMIN</dc:creator>
  <cp:lastModifiedBy>ADMIN</cp:lastModifiedBy>
  <cp:revision>15</cp:revision>
  <dcterms:created xsi:type="dcterms:W3CDTF">2006-08-16T00:00:00Z</dcterms:created>
  <dcterms:modified xsi:type="dcterms:W3CDTF">2018-09-10T15:04:29Z</dcterms:modified>
</cp:coreProperties>
</file>