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947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69" autoAdjust="0"/>
    <p:restoredTop sz="86380" autoAdjust="0"/>
  </p:normalViewPr>
  <p:slideViewPr>
    <p:cSldViewPr>
      <p:cViewPr>
        <p:scale>
          <a:sx n="70" d="100"/>
          <a:sy n="70" d="100"/>
        </p:scale>
        <p:origin x="-2022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04" y="1188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84F19-E273-4620-ACBD-4D09A08F15E1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0ABA2-8B7D-4CD3-9ABA-E23B4D323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828799"/>
          </a:xfrm>
        </p:spPr>
        <p:txBody>
          <a:bodyPr/>
          <a:lstStyle/>
          <a:p>
            <a:r>
              <a:rPr lang="en-US" b="1" dirty="0"/>
              <a:t>Annexure -XI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905000"/>
            <a:ext cx="9144000" cy="4953000"/>
          </a:xfrm>
        </p:spPr>
        <p:txBody>
          <a:bodyPr>
            <a:normAutofit/>
          </a:bodyPr>
          <a:lstStyle/>
          <a:p>
            <a:r>
              <a:rPr lang="en-US" sz="5400" b="1" dirty="0"/>
              <a:t>Model Format for </a:t>
            </a:r>
            <a:endParaRPr lang="en-US" sz="5400" b="1" dirty="0" smtClean="0"/>
          </a:p>
          <a:p>
            <a:r>
              <a:rPr lang="en-US" sz="4400" b="1" dirty="0" smtClean="0"/>
              <a:t>Gram </a:t>
            </a:r>
            <a:r>
              <a:rPr lang="en-US" sz="4400" b="1" dirty="0"/>
              <a:t>Panchayat </a:t>
            </a:r>
            <a:r>
              <a:rPr lang="en-US" sz="4400" b="1" dirty="0" smtClean="0"/>
              <a:t>Development Plan</a:t>
            </a:r>
          </a:p>
          <a:p>
            <a:r>
              <a:rPr lang="en-US" sz="4400" b="1" dirty="0" smtClean="0"/>
              <a:t>Presented by </a:t>
            </a:r>
          </a:p>
          <a:p>
            <a:r>
              <a:rPr lang="en-US" sz="4400" b="1" dirty="0" smtClean="0"/>
              <a:t>(Dr. </a:t>
            </a:r>
            <a:r>
              <a:rPr lang="en-US" sz="4400" b="1" dirty="0" err="1" smtClean="0"/>
              <a:t>Narayan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Sahoo</a:t>
            </a:r>
            <a:r>
              <a:rPr lang="en-US" sz="4400" b="1" dirty="0" smtClean="0"/>
              <a:t>) </a:t>
            </a:r>
          </a:p>
          <a:p>
            <a:r>
              <a:rPr lang="en-US" sz="4400" b="1" dirty="0" smtClean="0"/>
              <a:t>DD(PR&amp;DP),SIRD&amp;PR,AP ,Itanagar  </a:t>
            </a:r>
            <a:endParaRPr lang="en-US" sz="4400" dirty="0"/>
          </a:p>
        </p:txBody>
      </p:sp>
      <p:pic>
        <p:nvPicPr>
          <p:cNvPr id="4" name="Picture 3" descr="C:\Users\PRI ELECTION 2018\Desktop\images.jpg"/>
          <p:cNvPicPr>
            <a:picLocks noChangeAspect="1" noChangeArrowheads="1"/>
          </p:cNvPicPr>
          <p:nvPr/>
        </p:nvPicPr>
        <p:blipFill>
          <a:blip r:embed="rId2"/>
          <a:srcRect l="3488" t="5102" r="28295" b="9184"/>
          <a:stretch>
            <a:fillRect/>
          </a:stretch>
        </p:blipFill>
        <p:spPr bwMode="auto">
          <a:xfrm>
            <a:off x="152400" y="0"/>
            <a:ext cx="198120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533400"/>
          <a:ext cx="8915400" cy="6324600"/>
        </p:xfrm>
        <a:graphic>
          <a:graphicData uri="http://schemas.openxmlformats.org/drawingml/2006/table">
            <a:tbl>
              <a:tblPr/>
              <a:tblGrid>
                <a:gridCol w="548030"/>
                <a:gridCol w="1585570"/>
                <a:gridCol w="6781800"/>
              </a:tblGrid>
              <a:tr h="557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Calibri"/>
                          <a:ea typeface="Calibri"/>
                          <a:cs typeface="Mangal"/>
                        </a:rPr>
                        <a:t>9</a:t>
                      </a:r>
                      <a:endParaRPr lang="en-US" sz="24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Mangal"/>
                        </a:rPr>
                        <a:t>Particular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Calibri"/>
                          <a:ea typeface="Calibri"/>
                          <a:cs typeface="Mangal"/>
                        </a:rPr>
                        <a:t>Subject  of the Chapter </a:t>
                      </a:r>
                      <a:endParaRPr lang="en-US" sz="240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68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Mangal"/>
                        </a:rPr>
                        <a:t>01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Mangal"/>
                        </a:rPr>
                        <a:t>Status of Gram Panchayat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2400" b="1" dirty="0">
                          <a:latin typeface="Calibri"/>
                          <a:ea typeface="Calibri"/>
                          <a:cs typeface="Mangal"/>
                        </a:rPr>
                        <a:t>GP Profile – Basic information :</a:t>
                      </a:r>
                      <a:endParaRPr lang="en-US" sz="2400" dirty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Socio-economic parameters ,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Livelihood data, Natural Resources ,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Village Institutions etc ,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Details of elected representatives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b="1" dirty="0" smtClean="0">
                          <a:latin typeface="Calibri"/>
                          <a:ea typeface="Calibri"/>
                          <a:cs typeface="Mangal"/>
                        </a:rPr>
                        <a:t>2. List </a:t>
                      </a:r>
                      <a:r>
                        <a:rPr lang="en-US" sz="2400" b="1" dirty="0">
                          <a:latin typeface="Calibri"/>
                          <a:ea typeface="Calibri"/>
                          <a:cs typeface="Mangal"/>
                        </a:rPr>
                        <a:t>of standing committees: </a:t>
                      </a:r>
                      <a:endParaRPr lang="en-US" sz="2400" dirty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List of GPPFT/WPFT/Working groups related to decentralized Plan Preparation, Names and Designation of functionaries in Charges of GPDP in GP Office , Name of other Government Functionaries/support staffs who are part of GPDP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400" b="1" dirty="0" smtClean="0">
                          <a:latin typeface="Calibri"/>
                          <a:ea typeface="Calibri"/>
                          <a:cs typeface="Mangal"/>
                        </a:rPr>
                        <a:t>3.</a:t>
                      </a:r>
                      <a:r>
                        <a:rPr lang="en-US" sz="2400" b="1" baseline="0" dirty="0" smtClean="0">
                          <a:latin typeface="Calibri"/>
                          <a:ea typeface="Calibri"/>
                          <a:cs typeface="Mangal"/>
                        </a:rPr>
                        <a:t> </a:t>
                      </a:r>
                      <a:r>
                        <a:rPr lang="en-US" sz="2400" b="1" dirty="0" smtClean="0">
                          <a:latin typeface="Calibri"/>
                          <a:ea typeface="Calibri"/>
                          <a:cs typeface="Mangal"/>
                        </a:rPr>
                        <a:t>Vision </a:t>
                      </a:r>
                      <a:r>
                        <a:rPr lang="en-US" sz="2400" b="1" dirty="0">
                          <a:latin typeface="Calibri"/>
                          <a:ea typeface="Calibri"/>
                          <a:cs typeface="Mangal"/>
                        </a:rPr>
                        <a:t>Statement:  </a:t>
                      </a:r>
                      <a:endParaRPr lang="en-US" sz="24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2400" y="228600"/>
          <a:ext cx="8991600" cy="6486611"/>
        </p:xfrm>
        <a:graphic>
          <a:graphicData uri="http://schemas.openxmlformats.org/drawingml/2006/table">
            <a:tbl>
              <a:tblPr/>
              <a:tblGrid>
                <a:gridCol w="552714"/>
                <a:gridCol w="2397581"/>
                <a:gridCol w="6041305"/>
              </a:tblGrid>
              <a:tr h="27751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latin typeface="Calibri"/>
                          <a:ea typeface="Calibri"/>
                          <a:cs typeface="Mangal"/>
                        </a:rPr>
                        <a:t>02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Work completed in the previous years and in progress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 </a:t>
                      </a:r>
                      <a:r>
                        <a:rPr lang="en-US" sz="2800" dirty="0" smtClean="0">
                          <a:latin typeface="Calibri"/>
                          <a:ea typeface="Calibri"/>
                          <a:cs typeface="Mangal"/>
                        </a:rPr>
                        <a:t>Progress </a:t>
                      </a: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report of the last financial year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14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latin typeface="Calibri"/>
                          <a:ea typeface="Calibri"/>
                          <a:cs typeface="Mangal"/>
                        </a:rPr>
                        <a:t>03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latin typeface="Calibri"/>
                          <a:ea typeface="Calibri"/>
                          <a:cs typeface="Mangal"/>
                        </a:rPr>
                        <a:t>Progress of participatory planning and analysis of Development gap/deficit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Environment Generation 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Data Collection and compilation (Primary &amp; Secondary),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Situation and gap analysis,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Problem- Resources –potential analysis,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Development of Status Report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2400" y="0"/>
          <a:ext cx="8991600" cy="6858000"/>
        </p:xfrm>
        <a:graphic>
          <a:graphicData uri="http://schemas.openxmlformats.org/drawingml/2006/table">
            <a:tbl>
              <a:tblPr/>
              <a:tblGrid>
                <a:gridCol w="552714"/>
                <a:gridCol w="2397581"/>
                <a:gridCol w="6041305"/>
              </a:tblGrid>
              <a:tr h="685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latin typeface="Calibri"/>
                          <a:ea typeface="Calibri"/>
                          <a:cs typeface="Mangal"/>
                        </a:rPr>
                        <a:t>04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>
                          <a:latin typeface="Calibri"/>
                          <a:ea typeface="Calibri"/>
                          <a:cs typeface="Mangal"/>
                        </a:rPr>
                        <a:t>Goals set for GP including localization of SDGs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Mangal"/>
                        </a:rPr>
                        <a:t>Few examples :</a:t>
                      </a:r>
                      <a:endParaRPr lang="en-US" sz="2800" dirty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Open defecation free Panchayat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 Safe drinking water available to all households of GP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Destitute free GP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Child labour free GP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Trafficking free GP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100% </a:t>
                      </a:r>
                      <a:r>
                        <a:rPr lang="en-US" sz="2800" dirty="0" err="1">
                          <a:latin typeface="Calibri"/>
                          <a:ea typeface="Calibri"/>
                          <a:cs typeface="Mangal"/>
                        </a:rPr>
                        <a:t>Anganwadi</a:t>
                      </a: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 enrolment GP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100% school enrolment GP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 100% child and mothers are covered through immunization GP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Malnutrition free GP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Infant death free GP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81000" y="457200"/>
          <a:ext cx="8534400" cy="6400800"/>
        </p:xfrm>
        <a:graphic>
          <a:graphicData uri="http://schemas.openxmlformats.org/drawingml/2006/table">
            <a:tbl>
              <a:tblPr/>
              <a:tblGrid>
                <a:gridCol w="524610"/>
                <a:gridCol w="1304190"/>
                <a:gridCol w="6705600"/>
              </a:tblGrid>
              <a:tr h="6400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Mangal"/>
                        </a:rPr>
                        <a:t>05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Resource Envelope and activities (Schemes and sector wise)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Calibri"/>
                          <a:cs typeface="Mangal"/>
                        </a:rPr>
                        <a:t>The availability of fund to the GP from various sources e.g. </a:t>
                      </a:r>
                      <a:endParaRPr lang="en-US" sz="2000" dirty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14</a:t>
                      </a:r>
                      <a:r>
                        <a:rPr lang="en-US" sz="2400" baseline="30000" dirty="0">
                          <a:latin typeface="Calibri"/>
                          <a:ea typeface="Calibri"/>
                          <a:cs typeface="Mangal"/>
                        </a:rPr>
                        <a:t>th</a:t>
                      </a: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 FC Grants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Transfers by State Finance Commission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Own Resources of Gram Panchayats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MGNREGS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Other CSSs implemented by Gram Panchayats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Grants for State Plan Schemes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Grants for externally supported schemes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Voluntary contributions by the communities and other stakeholders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1" dirty="0" smtClean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latin typeface="Calibri"/>
                          <a:ea typeface="Calibri"/>
                          <a:cs typeface="Mangal"/>
                        </a:rPr>
                        <a:t>On </a:t>
                      </a:r>
                      <a:r>
                        <a:rPr lang="en-US" sz="2400" b="1" dirty="0">
                          <a:latin typeface="Calibri"/>
                          <a:ea typeface="Calibri"/>
                          <a:cs typeface="Mangal"/>
                        </a:rPr>
                        <a:t>the basis of situation and Gap Analysis activities; </a:t>
                      </a: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may be identified with reference to  the likely available resources of the Panchayats and the schemes of the central &amp; State Government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Mangal"/>
                        </a:rPr>
                        <a:t>  </a:t>
                      </a: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  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381001"/>
          <a:ext cx="9144000" cy="6477000"/>
        </p:xfrm>
        <a:graphic>
          <a:graphicData uri="http://schemas.openxmlformats.org/drawingml/2006/table">
            <a:tbl>
              <a:tblPr/>
              <a:tblGrid>
                <a:gridCol w="562082"/>
                <a:gridCol w="3689076"/>
                <a:gridCol w="4892842"/>
              </a:tblGrid>
              <a:tr h="3627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06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alibri"/>
                          <a:ea typeface="Calibri"/>
                          <a:cs typeface="Mangal"/>
                        </a:rPr>
                        <a:t>Annual Plan and perspective Plan along with prioritization of activities 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alibri"/>
                          <a:ea typeface="Calibri"/>
                          <a:cs typeface="Mangal"/>
                        </a:rPr>
                        <a:t>Perspective plan for five years and annual plans with details of activities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4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Mangal"/>
                        </a:rPr>
                        <a:t>07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alibri"/>
                          <a:ea typeface="Calibri"/>
                          <a:cs typeface="Mangal"/>
                        </a:rPr>
                        <a:t>Implementing Strategy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alibri"/>
                          <a:ea typeface="Calibri"/>
                          <a:cs typeface="Mangal"/>
                        </a:rPr>
                        <a:t>Process of implementation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4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08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latin typeface="Calibri"/>
                          <a:ea typeface="Calibri"/>
                          <a:cs typeface="Mangal"/>
                        </a:rPr>
                        <a:t>Monitoring &amp; Evaluation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alibri"/>
                          <a:ea typeface="Calibri"/>
                          <a:cs typeface="Mangal"/>
                        </a:rPr>
                        <a:t>Process of monitoring and evaluation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304800"/>
          <a:ext cx="8686800" cy="6172200"/>
        </p:xfrm>
        <a:graphic>
          <a:graphicData uri="http://schemas.openxmlformats.org/drawingml/2006/table">
            <a:tbl>
              <a:tblPr/>
              <a:tblGrid>
                <a:gridCol w="533978"/>
                <a:gridCol w="1756178"/>
                <a:gridCol w="6396644"/>
              </a:tblGrid>
              <a:tr h="61722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Mangal"/>
                        </a:rPr>
                        <a:t>09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/>
                          <a:ea typeface="Calibri"/>
                          <a:cs typeface="Mangal"/>
                        </a:rPr>
                        <a:t>Annexures </a:t>
                      </a:r>
                      <a:endParaRPr lang="en-US" sz="24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alibri"/>
                          <a:ea typeface="Calibri"/>
                          <a:cs typeface="Mangal"/>
                        </a:rPr>
                        <a:t>Important baseline data from census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dirty="0" smtClean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latin typeface="Calibri"/>
                          <a:ea typeface="Calibri"/>
                          <a:cs typeface="Mangal"/>
                        </a:rPr>
                        <a:t>SECC </a:t>
                      </a:r>
                      <a:r>
                        <a:rPr lang="en-US" sz="3200" dirty="0">
                          <a:latin typeface="Calibri"/>
                          <a:ea typeface="Calibri"/>
                          <a:cs typeface="Mangal"/>
                        </a:rPr>
                        <a:t>and </a:t>
                      </a:r>
                      <a:endParaRPr lang="en-US" sz="3200" dirty="0" smtClean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latin typeface="Calibri"/>
                          <a:ea typeface="Calibri"/>
                          <a:cs typeface="Mangal"/>
                        </a:rPr>
                        <a:t>Mission </a:t>
                      </a:r>
                      <a:r>
                        <a:rPr lang="en-US" sz="3200" dirty="0" err="1">
                          <a:latin typeface="Calibri"/>
                          <a:ea typeface="Calibri"/>
                          <a:cs typeface="Mangal"/>
                        </a:rPr>
                        <a:t>Anytodaya</a:t>
                      </a:r>
                      <a:r>
                        <a:rPr lang="en-US" sz="3200" dirty="0">
                          <a:latin typeface="Calibri"/>
                          <a:ea typeface="Calibri"/>
                          <a:cs typeface="Mangal"/>
                        </a:rPr>
                        <a:t> </a:t>
                      </a:r>
                      <a:endParaRPr lang="en-US" sz="3200" dirty="0" smtClean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Calibri"/>
                          <a:ea typeface="Calibri"/>
                          <a:cs typeface="Mangal"/>
                        </a:rPr>
                        <a:t>Minutes </a:t>
                      </a: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of Gram </a:t>
                      </a:r>
                      <a:r>
                        <a:rPr lang="en-US" sz="2800" dirty="0" err="1">
                          <a:latin typeface="Calibri"/>
                          <a:ea typeface="Calibri"/>
                          <a:cs typeface="Mangal"/>
                        </a:rPr>
                        <a:t>Sabha</a:t>
                      </a: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 Meetings (s),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Reports of working </a:t>
                      </a:r>
                      <a:r>
                        <a:rPr lang="en-US" sz="2800" dirty="0" smtClean="0">
                          <a:latin typeface="Calibri"/>
                          <a:ea typeface="Calibri"/>
                          <a:cs typeface="Mangal"/>
                        </a:rPr>
                        <a:t>groups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Calibri"/>
                          <a:ea typeface="Calibri"/>
                          <a:cs typeface="Mangal"/>
                        </a:rPr>
                        <a:t>Minutes/Resolutions </a:t>
                      </a: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of GP </a:t>
                      </a:r>
                      <a:r>
                        <a:rPr lang="en-US" sz="2800" dirty="0" smtClean="0">
                          <a:latin typeface="Calibri"/>
                          <a:ea typeface="Calibri"/>
                          <a:cs typeface="Mangal"/>
                        </a:rPr>
                        <a:t>accepting/ approving </a:t>
                      </a: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the plan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Calibri"/>
                          <a:ea typeface="Calibri"/>
                          <a:cs typeface="Mangal"/>
                        </a:rPr>
                        <a:t>Photographs </a:t>
                      </a:r>
                    </a:p>
                  </a:txBody>
                  <a:tcPr marL="49535" marR="4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4000" cy="5943600"/>
          </a:xfrm>
        </p:spPr>
        <p:txBody>
          <a:bodyPr/>
          <a:lstStyle/>
          <a:p>
            <a:endParaRPr lang="en-US" b="1" dirty="0" smtClean="0"/>
          </a:p>
          <a:p>
            <a:pPr algn="ctr">
              <a:buNone/>
            </a:pPr>
            <a:r>
              <a:rPr lang="en-US" b="1" dirty="0" smtClean="0"/>
              <a:t>Mission for </a:t>
            </a:r>
          </a:p>
          <a:p>
            <a:r>
              <a:rPr lang="en-US" b="1" dirty="0" smtClean="0"/>
              <a:t>Visionary  GPDP</a:t>
            </a:r>
          </a:p>
          <a:p>
            <a:r>
              <a:rPr lang="en-US" b="1" dirty="0" smtClean="0"/>
              <a:t>Comprehensive GPDP 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391</Words>
  <Application>Microsoft Office PowerPoint</Application>
  <PresentationFormat>On-screen Show (4:3)</PresentationFormat>
  <Paragraphs>78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Annexure -XI 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Annexure -XI</dc:title>
  <dc:creator>Corporate Edition</dc:creator>
  <cp:lastModifiedBy>Corporate Edition</cp:lastModifiedBy>
  <cp:revision>7</cp:revision>
  <dcterms:created xsi:type="dcterms:W3CDTF">2018-09-29T12:52:09Z</dcterms:created>
  <dcterms:modified xsi:type="dcterms:W3CDTF">2018-10-02T03:59:07Z</dcterms:modified>
</cp:coreProperties>
</file>