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4"/>
  </p:notesMasterIdLst>
  <p:handoutMasterIdLst>
    <p:handoutMasterId r:id="rId35"/>
  </p:handoutMasterIdLst>
  <p:sldIdLst>
    <p:sldId id="256" r:id="rId2"/>
    <p:sldId id="400" r:id="rId3"/>
    <p:sldId id="399" r:id="rId4"/>
    <p:sldId id="334" r:id="rId5"/>
    <p:sldId id="321" r:id="rId6"/>
    <p:sldId id="361" r:id="rId7"/>
    <p:sldId id="317" r:id="rId8"/>
    <p:sldId id="393" r:id="rId9"/>
    <p:sldId id="345" r:id="rId10"/>
    <p:sldId id="386" r:id="rId11"/>
    <p:sldId id="397" r:id="rId12"/>
    <p:sldId id="286" r:id="rId13"/>
    <p:sldId id="287" r:id="rId14"/>
    <p:sldId id="387" r:id="rId15"/>
    <p:sldId id="263" r:id="rId16"/>
    <p:sldId id="264" r:id="rId17"/>
    <p:sldId id="305" r:id="rId18"/>
    <p:sldId id="398" r:id="rId19"/>
    <p:sldId id="306" r:id="rId20"/>
    <p:sldId id="389" r:id="rId21"/>
    <p:sldId id="303" r:id="rId22"/>
    <p:sldId id="390" r:id="rId23"/>
    <p:sldId id="279" r:id="rId24"/>
    <p:sldId id="318" r:id="rId25"/>
    <p:sldId id="362" r:id="rId26"/>
    <p:sldId id="363" r:id="rId27"/>
    <p:sldId id="391" r:id="rId28"/>
    <p:sldId id="392" r:id="rId29"/>
    <p:sldId id="367" r:id="rId30"/>
    <p:sldId id="368" r:id="rId31"/>
    <p:sldId id="375" r:id="rId32"/>
    <p:sldId id="382" r:id="rId33"/>
  </p:sldIdLst>
  <p:sldSz cx="12192000" cy="6858000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jay Kumar" initials="SK" lastIdx="1" clrIdx="0">
    <p:extLst>
      <p:ext uri="{19B8F6BF-5375-455C-9EA6-DF929625EA0E}">
        <p15:presenceInfo xmlns:p15="http://schemas.microsoft.com/office/powerpoint/2012/main" userId="e4e25d9f37aecc2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4" autoAdjust="0"/>
    <p:restoredTop sz="94364" autoAdjust="0"/>
  </p:normalViewPr>
  <p:slideViewPr>
    <p:cSldViewPr>
      <p:cViewPr varScale="1">
        <p:scale>
          <a:sx n="69" d="100"/>
          <a:sy n="69" d="100"/>
        </p:scale>
        <p:origin x="-816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theme" Target="theme/theme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presProps" Target="presProps.xml" /><Relationship Id="rId40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commentAuthors" Target="commentAuthor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handoutMaster" Target="handoutMasters/handoutMaster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148604-62F3-4657-A323-8D55D9AA2729}" type="datetimeFigureOut">
              <a:rPr lang="en-US" smtClean="0"/>
              <a:pPr/>
              <a:t>11/11/2021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3D08D7-44EF-4F98-810D-DD6D1010A9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817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8BEC6-79B5-42FF-B88D-66DBD9FBD216}" type="datetimeFigureOut">
              <a:rPr lang="en-IN" smtClean="0"/>
              <a:pPr/>
              <a:t>11-11-2021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7C662D-8439-408F-8A9B-E28CBBF2DDCA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66652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5.jpeg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pattFill prst="pct5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121920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KERALA INSTITUTE OF LOCAL ADMINISTRATION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401" y="319088"/>
            <a:ext cx="1062567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7750" y="2209800"/>
            <a:ext cx="10096500" cy="1143000"/>
          </a:xfrm>
        </p:spPr>
        <p:txBody>
          <a:bodyPr anchor="ctr">
            <a:normAutofit/>
          </a:bodyPr>
          <a:lstStyle>
            <a:lvl1pPr algn="ctr">
              <a:defRPr sz="3200" b="1" cap="all" baseline="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5194" y="4191001"/>
            <a:ext cx="10096501" cy="955565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b="1">
                <a:solidFill>
                  <a:srgbClr val="00206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4893688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401" y="152400"/>
            <a:ext cx="108796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572752" y="6248401"/>
            <a:ext cx="4523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1400" b="1">
                <a:latin typeface="Euphemia" pitchFamily="34" charset="0"/>
              </a:rPr>
              <a:t> </a:t>
            </a:r>
            <a:fld id="{67D1A0FE-6A1F-4ADA-B882-CF66480147F2}" type="slidenum">
              <a:rPr lang="en-US" sz="1400" b="1" smtClean="0">
                <a:latin typeface="Euphemia" pitchFamily="34" charset="0"/>
              </a:rPr>
              <a:pPr eaLnBrk="1" hangingPunct="1">
                <a:defRPr/>
              </a:pPr>
              <a:t>‹#›</a:t>
            </a:fld>
            <a:endParaRPr lang="en-US" sz="1400" b="1">
              <a:latin typeface="Euphemia" pitchFamily="34" charset="0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102785" y="1219200"/>
            <a:ext cx="9986433" cy="84138"/>
            <a:chOff x="1073150" y="1219201"/>
            <a:chExt cx="10058400" cy="63125"/>
          </a:xfrm>
        </p:grpSpPr>
        <p:cxnSp>
          <p:nvCxnSpPr>
            <p:cNvPr id="7" name="Straight Connector 6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102784" y="6248401"/>
            <a:ext cx="1132416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1400" b="1">
                <a:latin typeface="Euphemia" pitchFamily="34" charset="0"/>
              </a:rPr>
              <a:t>KILA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170680"/>
                </a:solidFill>
              </a:defRPr>
            </a:lvl1pPr>
            <a:lvl2pPr>
              <a:defRPr>
                <a:solidFill>
                  <a:srgbClr val="170680"/>
                </a:solidFill>
              </a:defRPr>
            </a:lvl2pPr>
            <a:lvl3pPr>
              <a:defRPr>
                <a:solidFill>
                  <a:srgbClr val="170680"/>
                </a:solidFill>
              </a:defRPr>
            </a:lvl3pPr>
            <a:lvl4pPr>
              <a:defRPr>
                <a:solidFill>
                  <a:srgbClr val="170680"/>
                </a:solidFill>
              </a:defRPr>
            </a:lvl4pPr>
            <a:lvl5pPr>
              <a:defRPr>
                <a:solidFill>
                  <a:srgbClr val="17068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930401" y="6248401"/>
            <a:ext cx="8447617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4967009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51" y="3733800"/>
            <a:ext cx="12192000" cy="1600200"/>
          </a:xfrm>
          <a:prstGeom prst="rect">
            <a:avLst/>
          </a:prstGeom>
          <a:pattFill prst="pct50">
            <a:fgClr>
              <a:srgbClr val="8DBAFD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dirty="0"/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819400"/>
            <a:ext cx="3962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2895601"/>
            <a:ext cx="37592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5410200"/>
            <a:ext cx="121920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KERALA INSTITUTE OF LOCAL ADMINISTRATION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</a:rPr>
              <a:t>Website : www.kila.ac.in, Email : info@kila.ac.in </a:t>
            </a:r>
            <a:endParaRPr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1369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04901" y="76201"/>
            <a:ext cx="9980084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04900" y="1600200"/>
            <a:ext cx="99822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ransition spd="med">
    <p:fade/>
  </p:transition>
  <p:hf sldNum="0"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8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 /><Relationship Id="rId2" Type="http://schemas.openxmlformats.org/officeDocument/2006/relationships/image" Target="../media/image11.emf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 /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8.png" /><Relationship Id="rId4" Type="http://schemas.openxmlformats.org/officeDocument/2006/relationships/image" Target="../media/image17.png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 /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3792" y="2060848"/>
            <a:ext cx="7848872" cy="1728192"/>
          </a:xfrm>
        </p:spPr>
        <p:txBody>
          <a:bodyPr>
            <a:normAutofit fontScale="90000"/>
          </a:bodyPr>
          <a:lstStyle/>
          <a:p>
            <a:r>
              <a:rPr lang="en-IN" dirty="0"/>
              <a:t>Effort and experiences of localization of SDGs in </a:t>
            </a:r>
            <a:r>
              <a:rPr lang="en-IN" dirty="0" err="1"/>
              <a:t>kerala</a:t>
            </a:r>
            <a:br>
              <a:rPr lang="en-IN" dirty="0"/>
            </a:br>
            <a:br>
              <a:rPr lang="en-IN" dirty="0"/>
            </a:br>
            <a:r>
              <a:rPr lang="en-IN" dirty="0"/>
              <a:t>					</a:t>
            </a:r>
            <a:r>
              <a:rPr lang="en-IN" sz="2000" dirty="0" err="1"/>
              <a:t>Sukanya</a:t>
            </a:r>
            <a:r>
              <a:rPr lang="en-IN" sz="2000" dirty="0"/>
              <a:t> .k. u, KILA</a:t>
            </a:r>
            <a:endParaRPr lang="en-IN" sz="20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3" y="1484784"/>
            <a:ext cx="3960439" cy="4012209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Decentralized planning Process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73rd and 74th constitutional amendments and the ensuing Kerala Panchayat Raj Act, 1994 provided an institutional background for the democratic decentralization and participative decentralized planning in the State.</a:t>
            </a:r>
          </a:p>
          <a:p>
            <a:r>
              <a:rPr lang="en-US" b="1" dirty="0"/>
              <a:t>Decentralized planning Process in Kerala</a:t>
            </a:r>
            <a:endParaRPr lang="en-US" dirty="0"/>
          </a:p>
          <a:p>
            <a:r>
              <a:rPr lang="en-US" dirty="0"/>
              <a:t>Decentralization becomes meaningful only when there is democratic decentralization, which is characterized by flow of power through the elected bodies and its members to the people.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Localizing SDGs in Kerala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Localization is described as ‘the process of defining, implementing and monitoring strategies at the local level for achieving global, national, and sub-national sustainable development goals and targets.’ Specifically, it includes the ‘process of taking into account sub-national contexts in the achievement of the 2030 Agenda, from the setting of goals and targets, to determining the means of implementation and using indicators to measure and monitor progress.’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455833"/>
            <a:ext cx="9794305" cy="5342021"/>
          </a:xfrm>
        </p:spPr>
        <p:txBody>
          <a:bodyPr>
            <a:noAutofit/>
          </a:bodyPr>
          <a:lstStyle/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KILA by associating major training institutes to arrange training programmes to officials as part of localising SDGs.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Assist   Planning &amp; Economic Affairs (CPMU) Department in conducting stakeholder consultations / workshops / seminars etc.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Develop modules for SDGs related trainings in the State.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Coordinate all training institutes under various Government Departments in Kerala for imparting training programmes sensitising SDGs.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Develop an action plan for localizing SDGs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0" algn="just"/>
            <a:r>
              <a:rPr lang="en-US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Sensitisation of all stakeholders including Civil Society Organisations, Voluntary Organisations and Media.</a:t>
            </a:r>
            <a:endParaRPr lang="en-IN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089934" y="219868"/>
            <a:ext cx="8640960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US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KILA- Roles and Responsibilities </a:t>
            </a:r>
            <a:endParaRPr lang="en-IN" sz="3200" dirty="0">
              <a:latin typeface="Adobe Myungjo Std M" panose="02020600000000000000" pitchFamily="18" charset="-128"/>
              <a:ea typeface="Adobe Myungjo Std M" panose="02020600000000000000" pitchFamily="18" charset="-128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0096DCD-E5FE-41CA-B3DC-91B25BA2DA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97766724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219200" y="332656"/>
            <a:ext cx="7370301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Localizing SDGs</a:t>
            </a:r>
            <a:endParaRPr lang="en-IN" sz="3200" dirty="0">
              <a:latin typeface="Adobe Myungjo Std M" panose="02020600000000000000" pitchFamily="18" charset="-128"/>
              <a:ea typeface="Adobe Myungjo Std M" panose="02020600000000000000" pitchFamily="18" charset="-128"/>
              <a:cs typeface="+mn-cs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99456" y="1412776"/>
            <a:ext cx="9982200" cy="4572000"/>
          </a:xfrm>
        </p:spPr>
        <p:txBody>
          <a:bodyPr/>
          <a:lstStyle/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KILA worked with </a:t>
            </a:r>
            <a:r>
              <a:rPr lang="en-IN" b="1" dirty="0" err="1">
                <a:latin typeface="Andalus" pitchFamily="18" charset="-78"/>
                <a:cs typeface="Andalus" pitchFamily="18" charset="-78"/>
              </a:rPr>
              <a:t>MoPR</a:t>
            </a:r>
            <a:r>
              <a:rPr lang="en-IN" b="1" dirty="0">
                <a:latin typeface="Andalus" pitchFamily="18" charset="-78"/>
                <a:cs typeface="Andalus" pitchFamily="18" charset="-78"/>
              </a:rPr>
              <a:t> and UNDP in 2016 itself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Developed an Operational Strategy for Local Governments (LGs) on SDGs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Most SDGs are to be achieved at the local level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Most SDGs are related to the subjects devolved to the Panchayats 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Funds transferred to the Panchayats–untied funds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Panchayats prepare and implement development plans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Working group themes and SDGs - similar</a:t>
            </a: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IN" b="1" dirty="0">
                <a:latin typeface="Andalus" pitchFamily="18" charset="-78"/>
                <a:cs typeface="Andalus" pitchFamily="18" charset="-78"/>
              </a:rPr>
              <a:t>SDGs can be achieved through Panchayat Plans - GPDP</a:t>
            </a:r>
          </a:p>
          <a:p>
            <a:endParaRPr lang="en-IN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4D89D24-EB72-4EBF-802C-64C15C9135E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26361816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838200" y="157164"/>
            <a:ext cx="10515600" cy="828675"/>
          </a:xfrm>
        </p:spPr>
        <p:txBody>
          <a:bodyPr/>
          <a:lstStyle/>
          <a:p>
            <a:r>
              <a:rPr lang="en-US" altLang="en-US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Panchayats and SDGs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228601" y="1219201"/>
            <a:ext cx="11645900" cy="5446713"/>
          </a:xfrm>
        </p:spPr>
        <p:txBody>
          <a:bodyPr>
            <a:normAutofit/>
          </a:bodyPr>
          <a:lstStyle/>
          <a:p>
            <a:pPr marL="0" indent="0" algn="ctr">
              <a:buFont typeface="Wingdings" pitchFamily="2" charset="2"/>
              <a:buNone/>
              <a:defRPr/>
            </a:pPr>
            <a:endParaRPr lang="en-US" altLang="en-US" sz="2400" b="1" i="1" dirty="0"/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marL="457200" lvl="1" indent="0" algn="just" eaLnBrk="1" hangingPunct="1">
              <a:buFont typeface="Arial" panose="020B0604020202020204" pitchFamily="34" charset="0"/>
              <a:buNone/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r>
              <a:rPr lang="en-US" altLang="en-US" sz="2000" b="1" dirty="0"/>
              <a:t>Most of SDG targets are within the purview of the Eleventh  </a:t>
            </a:r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r>
              <a:rPr lang="en-US" altLang="en-US" sz="2000" b="1" dirty="0"/>
              <a:t>Various flagship programmes at the core of the SDGs</a:t>
            </a:r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r>
              <a:rPr lang="en-US" altLang="en-US" sz="2000" b="1" dirty="0"/>
              <a:t>Panchayats play a pivotal role in many of these – But not alone!</a:t>
            </a:r>
          </a:p>
          <a:p>
            <a:pPr lvl="1" algn="just" eaLnBrk="1" hangingPunct="1">
              <a:defRPr/>
            </a:pPr>
            <a:endParaRPr lang="en-US" altLang="en-US" sz="2000" b="1" dirty="0"/>
          </a:p>
          <a:p>
            <a:pPr lvl="1" algn="just" eaLnBrk="1" hangingPunct="1">
              <a:defRPr/>
            </a:pPr>
            <a:endParaRPr lang="en-US" altLang="en-US" sz="2000" dirty="0"/>
          </a:p>
          <a:p>
            <a:pPr lvl="1" algn="just" eaLnBrk="1" hangingPunct="1">
              <a:buNone/>
              <a:defRPr/>
            </a:pPr>
            <a:endParaRPr lang="en-US" altLang="en-US" sz="2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Effort and Experiences of localization of SDGs in Kerala</a:t>
            </a:r>
          </a:p>
        </p:txBody>
      </p:sp>
    </p:spTree>
    <p:extLst>
      <p:ext uri="{BB962C8B-B14F-4D97-AF65-F5344CB8AC3E}">
        <p14:creationId xmlns:p14="http://schemas.microsoft.com/office/powerpoint/2010/main" val="1773758851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3392" y="1916832"/>
            <a:ext cx="11305256" cy="4752528"/>
          </a:xfrm>
        </p:spPr>
        <p:txBody>
          <a:bodyPr>
            <a:normAutofit/>
          </a:bodyPr>
          <a:lstStyle/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ea typeface="Adobe Myungjo Std M" panose="02020600000000000000" pitchFamily="18" charset="-128"/>
              </a:rPr>
              <a:t>Specialized centre - “Centre for SDGs and Local Governments” is for mainstreaming SDGs in to the Local Planning (People’s Plan Campaign).</a:t>
            </a:r>
            <a:endParaRPr lang="en-US" sz="2400" b="1" dirty="0"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ea typeface="Adobe Myungjo Std M" panose="02020600000000000000" pitchFamily="18" charset="-128"/>
              </a:rPr>
              <a:t>Trainings, Awareness generation, IEC (Print and Visual Media); designing and handholding Planning Tools such as Toolkits, Helper, Work Book. </a:t>
            </a: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Study on Kerala Performance Across SDGs in NITI AAYOG Report</a:t>
            </a:r>
            <a:endParaRPr lang="en-US" sz="2400" b="1" dirty="0">
              <a:ea typeface="Adobe Myungjo Std M" panose="02020600000000000000" pitchFamily="18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631504" y="260648"/>
            <a:ext cx="8712968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1. Centre for SDGs and Local Governments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48DFBF6-92B9-4653-815C-D08B2621BFC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35493965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Centre for SDGs and Local Governments-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Awareness and Training programmes</a:t>
            </a:r>
          </a:p>
          <a:p>
            <a:pPr lvl="0"/>
            <a:r>
              <a:rPr lang="en-US" b="1" dirty="0"/>
              <a:t>Information-Education-Communication</a:t>
            </a:r>
          </a:p>
          <a:p>
            <a:pPr lvl="0"/>
            <a:r>
              <a:rPr lang="en-US" b="1" dirty="0"/>
              <a:t>Facilitation for local planning with SDGs framework</a:t>
            </a:r>
          </a:p>
          <a:p>
            <a:pPr lvl="0"/>
            <a:r>
              <a:rPr lang="en-US" b="1" dirty="0"/>
              <a:t>Advisory services – at national and sub-national levels</a:t>
            </a:r>
          </a:p>
          <a:p>
            <a:pPr lvl="0"/>
            <a:r>
              <a:rPr lang="en-US" b="1" dirty="0"/>
              <a:t>Networking with institutions on SDGs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Effort and Experiences of localization of SDGs in Kerala</a:t>
            </a:r>
            <a:endParaRPr lang="en-IN" dirty="0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98513" lvl="1" indent="-34290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SDG Training tool kit for setting targets and monitoring SDGs that enable the functionaries at all levels [sub-national, district, sub-district] to track and monitor the progress on SDGs.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1" indent="-34290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Three separate Modules for major stakeholders viz. Officials, Elected Representatives, and Citizens. </a:t>
            </a:r>
          </a:p>
          <a:p>
            <a:pPr marL="798513" lvl="1" indent="-34290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The Module for Officials along with Workbook takes the learners through an analytical process of data based planning for SDGs.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631504" y="26064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2. Tool Kit and Training Modules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FE8B351-6E45-4892-B291-5E76D9C422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385463802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2A5DF-89D4-49EB-914E-9FEE8D150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3. SDG Dashboard</a:t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940A3-229E-46FC-8A09-44D8B0CCF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SDG Dashboard is a Training tool kit </a:t>
            </a:r>
          </a:p>
          <a:p>
            <a:r>
              <a:rPr lang="en-US" b="1" dirty="0"/>
              <a:t>Web enabled  </a:t>
            </a:r>
          </a:p>
          <a:p>
            <a:r>
              <a:rPr lang="en-US" b="1" dirty="0"/>
              <a:t>Can be used at various tiers of local governments </a:t>
            </a:r>
          </a:p>
          <a:p>
            <a:r>
              <a:rPr lang="en-US" b="1" dirty="0"/>
              <a:t>Improves the quality, reliability, availability and comparability of data</a:t>
            </a:r>
          </a:p>
          <a:p>
            <a:r>
              <a:rPr lang="en-US" b="1" dirty="0"/>
              <a:t>Helps all stakeholders to create their own data base in their respective area</a:t>
            </a:r>
          </a:p>
          <a:p>
            <a:r>
              <a:rPr lang="en-US" b="1" dirty="0"/>
              <a:t>Helps the local governments to plan, review, analyze and modify their SDG as and indicator status</a:t>
            </a:r>
          </a:p>
          <a:p>
            <a:r>
              <a:rPr lang="en-US" b="1" dirty="0"/>
              <a:t>Helps  to identify gaps in each goal and plan accordingly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0665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DASHBOARD ON PLANNING AND MONITORING SDGs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DASHBOARD ON PLANNING AND MONITORING SDGs</a:t>
            </a:r>
          </a:p>
        </p:txBody>
      </p:sp>
      <p:pic>
        <p:nvPicPr>
          <p:cNvPr id="717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968" y="1181100"/>
            <a:ext cx="12120033" cy="4598988"/>
          </a:xfrm>
          <a:noFill/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45431D42-0C61-444C-AB20-635A318B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/>
              <a:t>DASHBOARD ON PLANNING AND MONITORING SDGs- Expanded view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4EF3E0-6B0C-4882-B383-432838AE9C8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Effort and Experiences of localization of SDGs in Kerala</a:t>
            </a:r>
            <a:endParaRPr lang="en-US" dirty="0"/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2D7AD49D-D609-41B7-B356-D8B01F0102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36700" y="1182688"/>
            <a:ext cx="9131300" cy="4913312"/>
          </a:xfrm>
          <a:noFill/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B9D2244F-617B-4677-B6F5-324DEBE45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/>
              <a:t>Goal with National Indicators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375918-1355-4D56-9F12-237947838CE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Effort and Experiences of localization of SDGs in Kerala</a:t>
            </a:r>
            <a:endParaRPr lang="en-US" dirty="0"/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8624D74B-A0D2-4646-A6A5-16E7D46245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219200"/>
            <a:ext cx="9144000" cy="4629150"/>
          </a:xfrm>
          <a:noFill/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A14C0-6C66-45C9-A2B1-6529368DA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Building Capacities of Local Governments for SDGs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ABA57-EC2A-4E8E-8B46-9E9DE755F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Operational  strategy  for  SDG Capacity Building  for  local governments</a:t>
            </a:r>
          </a:p>
          <a:p>
            <a:r>
              <a:rPr lang="en-US" b="1" dirty="0"/>
              <a:t>Write  shop for  Toolkit development</a:t>
            </a:r>
          </a:p>
          <a:p>
            <a:r>
              <a:rPr lang="en-US" b="1" dirty="0"/>
              <a:t>Project  on Mainstreaming  SDGs in the  state  and local government</a:t>
            </a:r>
          </a:p>
          <a:p>
            <a:r>
              <a:rPr lang="en-US" b="1" dirty="0"/>
              <a:t>Awareness  </a:t>
            </a:r>
            <a:r>
              <a:rPr lang="en-US" b="1" dirty="0" err="1"/>
              <a:t>programme</a:t>
            </a:r>
            <a:r>
              <a:rPr lang="en-US" b="1" dirty="0"/>
              <a:t> for  local government functionaries</a:t>
            </a:r>
          </a:p>
          <a:p>
            <a:r>
              <a:rPr lang="en-US" b="1" dirty="0"/>
              <a:t>Specific  trainings on goal and target   setting</a:t>
            </a:r>
          </a:p>
          <a:p>
            <a:r>
              <a:rPr lang="en-US" b="1" dirty="0"/>
              <a:t>IEC-print and visual  media</a:t>
            </a:r>
          </a:p>
          <a:p>
            <a:r>
              <a:rPr lang="en-US" b="1" dirty="0"/>
              <a:t>Training  Modules</a:t>
            </a:r>
          </a:p>
          <a:p>
            <a:r>
              <a:rPr lang="en-US" b="1" dirty="0"/>
              <a:t>Toolkits,  Helper  and Workbook</a:t>
            </a:r>
          </a:p>
          <a:p>
            <a:r>
              <a:rPr lang="en-US" b="1" dirty="0"/>
              <a:t>Web enabled SDGs Dashboard </a:t>
            </a:r>
            <a:endParaRPr lang="en-US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8705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611C1-74DE-4B3A-8385-B4C34874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 Groups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D831C-C206-4E08-9EC9-FBD7DA52A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Elected representatives and officials of local governments</a:t>
            </a:r>
          </a:p>
          <a:p>
            <a:r>
              <a:rPr lang="en-US" b="1" dirty="0"/>
              <a:t>Citizens who are members of the Village assembly</a:t>
            </a:r>
          </a:p>
          <a:p>
            <a:r>
              <a:rPr lang="en-US" b="1" dirty="0"/>
              <a:t>Other  key stakeholders in local planning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8875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012A4D-6DB6-448F-85BA-6EE1527A7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47800"/>
            <a:ext cx="7924800" cy="452355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Target Groups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04900" y="1295400"/>
            <a:ext cx="9982200" cy="487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2615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97151"/>
          </a:xfrm>
        </p:spPr>
        <p:txBody>
          <a:bodyPr>
            <a:normAutofit/>
          </a:bodyPr>
          <a:lstStyle/>
          <a:p>
            <a:pPr marL="566738" lvl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National level training programme on ‘Building Capacities for SDGs- Strategies &amp; Action’ during March 5-6, 2018.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566738" lvl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Module for training the district level officials of line departments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2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0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State vetting workshop on building capacities for sustainable development goals – strategies and action. </a:t>
            </a:r>
            <a:endParaRPr lang="en-US" sz="20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lvl="2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National vetting workshop on building capacities for sustainable development goals – strategies and action</a:t>
            </a:r>
          </a:p>
          <a:p>
            <a:pPr lvl="2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endParaRPr lang="en-US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631504" y="25131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5. Workshops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4A0287A-23B4-42EF-B64B-3CE7E144092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Effort and Experiences of localization of SDGs in Kerala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355709765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IN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</a:br>
            <a:r>
              <a:rPr lang="en-IN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Workshops</a:t>
            </a:r>
            <a:br>
              <a:rPr lang="en-IN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2">
              <a:spcBef>
                <a:spcPts val="1800"/>
              </a:spcBef>
            </a:pPr>
            <a:r>
              <a:rPr lang="en-US" sz="1800" b="1" dirty="0"/>
              <a:t>Thematic workshop on Sustainable Development Goals (SDGs) conducted on February </a:t>
            </a:r>
            <a:r>
              <a:rPr lang="en-US" sz="1800" dirty="0"/>
              <a:t>16, 2018</a:t>
            </a:r>
          </a:p>
          <a:p>
            <a:pPr marL="228600" lvl="2">
              <a:spcBef>
                <a:spcPts val="1800"/>
              </a:spcBef>
            </a:pPr>
            <a:r>
              <a:rPr lang="en-IN" sz="1800" b="1" dirty="0"/>
              <a:t>A State level workshop conducted on </a:t>
            </a:r>
            <a:r>
              <a:rPr lang="en-GB" sz="1800" b="1" dirty="0"/>
              <a:t>Mapping of Plan Schemes with goals/targets of SDGs on </a:t>
            </a:r>
            <a:r>
              <a:rPr lang="en-GB" sz="1800" dirty="0"/>
              <a:t>June 19, 2018</a:t>
            </a:r>
            <a:endParaRPr lang="en-US" sz="18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r>
              <a:rPr lang="en-IN" dirty="0"/>
              <a:t>A workshop on “</a:t>
            </a:r>
            <a:r>
              <a:rPr lang="en-IN" b="1" dirty="0"/>
              <a:t>Preparation of Guidelines for Institutional Framework for the Implementation and Monitoring of SDGs in the State</a:t>
            </a:r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3392" y="1772816"/>
            <a:ext cx="10972800" cy="4525963"/>
          </a:xfrm>
        </p:spPr>
        <p:txBody>
          <a:bodyPr>
            <a:normAutofit/>
          </a:bodyPr>
          <a:lstStyle/>
          <a:p>
            <a:pPr marL="465138" lvl="0" indent="-465138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		Social Education programme on SDGs for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39775" lvl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Elected Representatives and Officials of Local Governments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39775" lvl="1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VOs/NGOs (Kudumbashree, Youth Welfare Board, Kerala State Literacy Mission, Kerala State Library Council, </a:t>
            </a:r>
            <a:r>
              <a:rPr lang="en-IN" sz="2400" b="1" dirty="0" err="1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Mahila</a:t>
            </a: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 </a:t>
            </a:r>
            <a:r>
              <a:rPr lang="en-IN" sz="2400" b="1" dirty="0" err="1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Samakhya</a:t>
            </a:r>
            <a:r>
              <a:rPr lang="en-IN" sz="24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, Senior Citizens Friends Welfare Society, SEVA, Kerala Senior Citizen Forum, Focal Group Members, Community Counselling Facilitator etc.) in the State. </a:t>
            </a:r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endParaRPr lang="en-US" sz="24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631504" y="26064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6. Trainings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7EA1319-D685-449A-928C-F076D7BC8A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7611640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F3C40-061C-4646-BA90-AAD9E95EE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Trainings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AE63B6-292C-454B-BE87-7B71611C4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4D4E02-D5B0-480E-BC49-B77DE0822905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05982" y="1424782"/>
            <a:ext cx="3870014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E48088-5DBC-47EB-88EF-B6E59D2A5C3D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2064" y="1484784"/>
            <a:ext cx="3870014" cy="4171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0361745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8084" y="1285860"/>
            <a:ext cx="11715832" cy="5167476"/>
          </a:xfrm>
        </p:spPr>
        <p:txBody>
          <a:bodyPr>
            <a:normAutofit fontScale="47500" lnSpcReduction="20000"/>
          </a:bodyPr>
          <a:lstStyle/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Video Documentary on ‘Building the Villages for Tomorrow’ provides tips on post-disaster health and sanitation measures that deals with SDGs. [SDG 3, SDG 6]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Video Documentary on ‘CANALPY’, explains sewage canal rejuvenation initiative of youth. [SDG 3, SDG 6, SDG 11]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Pocket Diary on SDGs in Malayalam [local language] provides a quick glance at the Targets, against the goals. [All SDGs]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Flower Vase [made of clay], embedded with SDGs, is a low cost tool for disseminating SDGs. [All SDGs]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  <a:p>
            <a:pPr marL="798513" lvl="0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IN" sz="4600" b="1" dirty="0"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Wall Paper on SDGs is also a low cost tool for disseminating SDGs. [All SDGs]</a:t>
            </a:r>
            <a:endParaRPr lang="en-US" sz="4600" b="1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631504" y="260648"/>
            <a:ext cx="8064896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Plantagenet Cherokee" pitchFamily="18" charset="0"/>
              </a:defRPr>
            </a:lvl9pPr>
          </a:lstStyle>
          <a:p>
            <a:r>
              <a:rPr lang="en-IN" sz="3200" dirty="0">
                <a:latin typeface="Adobe Myungjo Std M" panose="02020600000000000000" pitchFamily="18" charset="-128"/>
                <a:ea typeface="Adobe Myungjo Std M" panose="02020600000000000000" pitchFamily="18" charset="-128"/>
                <a:cs typeface="+mn-cs"/>
              </a:rPr>
              <a:t>7. IEC Initiatives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0209894-1CCF-41D3-B7FB-0F8C9A39C57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3698888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6C93E-44B4-40D2-99CC-7DB6FD931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IEC Materials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A77EA5-820E-4088-AA0D-8F085BA06A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  <p:pic>
        <p:nvPicPr>
          <p:cNvPr id="5" name="Content Placeholder 4" descr="sticker new copy (2)">
            <a:extLst>
              <a:ext uri="{FF2B5EF4-FFF2-40B4-BE49-F238E27FC236}">
                <a16:creationId xmlns:a16="http://schemas.microsoft.com/office/drawing/2014/main" id="{8AAF011C-360A-4B73-B06D-639DB27D29E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83432" y="1556792"/>
            <a:ext cx="415636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IMG-4642">
            <a:extLst>
              <a:ext uri="{FF2B5EF4-FFF2-40B4-BE49-F238E27FC236}">
                <a16:creationId xmlns:a16="http://schemas.microsoft.com/office/drawing/2014/main" id="{DB9AB48E-79AE-4584-B733-BDCCA77D24B3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2024" y="1844824"/>
            <a:ext cx="367240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334010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22" y="1714488"/>
            <a:ext cx="917797" cy="917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10908" y="1857364"/>
            <a:ext cx="792025" cy="823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2794" y="1928802"/>
            <a:ext cx="981704" cy="724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7504" y="2000240"/>
            <a:ext cx="819899" cy="63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95274" y="188640"/>
            <a:ext cx="9893213" cy="836712"/>
          </a:xfrm>
        </p:spPr>
        <p:txBody>
          <a:bodyPr>
            <a:noAutofit/>
          </a:bodyPr>
          <a:lstStyle/>
          <a:p>
            <a: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8.  Integration Framework </a:t>
            </a:r>
            <a:b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NAVAKERALAM KARMAPADHATHI (NKKP)</a:t>
            </a:r>
            <a:endParaRPr lang="en-IN" b="1" dirty="0">
              <a:solidFill>
                <a:srgbClr val="FF0000"/>
              </a:solidFill>
              <a:latin typeface="Adobe Myungjo Std M" panose="02020600000000000000" pitchFamily="18" charset="-128"/>
              <a:ea typeface="Adobe Myungjo Std M" panose="02020600000000000000" pitchFamily="18" charset="-128"/>
              <a:cs typeface="+mn-cs"/>
            </a:endParaRPr>
          </a:p>
        </p:txBody>
      </p:sp>
      <p:sp>
        <p:nvSpPr>
          <p:cNvPr id="11" name="Content Placeholder 7"/>
          <p:cNvSpPr>
            <a:spLocks noGrp="1"/>
          </p:cNvSpPr>
          <p:nvPr>
            <p:ph idx="1"/>
          </p:nvPr>
        </p:nvSpPr>
        <p:spPr>
          <a:xfrm>
            <a:off x="514813" y="2680662"/>
            <a:ext cx="11088119" cy="3779912"/>
          </a:xfrm>
        </p:spPr>
        <p:txBody>
          <a:bodyPr/>
          <a:lstStyle/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Harithakeralam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Umbrella Mission integrating waste management, organic farming, water resources management</a:t>
            </a:r>
            <a:endParaRPr lang="en-US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Total Housing 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 (Livelihood Inclusion and Financial Improvement) 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 – Comprehensive scheme for all the landless and homeless in the state</a:t>
            </a:r>
            <a:endParaRPr lang="en-US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Public Education Rejuvenation Mission 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Comprehensive educational reforms transforming Government schools to international standard. </a:t>
            </a:r>
            <a:endParaRPr lang="en-US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  <a:defRPr/>
            </a:pPr>
            <a:r>
              <a:rPr lang="en-GB" sz="1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Aardram</a:t>
            </a:r>
            <a:r>
              <a:rPr lang="en-GB" sz="1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Mission </a:t>
            </a:r>
            <a:r>
              <a:rPr lang="en-GB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– Create people friendly Health Delivery System in the State.</a:t>
            </a:r>
          </a:p>
          <a:p>
            <a:pPr marL="0" indent="0" algn="ctr" fontAlgn="auto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en-GB" sz="3200" b="1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LEAVE NO ONE BEHIND</a:t>
            </a:r>
            <a:endParaRPr lang="en-US" sz="3200" b="1" dirty="0">
              <a:solidFill>
                <a:srgbClr val="C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18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85C9858-CCB2-4717-95A7-02932E2736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61190615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7528" y="1809275"/>
            <a:ext cx="5005807" cy="4762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2064" y="5840809"/>
            <a:ext cx="49244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1"/>
          <p:cNvSpPr/>
          <p:nvPr/>
        </p:nvSpPr>
        <p:spPr>
          <a:xfrm>
            <a:off x="1199456" y="260648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kern="0" dirty="0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Convergence of SDGs with </a:t>
            </a:r>
            <a:r>
              <a:rPr lang="en-US" b="1" kern="0" dirty="0" err="1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NavaKeralam</a:t>
            </a:r>
            <a:r>
              <a:rPr lang="en-US" b="1" kern="0" dirty="0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 </a:t>
            </a:r>
            <a:r>
              <a:rPr lang="en-US" b="1" kern="0" dirty="0" err="1">
                <a:solidFill>
                  <a:srgbClr val="C00000"/>
                </a:solidFill>
                <a:latin typeface="Rockwell Extra Bold" panose="02060903040505020403" pitchFamily="18" charset="0"/>
                <a:ea typeface="Perpetua"/>
                <a:cs typeface="Perpetua"/>
                <a:sym typeface="Perpetua"/>
              </a:rPr>
              <a:t>Karmapadhathi</a:t>
            </a:r>
            <a:endParaRPr lang="en-US" b="1" kern="0" dirty="0">
              <a:solidFill>
                <a:srgbClr val="C00000"/>
              </a:solidFill>
              <a:latin typeface="Rockwell Extra Bold" panose="02060903040505020403" pitchFamily="18" charset="0"/>
              <a:ea typeface="Perpetua"/>
              <a:cs typeface="Perpetua"/>
              <a:sym typeface="Perpetua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6D446A-8287-4A2E-B99B-AE670E4DB6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812800" y="76201"/>
            <a:ext cx="10272184" cy="1096963"/>
          </a:xfrm>
        </p:spPr>
        <p:txBody>
          <a:bodyPr/>
          <a:lstStyle/>
          <a:p>
            <a:r>
              <a:rPr lang="en-IN" sz="3600" dirty="0"/>
              <a:t>SDGs vs. Development Programmes 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711200" y="1600200"/>
            <a:ext cx="10871200" cy="4572000"/>
          </a:xfrm>
        </p:spPr>
        <p:txBody>
          <a:bodyPr/>
          <a:lstStyle/>
          <a:p>
            <a:r>
              <a:rPr lang="en-IN" b="1" dirty="0"/>
              <a:t>Most SDGs are to be achieved at the local level</a:t>
            </a:r>
          </a:p>
          <a:p>
            <a:r>
              <a:rPr lang="en-IN" b="1" dirty="0"/>
              <a:t>Most SDGs are related to the mandates of Panchayats</a:t>
            </a:r>
          </a:p>
          <a:p>
            <a:r>
              <a:rPr lang="en-IN" b="1" dirty="0"/>
              <a:t>Funds transferred to the Panchayats –untied and tied funds</a:t>
            </a:r>
          </a:p>
          <a:p>
            <a:r>
              <a:rPr lang="en-IN" b="1" dirty="0"/>
              <a:t>Own funds</a:t>
            </a:r>
          </a:p>
          <a:p>
            <a:r>
              <a:rPr lang="en-IN" b="1" dirty="0"/>
              <a:t>Focus areas of these actions lead to many SDGs</a:t>
            </a:r>
          </a:p>
          <a:p>
            <a:r>
              <a:rPr lang="en-IN" b="1" dirty="0"/>
              <a:t>SDGs can be achieved through these actions</a:t>
            </a:r>
          </a:p>
          <a:p>
            <a:endParaRPr lang="en-IN" dirty="0"/>
          </a:p>
          <a:p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617943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4400" dirty="0"/>
              <a:t>The Panchayat Dilemma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en-IN" b="1" i="1" dirty="0"/>
              <a:t>And ours too!</a:t>
            </a:r>
          </a:p>
          <a:p>
            <a:pPr>
              <a:defRPr/>
            </a:pPr>
            <a:endParaRPr lang="en-IN" dirty="0"/>
          </a:p>
          <a:p>
            <a:pPr>
              <a:defRPr/>
            </a:pPr>
            <a:r>
              <a:rPr lang="en-IN" b="1" dirty="0"/>
              <a:t>SDGs or development activities?</a:t>
            </a:r>
          </a:p>
          <a:p>
            <a:pPr>
              <a:defRPr/>
            </a:pPr>
            <a:endParaRPr lang="en-IN" b="1" dirty="0"/>
          </a:p>
          <a:p>
            <a:pPr>
              <a:defRPr/>
            </a:pPr>
            <a:r>
              <a:rPr lang="en-IN" b="1" dirty="0"/>
              <a:t>Or What?</a:t>
            </a:r>
          </a:p>
          <a:p>
            <a:pPr>
              <a:defRPr/>
            </a:pPr>
            <a:endParaRPr lang="en-IN" b="1" dirty="0"/>
          </a:p>
          <a:p>
            <a:pPr>
              <a:defRPr/>
            </a:pPr>
            <a:r>
              <a:rPr lang="en-IN" b="1" dirty="0"/>
              <a:t>Where to Start?</a:t>
            </a:r>
          </a:p>
          <a:p>
            <a:pPr>
              <a:defRPr/>
            </a:pPr>
            <a:endParaRPr lang="en-US" b="1" dirty="0"/>
          </a:p>
          <a:p>
            <a:pPr>
              <a:defRPr/>
            </a:pPr>
            <a:r>
              <a:rPr lang="en-US" b="1" dirty="0"/>
              <a:t>H</a:t>
            </a:r>
            <a:r>
              <a:rPr lang="en-IN" b="1" dirty="0"/>
              <a:t>ow to do?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618718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989FD-4A77-48A3-B16A-00895FA92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 and Challenges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1EEB8-B274-4EDD-94FC-98D089238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Life in a Panchayat is not SDG based</a:t>
            </a:r>
          </a:p>
          <a:p>
            <a:r>
              <a:rPr lang="en-US" dirty="0"/>
              <a:t>So, discussions for GPDP also is not SDG based, mostly issue based</a:t>
            </a:r>
          </a:p>
          <a:p>
            <a:r>
              <a:rPr lang="en-US" dirty="0"/>
              <a:t>So far, the Panchayat planning is only output based</a:t>
            </a:r>
          </a:p>
          <a:p>
            <a:r>
              <a:rPr lang="en-US" dirty="0"/>
              <a:t>Many indicators and targets not locally relevant</a:t>
            </a:r>
          </a:p>
          <a:p>
            <a:r>
              <a:rPr lang="en-US" dirty="0"/>
              <a:t>Panchayat disaggregated data not available in many cases</a:t>
            </a:r>
          </a:p>
          <a:p>
            <a:r>
              <a:rPr lang="en-US" dirty="0"/>
              <a:t>Separate guidelines on SDG do not work</a:t>
            </a:r>
          </a:p>
          <a:p>
            <a:r>
              <a:rPr lang="en-US" dirty="0"/>
              <a:t>Trainings on SDGs as a separate theme do not help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3FD096-82AE-4345-9AD0-0609CC8FE1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75568746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B4609-03ED-4A05-B1DE-A23941BFE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Forward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4425C-7352-4680-B793-24B7FC917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785" y="1268760"/>
            <a:ext cx="9982200" cy="4572000"/>
          </a:xfrm>
        </p:spPr>
        <p:txBody>
          <a:bodyPr/>
          <a:lstStyle/>
          <a:p>
            <a:r>
              <a:rPr lang="en-US" dirty="0"/>
              <a:t>Challenge is to integrate SDG into GPDP</a:t>
            </a:r>
          </a:p>
          <a:p>
            <a:r>
              <a:rPr lang="en-US" dirty="0"/>
              <a:t>Provision for locally relevant indicators and targets required</a:t>
            </a:r>
          </a:p>
          <a:p>
            <a:r>
              <a:rPr lang="en-US" dirty="0"/>
              <a:t>Trainings on SDGs as a separate theme do not help</a:t>
            </a:r>
          </a:p>
          <a:p>
            <a:r>
              <a:rPr lang="en-US" dirty="0"/>
              <a:t>Panchayat planning has to be made Outcome based / Results based</a:t>
            </a:r>
          </a:p>
          <a:p>
            <a:r>
              <a:rPr lang="en-US" dirty="0"/>
              <a:t>These outcomes and the indicators could be SDG related</a:t>
            </a:r>
          </a:p>
          <a:p>
            <a:r>
              <a:rPr lang="en-US" dirty="0"/>
              <a:t>Working groups could be aligned to SDGs or a set of SDGs (thematic)</a:t>
            </a:r>
          </a:p>
          <a:p>
            <a:r>
              <a:rPr lang="en-US" dirty="0"/>
              <a:t>In depth training on GPDP planning needed which addresses the issue of outcome based planning leading to achievement of SDGs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370031-BCF2-4CEA-A196-121DE4208F5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Effort and Experiences of localization of SDGs in Kerala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55645216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Thematic Area Based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72000"/>
          </a:xfrm>
        </p:spPr>
        <p:txBody>
          <a:bodyPr/>
          <a:lstStyle/>
          <a:p>
            <a:endParaRPr lang="en-US" b="1" dirty="0"/>
          </a:p>
          <a:p>
            <a:r>
              <a:rPr lang="en-US" b="1" dirty="0"/>
              <a:t>Instead of goal and targets, the concerned thematic area/s taken</a:t>
            </a:r>
          </a:p>
          <a:p>
            <a:r>
              <a:rPr lang="en-US" b="1" dirty="0"/>
              <a:t>For example, Goal 3, instead of moving into the targets, we take Health as the issue.</a:t>
            </a:r>
          </a:p>
          <a:p>
            <a:r>
              <a:rPr lang="en-US" b="1" dirty="0"/>
              <a:t>Move ahead with the determinants of health</a:t>
            </a:r>
          </a:p>
          <a:p>
            <a:r>
              <a:rPr lang="en-US" b="1" dirty="0"/>
              <a:t>How can these issues be addressed</a:t>
            </a:r>
          </a:p>
          <a:p>
            <a:r>
              <a:rPr lang="en-US" b="1" dirty="0"/>
              <a:t>What role should/can the Panchayat play</a:t>
            </a:r>
          </a:p>
          <a:p>
            <a:r>
              <a:rPr lang="en-US" b="1" dirty="0"/>
              <a:t>What could be the indicators and targets with time frame in their own area (state/district/ LGs)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383473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Thematic Area Based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1074400" cy="4572000"/>
          </a:xfrm>
        </p:spPr>
        <p:txBody>
          <a:bodyPr/>
          <a:lstStyle/>
          <a:p>
            <a:r>
              <a:rPr lang="en-US" b="1" dirty="0"/>
              <a:t>What could be the activities</a:t>
            </a:r>
          </a:p>
          <a:p>
            <a:r>
              <a:rPr lang="en-US" b="1" dirty="0"/>
              <a:t>Which are the </a:t>
            </a:r>
            <a:r>
              <a:rPr lang="en-US" b="1" dirty="0" err="1"/>
              <a:t>programmes</a:t>
            </a:r>
            <a:r>
              <a:rPr lang="en-US" b="1" dirty="0"/>
              <a:t>/schemes  contributing to these activities</a:t>
            </a:r>
          </a:p>
          <a:p>
            <a:r>
              <a:rPr lang="en-US" b="1" dirty="0"/>
              <a:t>Available human and financial resources</a:t>
            </a:r>
          </a:p>
          <a:p>
            <a:r>
              <a:rPr lang="en-US" b="1" dirty="0"/>
              <a:t>How can convergence (of </a:t>
            </a:r>
            <a:r>
              <a:rPr lang="en-US" b="1" dirty="0" err="1"/>
              <a:t>programmes</a:t>
            </a:r>
            <a:r>
              <a:rPr lang="en-US" b="1" dirty="0"/>
              <a:t>, schemes, HR and finances) be brought in</a:t>
            </a:r>
          </a:p>
          <a:p>
            <a:r>
              <a:rPr lang="en-US" b="1" dirty="0"/>
              <a:t>How can they set milestones</a:t>
            </a:r>
          </a:p>
          <a:p>
            <a:r>
              <a:rPr lang="en-US" b="1" dirty="0"/>
              <a:t>How can they monitor</a:t>
            </a:r>
          </a:p>
          <a:p>
            <a:endParaRPr lang="en-US" b="1" dirty="0"/>
          </a:p>
          <a:p>
            <a:r>
              <a:rPr lang="en-US" b="1" dirty="0"/>
              <a:t>And this basically what the GPDP Guidelines should focus</a:t>
            </a:r>
          </a:p>
          <a:p>
            <a:r>
              <a:rPr lang="en-US" b="1" dirty="0"/>
              <a:t>Our thematic working groups have similarity with SDGs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906460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4400" dirty="0"/>
              <a:t>How can Panchayats Act? 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1016000" y="1371600"/>
            <a:ext cx="9982200" cy="4800600"/>
          </a:xfrm>
        </p:spPr>
        <p:txBody>
          <a:bodyPr/>
          <a:lstStyle/>
          <a:p>
            <a:r>
              <a:rPr lang="en-IN" b="1" i="1" dirty="0"/>
              <a:t>Promote</a:t>
            </a:r>
          </a:p>
          <a:p>
            <a:r>
              <a:rPr lang="en-IN" b="1" i="1" dirty="0"/>
              <a:t>Initiate</a:t>
            </a:r>
          </a:p>
          <a:p>
            <a:r>
              <a:rPr lang="en-IN" b="1" i="1" dirty="0"/>
              <a:t>Develop</a:t>
            </a:r>
          </a:p>
          <a:p>
            <a:r>
              <a:rPr lang="en-IN" b="1" i="1" dirty="0"/>
              <a:t>Facilitate</a:t>
            </a:r>
          </a:p>
          <a:p>
            <a:r>
              <a:rPr lang="en-IN" b="1" i="1" dirty="0"/>
              <a:t>Environment building</a:t>
            </a:r>
          </a:p>
          <a:p>
            <a:r>
              <a:rPr lang="en-IN" b="1" i="1" dirty="0"/>
              <a:t>Mobilise</a:t>
            </a:r>
          </a:p>
          <a:p>
            <a:r>
              <a:rPr lang="en-IN" b="1" i="1" dirty="0"/>
              <a:t>Plan</a:t>
            </a:r>
          </a:p>
          <a:p>
            <a:r>
              <a:rPr lang="en-IN" b="1" i="1" dirty="0"/>
              <a:t>Implement</a:t>
            </a:r>
          </a:p>
          <a:p>
            <a:r>
              <a:rPr lang="en-IN" b="1" i="1" dirty="0"/>
              <a:t>Manage data</a:t>
            </a:r>
          </a:p>
          <a:p>
            <a:r>
              <a:rPr lang="en-IN" b="1" i="1" dirty="0"/>
              <a:t>Monitor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Effort and Experiences of localization of SDGs in Kerala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923803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4094170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Academic Literature 16x9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</TotalTime>
  <Words>1684</Words>
  <Application>Microsoft Office PowerPoint</Application>
  <PresentationFormat>Widescreen</PresentationFormat>
  <Paragraphs>195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Academic Literature 16x9</vt:lpstr>
      <vt:lpstr>Effort and experiences of localization of SDGs in kerala       Sukanya .k. u, KILA</vt:lpstr>
      <vt:lpstr>Decentralized planning Process </vt:lpstr>
      <vt:lpstr>Localizing SDGs in Kerala </vt:lpstr>
      <vt:lpstr>PowerPoint Presentation</vt:lpstr>
      <vt:lpstr>PowerPoint Presentation</vt:lpstr>
      <vt:lpstr>Panchayats and SDGs</vt:lpstr>
      <vt:lpstr>PowerPoint Presentation</vt:lpstr>
      <vt:lpstr>Centre for SDGs and Local Governments- Objectives</vt:lpstr>
      <vt:lpstr>PowerPoint Presentation</vt:lpstr>
      <vt:lpstr>3. SDG Dashboard </vt:lpstr>
      <vt:lpstr>DASHBOARD ON PLANNING AND MONITORING SDGs</vt:lpstr>
      <vt:lpstr>DASHBOARD ON PLANNING AND MONITORING SDGs- Expanded view</vt:lpstr>
      <vt:lpstr>Goal with National Indicators</vt:lpstr>
      <vt:lpstr>4. Building Capacities of Local Governments for SDGs</vt:lpstr>
      <vt:lpstr>Target  Groups</vt:lpstr>
      <vt:lpstr>Target Groups</vt:lpstr>
      <vt:lpstr>PowerPoint Presentation</vt:lpstr>
      <vt:lpstr> Workshops </vt:lpstr>
      <vt:lpstr>PowerPoint Presentation</vt:lpstr>
      <vt:lpstr>Trainings</vt:lpstr>
      <vt:lpstr>PowerPoint Presentation</vt:lpstr>
      <vt:lpstr>IEC Materials</vt:lpstr>
      <vt:lpstr>8.  Integration Framework  NAVAKERALAM KARMAPADHATHI (NKKP)</vt:lpstr>
      <vt:lpstr>PowerPoint Presentation</vt:lpstr>
      <vt:lpstr>SDGs vs. Development Programmes </vt:lpstr>
      <vt:lpstr>The Panchayat Dilemma</vt:lpstr>
      <vt:lpstr>Limitations and Challenges</vt:lpstr>
      <vt:lpstr>Moving Forward</vt:lpstr>
      <vt:lpstr>Thematic Area Based</vt:lpstr>
      <vt:lpstr>Thematic Area Based</vt:lpstr>
      <vt:lpstr>How can Panchayats Act?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SDG monitoring</dc:title>
  <dc:creator>admin</dc:creator>
  <cp:lastModifiedBy>Shafiq Mohammed</cp:lastModifiedBy>
  <cp:revision>249</cp:revision>
  <cp:lastPrinted>2019-11-08T10:48:17Z</cp:lastPrinted>
  <dcterms:created xsi:type="dcterms:W3CDTF">2019-09-04T07:22:24Z</dcterms:created>
  <dcterms:modified xsi:type="dcterms:W3CDTF">2021-11-11T06:19:34Z</dcterms:modified>
</cp:coreProperties>
</file>