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73" r:id="rId6"/>
    <p:sldId id="261" r:id="rId7"/>
    <p:sldId id="274" r:id="rId8"/>
    <p:sldId id="272" r:id="rId9"/>
    <p:sldId id="268" r:id="rId10"/>
    <p:sldId id="269" r:id="rId11"/>
    <p:sldId id="271" r:id="rId12"/>
    <p:sldId id="266" r:id="rId13"/>
  </p:sldIdLst>
  <p:sldSz cx="9144000" cy="5143500" type="screen16x9"/>
  <p:notesSz cx="9144000" cy="5143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152" y="-26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g object 16"/>
          <p:cNvSpPr>
            <a:spLocks/>
          </p:cNvSpPr>
          <p:nvPr/>
        </p:nvSpPr>
        <p:spPr bwMode="auto">
          <a:xfrm>
            <a:off x="0" y="0"/>
            <a:ext cx="9144000" cy="914400"/>
          </a:xfrm>
          <a:custGeom>
            <a:avLst/>
            <a:gdLst/>
            <a:ahLst/>
            <a:cxnLst>
              <a:cxn ang="0">
                <a:pos x="0" y="914400"/>
              </a:cxn>
              <a:cxn ang="0">
                <a:pos x="9144000" y="914400"/>
              </a:cxn>
              <a:cxn ang="0">
                <a:pos x="9144000" y="0"/>
              </a:cxn>
              <a:cxn ang="0">
                <a:pos x="0" y="0"/>
              </a:cxn>
              <a:cxn ang="0">
                <a:pos x="0" y="914400"/>
              </a:cxn>
            </a:cxnLst>
            <a:rect l="0" t="0" r="r" b="b"/>
            <a:pathLst>
              <a:path w="9144000" h="914400">
                <a:moveTo>
                  <a:pt x="0" y="914400"/>
                </a:moveTo>
                <a:lnTo>
                  <a:pt x="9144000" y="914400"/>
                </a:lnTo>
                <a:lnTo>
                  <a:pt x="9144000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FCEADA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5" name="bg object 17"/>
          <p:cNvSpPr>
            <a:spLocks/>
          </p:cNvSpPr>
          <p:nvPr/>
        </p:nvSpPr>
        <p:spPr bwMode="auto">
          <a:xfrm>
            <a:off x="0" y="1314450"/>
            <a:ext cx="9144000" cy="3143250"/>
          </a:xfrm>
          <a:custGeom>
            <a:avLst/>
            <a:gdLst/>
            <a:ahLst/>
            <a:cxnLst>
              <a:cxn ang="0">
                <a:pos x="0" y="3142488"/>
              </a:cxn>
              <a:cxn ang="0">
                <a:pos x="9144000" y="3142488"/>
              </a:cxn>
              <a:cxn ang="0">
                <a:pos x="9144000" y="0"/>
              </a:cxn>
              <a:cxn ang="0">
                <a:pos x="0" y="0"/>
              </a:cxn>
              <a:cxn ang="0">
                <a:pos x="0" y="3142488"/>
              </a:cxn>
            </a:cxnLst>
            <a:rect l="0" t="0" r="r" b="b"/>
            <a:pathLst>
              <a:path w="9144000" h="3142615">
                <a:moveTo>
                  <a:pt x="0" y="3142488"/>
                </a:moveTo>
                <a:lnTo>
                  <a:pt x="9144000" y="3142488"/>
                </a:lnTo>
                <a:lnTo>
                  <a:pt x="9144000" y="0"/>
                </a:lnTo>
                <a:lnTo>
                  <a:pt x="0" y="0"/>
                </a:lnTo>
                <a:lnTo>
                  <a:pt x="0" y="3142488"/>
                </a:lnTo>
                <a:close/>
              </a:path>
            </a:pathLst>
          </a:custGeom>
          <a:solidFill>
            <a:srgbClr val="FCEADA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pic>
        <p:nvPicPr>
          <p:cNvPr id="6" name="bg object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338" y="90488"/>
            <a:ext cx="88503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bg object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188" y="1185863"/>
            <a:ext cx="4976812" cy="327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bg object 20"/>
          <p:cNvSpPr>
            <a:spLocks/>
          </p:cNvSpPr>
          <p:nvPr/>
        </p:nvSpPr>
        <p:spPr bwMode="auto">
          <a:xfrm>
            <a:off x="0" y="914400"/>
            <a:ext cx="9144000" cy="401638"/>
          </a:xfrm>
          <a:custGeom>
            <a:avLst/>
            <a:gdLst/>
            <a:ahLst/>
            <a:cxnLst>
              <a:cxn ang="0">
                <a:pos x="9144000" y="0"/>
              </a:cxn>
              <a:cxn ang="0">
                <a:pos x="0" y="0"/>
              </a:cxn>
              <a:cxn ang="0">
                <a:pos x="0" y="400812"/>
              </a:cxn>
              <a:cxn ang="0">
                <a:pos x="9144000" y="400812"/>
              </a:cxn>
              <a:cxn ang="0">
                <a:pos x="9144000" y="0"/>
              </a:cxn>
            </a:cxnLst>
            <a:rect l="0" t="0" r="r" b="b"/>
            <a:pathLst>
              <a:path w="9144000" h="401319">
                <a:moveTo>
                  <a:pt x="9144000" y="0"/>
                </a:moveTo>
                <a:lnTo>
                  <a:pt x="0" y="0"/>
                </a:lnTo>
                <a:lnTo>
                  <a:pt x="0" y="400812"/>
                </a:lnTo>
                <a:lnTo>
                  <a:pt x="9144000" y="400812"/>
                </a:lnTo>
                <a:lnTo>
                  <a:pt x="9144000" y="0"/>
                </a:lnTo>
                <a:close/>
              </a:path>
            </a:pathLst>
          </a:custGeom>
          <a:solidFill>
            <a:srgbClr val="001F5F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718308" y="930909"/>
            <a:ext cx="3707383" cy="330834"/>
          </a:xfrm>
          <a:prstGeom prst="rect">
            <a:avLst/>
          </a:prstGeom>
        </p:spPr>
        <p:txBody>
          <a:bodyPr/>
          <a:lstStyle>
            <a:lvl1pPr>
              <a:defRPr sz="2000" b="1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C46C7C1-C21D-4F96-88D4-3B88879C07DA}" type="datetimeFigureOut">
              <a:rPr lang="en-US"/>
              <a:pPr>
                <a:defRPr/>
              </a:pPr>
              <a:t>11/9/2021</a:t>
            </a:fld>
            <a:endParaRPr lang="en-US"/>
          </a:p>
        </p:txBody>
      </p:sp>
      <p:sp>
        <p:nvSpPr>
          <p:cNvPr id="11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DE119D7-D069-4020-8502-4FD228119F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400" b="1" i="1">
                <a:solidFill>
                  <a:srgbClr val="974707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E2950-D3A4-4217-BB81-2A89469B52F1}" type="datetimeFigureOut">
              <a:rPr lang="en-US"/>
              <a:pPr>
                <a:defRPr/>
              </a:pPr>
              <a:t>11/9/2021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97245-B5D2-480B-931D-EBCA427AA8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400" b="1" i="1">
                <a:solidFill>
                  <a:srgbClr val="974707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4AC64-0856-47A3-9F94-35F2021D8390}" type="datetimeFigureOut">
              <a:rPr lang="en-US"/>
              <a:pPr>
                <a:defRPr/>
              </a:pPr>
              <a:t>11/9/2021</a:t>
            </a:fld>
            <a:endParaRPr lang="en-US"/>
          </a:p>
        </p:txBody>
      </p:sp>
      <p:sp>
        <p:nvSpPr>
          <p:cNvPr id="7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870B2-D41B-4568-9054-E7F9AD78E1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400" b="1" i="1">
                <a:solidFill>
                  <a:srgbClr val="974707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F39C5-A615-49FE-BD9F-8C19A4A102BB}" type="datetimeFigureOut">
              <a:rPr lang="en-US"/>
              <a:pPr>
                <a:defRPr/>
              </a:pPr>
              <a:t>11/9/2021</a:t>
            </a:fld>
            <a:endParaRPr lang="en-US"/>
          </a:p>
        </p:txBody>
      </p:sp>
      <p:sp>
        <p:nvSpPr>
          <p:cNvPr id="5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9E398-E091-4429-8720-7D2B9169FF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923EB-D942-43A3-89B1-A117C5B8FBDD}" type="datetimeFigureOut">
              <a:rPr lang="en-US"/>
              <a:pPr>
                <a:defRPr/>
              </a:pPr>
              <a:t>11/9/2021</a:t>
            </a:fld>
            <a:endParaRPr lang="en-US"/>
          </a:p>
        </p:txBody>
      </p:sp>
      <p:sp>
        <p:nvSpPr>
          <p:cNvPr id="4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25491-8A20-45F7-B351-173D184B6B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bg object 16"/>
          <p:cNvSpPr>
            <a:spLocks/>
          </p:cNvSpPr>
          <p:nvPr/>
        </p:nvSpPr>
        <p:spPr bwMode="auto">
          <a:xfrm>
            <a:off x="0" y="0"/>
            <a:ext cx="9144000" cy="5143500"/>
          </a:xfrm>
          <a:custGeom>
            <a:avLst/>
            <a:gdLst/>
            <a:ahLst/>
            <a:cxnLst>
              <a:cxn ang="0">
                <a:pos x="9144000" y="0"/>
              </a:cxn>
              <a:cxn ang="0">
                <a:pos x="0" y="0"/>
              </a:cxn>
              <a:cxn ang="0">
                <a:pos x="0" y="5143500"/>
              </a:cxn>
              <a:cxn ang="0">
                <a:pos x="9144000" y="5143500"/>
              </a:cxn>
              <a:cxn ang="0">
                <a:pos x="9144000" y="0"/>
              </a:cxn>
            </a:cxnLst>
            <a:rect l="0" t="0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FCEADA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1027" name="Holder 2"/>
          <p:cNvSpPr>
            <a:spLocks noGrp="1"/>
          </p:cNvSpPr>
          <p:nvPr>
            <p:ph type="title"/>
          </p:nvPr>
        </p:nvSpPr>
        <p:spPr bwMode="auto">
          <a:xfrm>
            <a:off x="3549650" y="2390775"/>
            <a:ext cx="20447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smtClean="0"/>
          </a:p>
        </p:txBody>
      </p:sp>
      <p:sp>
        <p:nvSpPr>
          <p:cNvPr id="1028" name="Holder 3"/>
          <p:cNvSpPr>
            <a:spLocks noGrp="1"/>
          </p:cNvSpPr>
          <p:nvPr>
            <p:ph type="body" idx="1"/>
          </p:nvPr>
        </p:nvSpPr>
        <p:spPr bwMode="auto">
          <a:xfrm>
            <a:off x="457200" y="1182688"/>
            <a:ext cx="8229600" cy="339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smtClean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325" y="4783138"/>
            <a:ext cx="292735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138"/>
            <a:ext cx="2103438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592CC3-15FB-455A-A5C0-94EC99D5B9CE}" type="datetimeFigureOut">
              <a:rPr lang="en-US"/>
              <a:pPr>
                <a:defRPr/>
              </a:pPr>
              <a:t>11/9/2021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363" y="4783138"/>
            <a:ext cx="2103437" cy="257175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r" eaLnBrk="1" hangingPunct="1">
              <a:defRPr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4B4872E-72A5-4B5D-A86A-950B4DED3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7" r:id="rId2"/>
    <p:sldLayoutId id="2147483698" r:id="rId3"/>
    <p:sldLayoutId id="2147483699" r:id="rId4"/>
    <p:sldLayoutId id="2147483700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Orissa Map copy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4999038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ject 2"/>
          <p:cNvSpPr txBox="1">
            <a:spLocks noGrp="1"/>
          </p:cNvSpPr>
          <p:nvPr>
            <p:ph type="ctrTitle" idx="4294967295"/>
          </p:nvPr>
        </p:nvSpPr>
        <p:spPr>
          <a:xfrm>
            <a:off x="4876800" y="0"/>
            <a:ext cx="4267200" cy="3890963"/>
          </a:xfrm>
          <a:solidFill>
            <a:srgbClr val="002060"/>
          </a:solidFill>
        </p:spPr>
        <p:txBody>
          <a:bodyPr tIns="13335" rtlCol="0" anchor="ctr"/>
          <a:lstStyle/>
          <a:p>
            <a:pPr marL="38100" eaLnBrk="1" fontAlgn="auto" hangingPunct="1">
              <a:spcBef>
                <a:spcPts val="105"/>
              </a:spcBef>
              <a:spcAft>
                <a:spcPts val="0"/>
              </a:spcAft>
              <a:defRPr/>
            </a:pPr>
            <a: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Peoples Plan Campaign </a:t>
            </a:r>
            <a:b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2021 </a:t>
            </a:r>
            <a:b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IN" sz="3600" b="1" i="1" spc="1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Odisha</a:t>
            </a:r>
            <a:r>
              <a:rPr lang="en-IN" sz="3600" b="1" i="1" spc="1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Experience</a:t>
            </a:r>
            <a: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IN" sz="3600" b="1" i="1" spc="1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sz="36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5" name="object 3"/>
          <p:cNvSpPr>
            <a:spLocks noChangeArrowheads="1"/>
          </p:cNvSpPr>
          <p:nvPr/>
        </p:nvSpPr>
        <p:spPr bwMode="auto">
          <a:xfrm>
            <a:off x="0" y="4456113"/>
            <a:ext cx="9144000" cy="685800"/>
          </a:xfrm>
          <a:custGeom>
            <a:avLst/>
            <a:gdLst>
              <a:gd name="T0" fmla="*/ 0 w 9144000"/>
              <a:gd name="T1" fmla="*/ 0 h 685800"/>
              <a:gd name="T2" fmla="*/ 9144000 w 9144000"/>
              <a:gd name="T3" fmla="*/ 685800 h 685800"/>
            </a:gdLst>
            <a:ahLst/>
            <a:cxnLst>
              <a:cxn ang="0">
                <a:pos x="9144000" y="0"/>
              </a:cxn>
              <a:cxn ang="0">
                <a:pos x="0" y="0"/>
              </a:cxn>
              <a:cxn ang="0">
                <a:pos x="0" y="685798"/>
              </a:cxn>
              <a:cxn ang="0">
                <a:pos x="9144000" y="685798"/>
              </a:cxn>
              <a:cxn ang="0">
                <a:pos x="9144000" y="0"/>
              </a:cxn>
            </a:cxnLst>
            <a:rect l="T0" t="T1" r="T2" b="T3"/>
            <a:pathLst>
              <a:path w="9144000" h="685800">
                <a:moveTo>
                  <a:pt x="9144000" y="0"/>
                </a:moveTo>
                <a:lnTo>
                  <a:pt x="0" y="0"/>
                </a:lnTo>
                <a:lnTo>
                  <a:pt x="0" y="685798"/>
                </a:lnTo>
                <a:lnTo>
                  <a:pt x="9144000" y="685798"/>
                </a:lnTo>
                <a:lnTo>
                  <a:pt x="914400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0" y="4552950"/>
            <a:ext cx="9144000" cy="5048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algn="ctr" eaLnBrk="1" fontAlgn="auto" hangingPunct="1">
              <a:spcBef>
                <a:spcPts val="35"/>
              </a:spcBef>
              <a:spcAft>
                <a:spcPts val="0"/>
              </a:spcAft>
              <a:defRPr/>
            </a:pPr>
            <a:r>
              <a:rPr sz="3200" b="1" spc="-5">
                <a:latin typeface="Calibri"/>
                <a:cs typeface="Calibri"/>
              </a:rPr>
              <a:t>PR </a:t>
            </a:r>
            <a:r>
              <a:rPr sz="3200" b="1" dirty="0">
                <a:latin typeface="Calibri"/>
                <a:cs typeface="Calibri"/>
              </a:rPr>
              <a:t>&amp;</a:t>
            </a:r>
            <a:r>
              <a:rPr sz="3200" b="1" spc="-10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DW</a:t>
            </a:r>
            <a:r>
              <a:rPr sz="3200" b="1" spc="1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Department, </a:t>
            </a:r>
            <a:r>
              <a:rPr sz="3200" b="1" dirty="0">
                <a:latin typeface="Calibri"/>
                <a:cs typeface="Calibri"/>
              </a:rPr>
              <a:t>Govt.</a:t>
            </a:r>
            <a:r>
              <a:rPr sz="3200" b="1" spc="-2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of</a:t>
            </a:r>
            <a:r>
              <a:rPr sz="3200" b="1" spc="2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Odisha</a:t>
            </a:r>
            <a:endParaRPr sz="3200" b="1" dirty="0">
              <a:latin typeface="Calibri"/>
              <a:cs typeface="Calibri"/>
            </a:endParaRPr>
          </a:p>
        </p:txBody>
      </p:sp>
      <p:sp>
        <p:nvSpPr>
          <p:cNvPr id="6" name="object 2"/>
          <p:cNvSpPr txBox="1">
            <a:spLocks/>
          </p:cNvSpPr>
          <p:nvPr/>
        </p:nvSpPr>
        <p:spPr bwMode="auto">
          <a:xfrm>
            <a:off x="4876800" y="3867150"/>
            <a:ext cx="426720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lIns="0" tIns="13335" rIns="0" bIns="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marL="38100" eaLnBrk="1" fontAlgn="auto" hangingPunct="1">
              <a:spcBef>
                <a:spcPts val="105"/>
              </a:spcBef>
              <a:spcAft>
                <a:spcPts val="0"/>
              </a:spcAft>
              <a:defRPr/>
            </a:pPr>
            <a:r>
              <a:rPr lang="en-US" sz="2400" b="1" kern="0" spc="10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2</a:t>
            </a:r>
            <a:r>
              <a:rPr lang="en-US" sz="2400" b="1" kern="0" spc="15" baseline="25641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nd</a:t>
            </a:r>
            <a:r>
              <a:rPr lang="en-US" sz="2400" b="1" kern="0" spc="202" baseline="25641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en-US" sz="2400" b="1" kern="0" spc="-5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October</a:t>
            </a:r>
            <a:r>
              <a:rPr lang="en-US" sz="2400" b="1" kern="0" spc="-45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en-US" sz="2400" b="1" kern="0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–</a:t>
            </a:r>
            <a:r>
              <a:rPr lang="en-US" sz="2400" b="1" kern="0" spc="-5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en-US" sz="2400" b="1" kern="0" spc="5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31</a:t>
            </a:r>
            <a:r>
              <a:rPr lang="en-US" sz="2400" b="1" kern="0" spc="7" baseline="25641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st</a:t>
            </a:r>
            <a:r>
              <a:rPr lang="en-US" sz="2400" b="1" kern="0" spc="187" baseline="25641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en-US" sz="2400" b="1" kern="0" spc="187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January</a:t>
            </a:r>
            <a:r>
              <a:rPr lang="en-US" sz="2400" b="1" kern="0" spc="-20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,</a:t>
            </a:r>
            <a:r>
              <a:rPr lang="en-US" sz="2400" b="1" kern="0" spc="434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en-US" sz="2400" b="1" kern="0" dirty="0" smtClean="0">
                <a:solidFill>
                  <a:srgbClr val="002060"/>
                </a:solidFill>
                <a:latin typeface="Arial Narrow" pitchFamily="34" charset="0"/>
                <a:cs typeface="Arial" panose="020B0604020202020204" pitchFamily="34" charset="0"/>
              </a:rPr>
              <a:t>2021</a:t>
            </a:r>
            <a:endParaRPr lang="en-US" sz="2400" b="1" kern="0" dirty="0">
              <a:solidFill>
                <a:srgbClr val="002060"/>
              </a:solidFill>
              <a:latin typeface="Arial Narrow" pitchFamily="34" charset="0"/>
              <a:cs typeface="Arial" panose="020B0604020202020204" pitchFamily="34" charset="0"/>
            </a:endParaRPr>
          </a:p>
        </p:txBody>
      </p:sp>
      <p:pic>
        <p:nvPicPr>
          <p:cNvPr id="3079" name="Picture 7" descr="Update Logo 01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DFC"/>
              </a:clrFrom>
              <a:clrTo>
                <a:srgbClr val="FFFD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1283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52400" y="573088"/>
          <a:ext cx="8839201" cy="421338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525486"/>
                <a:gridCol w="2748323"/>
                <a:gridCol w="3565392"/>
              </a:tblGrid>
              <a:tr h="34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Activities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Nos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% of Achievements (Till 10</a:t>
                      </a:r>
                      <a:r>
                        <a:rPr kumimoji="0" lang="en-US" sz="1800" b="1" u="none" strike="noStrike" cap="none" normalizeH="0" baseline="3000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th</a:t>
                      </a: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 Nov 2021)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79217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No of Nodal Officers Appointed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343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100% in all blocks and districts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/>
                </a:tc>
              </a:tr>
              <a:tr h="305383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No of Facilitator's appointed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6453(GPs),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116(BPs), 18(ZPs)</a:t>
                      </a:r>
                    </a:p>
                  </a:txBody>
                  <a:tcPr marL="0" marR="0" marT="22863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95% in GPs,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37% in BPs, 60% in ZPs</a:t>
                      </a:r>
                    </a:p>
                  </a:txBody>
                  <a:tcPr marL="0" marR="0" marT="22863" marB="0" anchor="ctr" horzOverflow="overflow"/>
                </a:tc>
              </a:tr>
              <a:tr h="293638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No of Frontline Worker's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6365(GPs), 111(BPs), 30(ZPs)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94 % in GPs,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35 % in BPs, 100 % in ZPs</a:t>
                      </a:r>
                    </a:p>
                  </a:txBody>
                  <a:tcPr marL="0" marR="0" marT="22863" marB="0" anchor="ctr" horzOverflow="overflow"/>
                </a:tc>
              </a:tr>
              <a:tr h="281892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Meeting scheduled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5820(GPs), 38(BPs), 5(ZPs)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86%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in GPs , 12% in BPs, 17% in ZPs</a:t>
                      </a:r>
                    </a:p>
                  </a:txBody>
                  <a:tcPr marL="0" marR="0" marT="22863" marB="0" anchor="ctr" horzOverflow="overflow"/>
                </a:tc>
              </a:tr>
              <a:tr h="277275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Meeting  Held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5722(GPs), 36(BPs), 5(ZPs)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2863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84%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in GPs , 12% in BPs, 17% in ZPs</a:t>
                      </a:r>
                    </a:p>
                  </a:txBody>
                  <a:tcPr marL="0" marR="0" marT="22863" marB="0" anchor="ctr" horzOverflow="overflow"/>
                </a:tc>
              </a:tr>
              <a:tr h="360979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Facilitator Feedback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3498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1463(GPs), 3(BPs), 0(ZPs)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3498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22%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in GPs , 1% in BPs, 0% in ZPs</a:t>
                      </a:r>
                    </a:p>
                  </a:txBody>
                  <a:tcPr marL="0" marR="0" marT="23498" marB="0" anchor="ctr" horzOverflow="overflow"/>
                </a:tc>
              </a:tr>
              <a:tr h="261533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Public Information Board Images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3498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1988(GPs), 10(BPs), 9(ZPs)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3498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29%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in GPs , 3% in BPs, 30% in ZPs</a:t>
                      </a:r>
                    </a:p>
                  </a:txBody>
                  <a:tcPr marL="0" marR="0" marT="23498" marB="0" anchor="ctr" horzOverflow="overflow"/>
                </a:tc>
              </a:tr>
              <a:tr h="316346">
                <a:tc>
                  <a:txBody>
                    <a:bodyPr/>
                    <a:lstStyle/>
                    <a:p>
                      <a:pPr marL="904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Gram </a:t>
                      </a:r>
                      <a:r>
                        <a:rPr kumimoji="0" lang="en-US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Sabha</a:t>
                      </a: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 Images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3498" marB="0" horzOverflow="overflow"/>
                </a:tc>
                <a:tc>
                  <a:txBody>
                    <a:bodyPr/>
                    <a:lstStyle/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4326(</a:t>
                      </a: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 Narrow" pitchFamily="34" charset="0"/>
                          <a:cs typeface="Arial" pitchFamily="34" charset="0"/>
                        </a:rPr>
                        <a:t>GPs), 10(BPs), 4(ZPs)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0" marR="0" marT="23498" marB="0" anchor="ctr" horzOverflow="overflow"/>
                </a:tc>
                <a:tc>
                  <a:txBody>
                    <a:bodyPr/>
                    <a:lstStyle/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Calibri" pitchFamily="34" charset="0"/>
                          <a:cs typeface="Arial" pitchFamily="34" charset="0"/>
                        </a:rPr>
                        <a:t>64% in GPs , 3% in BPs, 13% in ZPs</a:t>
                      </a:r>
                    </a:p>
                  </a:txBody>
                  <a:tcPr marL="0" marR="0" marT="23498" marB="0" anchor="ctr" horzOverflow="overflow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9144000" cy="523875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spc="-20" dirty="0">
                <a:solidFill>
                  <a:srgbClr val="FFFFFF"/>
                </a:solidFill>
              </a:rPr>
              <a:t>PPC</a:t>
            </a:r>
            <a:r>
              <a:rPr lang="en-US" sz="2800" b="1" spc="20" dirty="0">
                <a:solidFill>
                  <a:srgbClr val="FFFFFF"/>
                </a:solidFill>
              </a:rPr>
              <a:t> </a:t>
            </a:r>
            <a:r>
              <a:rPr lang="en-US" sz="2800" b="1" spc="-5" dirty="0">
                <a:solidFill>
                  <a:srgbClr val="FFFFFF"/>
                </a:solidFill>
              </a:rPr>
              <a:t>ODISHA</a:t>
            </a:r>
            <a:r>
              <a:rPr lang="en-US" sz="2800" b="1" spc="10" dirty="0">
                <a:solidFill>
                  <a:srgbClr val="FFFFFF"/>
                </a:solidFill>
              </a:rPr>
              <a:t> </a:t>
            </a:r>
            <a:r>
              <a:rPr lang="en-US" sz="2800" b="1" spc="-5" dirty="0">
                <a:solidFill>
                  <a:srgbClr val="FFFFFF"/>
                </a:solidFill>
              </a:rPr>
              <a:t>:</a:t>
            </a:r>
            <a:r>
              <a:rPr lang="en-US" sz="2800" b="1" spc="10" dirty="0">
                <a:solidFill>
                  <a:srgbClr val="FFFFFF"/>
                </a:solidFill>
              </a:rPr>
              <a:t> </a:t>
            </a:r>
            <a:r>
              <a:rPr lang="en-US" sz="2800" b="1" spc="-5" dirty="0">
                <a:solidFill>
                  <a:srgbClr val="FFFFFF"/>
                </a:solidFill>
              </a:rPr>
              <a:t>2021 at a Glance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600" y="717550"/>
            <a:ext cx="8686800" cy="3798476"/>
          </a:xfrm>
          <a:prstGeom prst="rect">
            <a:avLst/>
          </a:prstGeom>
        </p:spPr>
        <p:txBody>
          <a:bodyPr wrap="square" lIns="0" tIns="12700" rIns="0" bIns="0">
            <a:spAutoFit/>
          </a:bodyPr>
          <a:lstStyle/>
          <a:p>
            <a:pPr marL="342900" indent="-330200" algn="just"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473075" algn="l"/>
                <a:tab pos="628650" algn="l"/>
                <a:tab pos="2397125" algn="l"/>
                <a:tab pos="2844800" algn="l"/>
                <a:tab pos="4143375" algn="l"/>
                <a:tab pos="4700588" algn="l"/>
                <a:tab pos="6176963" algn="l"/>
              </a:tabLst>
              <a:defRPr/>
            </a:pPr>
            <a:r>
              <a:rPr lang="en-US" sz="2400" spc="-150" dirty="0">
                <a:latin typeface="Arial Narrow" pitchFamily="34" charset="0"/>
              </a:rPr>
              <a:t>T</a:t>
            </a:r>
            <a:r>
              <a:rPr lang="en-US" sz="2400" spc="-45" dirty="0">
                <a:latin typeface="Arial Narrow" pitchFamily="34" charset="0"/>
              </a:rPr>
              <a:t>r</a:t>
            </a:r>
            <a:r>
              <a:rPr lang="en-US" sz="2400" dirty="0">
                <a:latin typeface="Arial Narrow" pitchFamily="34" charset="0"/>
              </a:rPr>
              <a:t>aining imparted by </a:t>
            </a:r>
            <a:r>
              <a:rPr sz="2400" spc="-5" dirty="0">
                <a:latin typeface="Arial Narrow" pitchFamily="34" charset="0"/>
              </a:rPr>
              <a:t>SIRD&amp;</a:t>
            </a:r>
            <a:r>
              <a:rPr sz="2400" spc="-25" dirty="0">
                <a:latin typeface="Arial Narrow" pitchFamily="34" charset="0"/>
              </a:rPr>
              <a:t>P</a:t>
            </a:r>
            <a:r>
              <a:rPr sz="2400" dirty="0">
                <a:latin typeface="Arial Narrow" pitchFamily="34" charset="0"/>
              </a:rPr>
              <a:t>R</a:t>
            </a:r>
            <a:r>
              <a:rPr lang="en-US" sz="2400" dirty="0">
                <a:latin typeface="Arial Narrow" pitchFamily="34" charset="0"/>
              </a:rPr>
              <a:t> f</a:t>
            </a:r>
            <a:r>
              <a:rPr sz="2400" spc="-5" dirty="0">
                <a:latin typeface="Arial Narrow" pitchFamily="34" charset="0"/>
              </a:rPr>
              <a:t>o</a:t>
            </a:r>
            <a:r>
              <a:rPr sz="2400" dirty="0">
                <a:latin typeface="Arial Narrow" pitchFamily="34" charset="0"/>
              </a:rPr>
              <a:t>r</a:t>
            </a:r>
            <a:r>
              <a:rPr lang="en-US" sz="2400" dirty="0">
                <a:latin typeface="Arial Narrow" pitchFamily="34" charset="0"/>
              </a:rPr>
              <a:t> district level resource persons (</a:t>
            </a:r>
            <a:r>
              <a:rPr lang="en-US" sz="2400" dirty="0" err="1">
                <a:latin typeface="Arial Narrow" pitchFamily="34" charset="0"/>
              </a:rPr>
              <a:t>Addl.P</a:t>
            </a:r>
            <a:r>
              <a:rPr sz="2400" spc="-5" dirty="0" err="1">
                <a:latin typeface="Arial Narrow" pitchFamily="34" charset="0"/>
              </a:rPr>
              <a:t>D</a:t>
            </a:r>
            <a:r>
              <a:rPr lang="en-US" sz="2400" spc="-5" dirty="0">
                <a:latin typeface="Arial Narrow" pitchFamily="34" charset="0"/>
              </a:rPr>
              <a:t>, DPM (OLM)</a:t>
            </a:r>
            <a:r>
              <a:rPr lang="en-US" sz="2400" dirty="0">
                <a:latin typeface="Arial Narrow" pitchFamily="34" charset="0"/>
              </a:rPr>
              <a:t>, MC </a:t>
            </a:r>
            <a:r>
              <a:rPr lang="en-US" sz="2400" spc="-5" dirty="0">
                <a:latin typeface="Arial Narrow" pitchFamily="34" charset="0"/>
              </a:rPr>
              <a:t>(MG</a:t>
            </a:r>
            <a:r>
              <a:rPr lang="en-US" sz="2400" spc="-15" dirty="0">
                <a:latin typeface="Arial Narrow" pitchFamily="34" charset="0"/>
              </a:rPr>
              <a:t>N</a:t>
            </a:r>
            <a:r>
              <a:rPr lang="en-US" sz="2400" dirty="0">
                <a:latin typeface="Arial Narrow" pitchFamily="34" charset="0"/>
              </a:rPr>
              <a:t>R</a:t>
            </a:r>
            <a:r>
              <a:rPr lang="en-US" sz="2400" spc="-15" dirty="0">
                <a:latin typeface="Arial Narrow" pitchFamily="34" charset="0"/>
              </a:rPr>
              <a:t>E</a:t>
            </a:r>
            <a:r>
              <a:rPr lang="en-US" sz="2400" dirty="0">
                <a:latin typeface="Arial Narrow" pitchFamily="34" charset="0"/>
              </a:rPr>
              <a:t>G</a:t>
            </a:r>
            <a:r>
              <a:rPr lang="en-US" sz="2400" spc="-15" dirty="0">
                <a:latin typeface="Arial Narrow" pitchFamily="34" charset="0"/>
              </a:rPr>
              <a:t>S</a:t>
            </a:r>
            <a:r>
              <a:rPr lang="en-US" sz="2400" spc="-5" dirty="0">
                <a:latin typeface="Arial Narrow" pitchFamily="34" charset="0"/>
              </a:rPr>
              <a:t>)</a:t>
            </a:r>
            <a:r>
              <a:rPr lang="en-US" sz="2400" dirty="0">
                <a:latin typeface="Arial Narrow" pitchFamily="34" charset="0"/>
              </a:rPr>
              <a:t>, DPM(RGSA) and DPO)</a:t>
            </a:r>
          </a:p>
          <a:p>
            <a:pPr marL="342900" indent="-330200" algn="just"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473075" algn="l"/>
                <a:tab pos="628650" algn="l"/>
                <a:tab pos="2397125" algn="l"/>
                <a:tab pos="2844800" algn="l"/>
                <a:tab pos="4143375" algn="l"/>
                <a:tab pos="4700588" algn="l"/>
                <a:tab pos="6176963" algn="l"/>
              </a:tabLst>
              <a:defRPr/>
            </a:pPr>
            <a:r>
              <a:rPr lang="en-US" sz="2400" dirty="0">
                <a:latin typeface="Arial Narrow" pitchFamily="34" charset="0"/>
                <a:ea typeface="Calibri" pitchFamily="34" charset="0"/>
              </a:rPr>
              <a:t>Massive </a:t>
            </a:r>
            <a:r>
              <a:rPr lang="en-US" sz="2400" dirty="0" smtClean="0">
                <a:latin typeface="Arial Narrow" pitchFamily="34" charset="0"/>
                <a:ea typeface="Calibri" pitchFamily="34" charset="0"/>
              </a:rPr>
              <a:t>training </a:t>
            </a:r>
            <a:r>
              <a:rPr lang="en-US" sz="2400" dirty="0" err="1" smtClean="0">
                <a:latin typeface="Arial Narrow" pitchFamily="34" charset="0"/>
                <a:ea typeface="Calibri" pitchFamily="34" charset="0"/>
              </a:rPr>
              <a:t>programmes</a:t>
            </a:r>
            <a:r>
              <a:rPr lang="en-US" sz="2400" dirty="0" smtClean="0">
                <a:latin typeface="Arial Narrow" pitchFamily="34" charset="0"/>
                <a:ea typeface="Calibri" pitchFamily="34" charset="0"/>
              </a:rPr>
              <a:t> </a:t>
            </a:r>
            <a:r>
              <a:rPr lang="en-US" sz="2400" dirty="0" err="1">
                <a:latin typeface="Arial Narrow" pitchFamily="34" charset="0"/>
                <a:ea typeface="Calibri" pitchFamily="34" charset="0"/>
              </a:rPr>
              <a:t>organised</a:t>
            </a:r>
            <a:r>
              <a:rPr lang="en-US" sz="2400" dirty="0">
                <a:latin typeface="Arial Narrow" pitchFamily="34" charset="0"/>
                <a:ea typeface="Calibri" pitchFamily="34" charset="0"/>
              </a:rPr>
              <a:t> for GRSs, Executive Officers and </a:t>
            </a:r>
            <a:r>
              <a:rPr lang="en-US" sz="2400" dirty="0" smtClean="0">
                <a:latin typeface="Arial Narrow" pitchFamily="34" charset="0"/>
                <a:ea typeface="Calibri" pitchFamily="34" charset="0"/>
              </a:rPr>
              <a:t>APOs/ other line </a:t>
            </a:r>
            <a:r>
              <a:rPr lang="en-US" sz="2400" dirty="0" err="1" smtClean="0">
                <a:latin typeface="Arial Narrow" pitchFamily="34" charset="0"/>
                <a:ea typeface="Calibri" pitchFamily="34" charset="0"/>
              </a:rPr>
              <a:t>deptt</a:t>
            </a:r>
            <a:r>
              <a:rPr lang="en-US" sz="2400" dirty="0" smtClean="0">
                <a:latin typeface="Arial Narrow" pitchFamily="34" charset="0"/>
                <a:ea typeface="Calibri" pitchFamily="34" charset="0"/>
              </a:rPr>
              <a:t> officials  </a:t>
            </a:r>
            <a:r>
              <a:rPr lang="en-US" sz="2400" dirty="0">
                <a:latin typeface="Arial Narrow" pitchFamily="34" charset="0"/>
                <a:ea typeface="Calibri" pitchFamily="34" charset="0"/>
              </a:rPr>
              <a:t>at District level.</a:t>
            </a:r>
            <a:endParaRPr lang="en-US" sz="2400" dirty="0">
              <a:latin typeface="Arial Narrow" pitchFamily="34" charset="0"/>
              <a:ea typeface="Calibri" pitchFamily="34" charset="0"/>
            </a:endParaRPr>
          </a:p>
          <a:p>
            <a:pPr marL="342900" indent="-330200" algn="just"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473075" algn="l"/>
                <a:tab pos="628650" algn="l"/>
                <a:tab pos="2397125" algn="l"/>
                <a:tab pos="2844800" algn="l"/>
                <a:tab pos="4143375" algn="l"/>
                <a:tab pos="4700588" algn="l"/>
                <a:tab pos="6176963" algn="l"/>
              </a:tabLst>
              <a:defRPr/>
            </a:pPr>
            <a:r>
              <a:rPr lang="en-US" sz="2400" dirty="0">
                <a:latin typeface="Arial Narrow" pitchFamily="34" charset="0"/>
                <a:ea typeface="Calibri" pitchFamily="34" charset="0"/>
              </a:rPr>
              <a:t>Training of DLTT members, screening committee members and BLTT members was completed during the month of Sep - Oct 21 in virtual mode.</a:t>
            </a:r>
          </a:p>
          <a:p>
            <a:pPr marL="342900" indent="-330200" algn="just"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473075" algn="l"/>
                <a:tab pos="628650" algn="l"/>
                <a:tab pos="2397125" algn="l"/>
                <a:tab pos="2844800" algn="l"/>
                <a:tab pos="4143375" algn="l"/>
                <a:tab pos="4700588" algn="l"/>
                <a:tab pos="6176963" algn="l"/>
              </a:tabLst>
              <a:defRPr/>
            </a:pPr>
            <a:r>
              <a:rPr lang="en-US" sz="2400" dirty="0">
                <a:latin typeface="Arial Narrow" pitchFamily="34" charset="0"/>
              </a:rPr>
              <a:t>Special webinar </a:t>
            </a:r>
            <a:r>
              <a:rPr lang="en-US" sz="2400" dirty="0">
                <a:latin typeface="Arial Narrow" pitchFamily="34" charset="0"/>
              </a:rPr>
              <a:t>was conducted for all </a:t>
            </a:r>
            <a:r>
              <a:rPr lang="en-US" sz="2400" dirty="0">
                <a:latin typeface="Arial Narrow" pitchFamily="34" charset="0"/>
              </a:rPr>
              <a:t>Directors, </a:t>
            </a:r>
            <a:r>
              <a:rPr lang="en-US" sz="2400" dirty="0" err="1">
                <a:latin typeface="Arial Narrow" pitchFamily="34" charset="0"/>
              </a:rPr>
              <a:t>Sectoral</a:t>
            </a:r>
            <a:r>
              <a:rPr lang="en-US" sz="2400" dirty="0">
                <a:latin typeface="Arial Narrow" pitchFamily="34" charset="0"/>
              </a:rPr>
              <a:t> departments, PD, DRDAs by the Principal Secretary, PR&amp;DW and Addl. </a:t>
            </a:r>
            <a:r>
              <a:rPr lang="en-US" sz="2400" dirty="0" err="1">
                <a:latin typeface="Arial Narrow" pitchFamily="34" charset="0"/>
              </a:rPr>
              <a:t>Secy</a:t>
            </a:r>
            <a:r>
              <a:rPr lang="en-US" sz="2400" dirty="0">
                <a:latin typeface="Arial Narrow" pitchFamily="34" charset="0"/>
              </a:rPr>
              <a:t>, </a:t>
            </a:r>
            <a:r>
              <a:rPr lang="en-US" sz="2400" dirty="0" err="1">
                <a:latin typeface="Arial Narrow" pitchFamily="34" charset="0"/>
              </a:rPr>
              <a:t>MoPR</a:t>
            </a:r>
            <a:r>
              <a:rPr lang="en-US" sz="2400" dirty="0">
                <a:latin typeface="Arial Narrow" pitchFamily="34" charset="0"/>
              </a:rPr>
              <a:t> on 8</a:t>
            </a:r>
            <a:r>
              <a:rPr lang="en-US" sz="2400" baseline="30000" dirty="0">
                <a:latin typeface="Arial Narrow" pitchFamily="34" charset="0"/>
              </a:rPr>
              <a:t>th</a:t>
            </a:r>
            <a:r>
              <a:rPr lang="en-US" sz="2400" dirty="0">
                <a:latin typeface="Arial Narrow" pitchFamily="34" charset="0"/>
              </a:rPr>
              <a:t> Oct </a:t>
            </a:r>
            <a:r>
              <a:rPr lang="en-US" sz="2400" dirty="0">
                <a:latin typeface="Arial Narrow" pitchFamily="34" charset="0"/>
              </a:rPr>
              <a:t>21</a:t>
            </a:r>
            <a:r>
              <a:rPr lang="en-US" sz="2400" dirty="0">
                <a:latin typeface="Arial Narrow" pitchFamily="34" charset="0"/>
              </a:rPr>
              <a:t> </a:t>
            </a:r>
            <a:r>
              <a:rPr lang="en-US" sz="2400" dirty="0">
                <a:latin typeface="Arial Narrow" pitchFamily="34" charset="0"/>
              </a:rPr>
              <a:t>for coverage of more </a:t>
            </a:r>
            <a:r>
              <a:rPr lang="en-US" sz="2400" dirty="0" err="1">
                <a:latin typeface="Arial Narrow" pitchFamily="34" charset="0"/>
              </a:rPr>
              <a:t>sectoral</a:t>
            </a:r>
            <a:r>
              <a:rPr lang="en-US" sz="2400" dirty="0">
                <a:latin typeface="Arial Narrow" pitchFamily="34" charset="0"/>
              </a:rPr>
              <a:t> activities in </a:t>
            </a:r>
            <a:r>
              <a:rPr lang="en-US" sz="2400" dirty="0" err="1">
                <a:latin typeface="Arial Narrow" pitchFamily="34" charset="0"/>
              </a:rPr>
              <a:t>Panchayat</a:t>
            </a:r>
            <a:r>
              <a:rPr lang="en-US" sz="2400" dirty="0">
                <a:latin typeface="Arial Narrow" pitchFamily="34" charset="0"/>
              </a:rPr>
              <a:t> Planning.  </a:t>
            </a:r>
            <a:endParaRPr sz="2400" dirty="0">
              <a:latin typeface="Arial Narrow" pitchFamily="34" charset="0"/>
            </a:endParaRPr>
          </a:p>
        </p:txBody>
      </p:sp>
      <p:grpSp>
        <p:nvGrpSpPr>
          <p:cNvPr id="5125" name="object 2"/>
          <p:cNvGrpSpPr>
            <a:grpSpLocks/>
          </p:cNvGrpSpPr>
          <p:nvPr/>
        </p:nvGrpSpPr>
        <p:grpSpPr bwMode="auto">
          <a:xfrm>
            <a:off x="-12700" y="-19050"/>
            <a:ext cx="9170988" cy="533400"/>
            <a:chOff x="-12191" y="0"/>
            <a:chExt cx="9170035" cy="368935"/>
          </a:xfrm>
        </p:grpSpPr>
        <p:sp>
          <p:nvSpPr>
            <p:cNvPr id="5127" name="object 3"/>
            <p:cNvSpPr>
              <a:spLocks noChangeArrowheads="1"/>
            </p:cNvSpPr>
            <p:nvPr/>
          </p:nvSpPr>
          <p:spPr bwMode="auto">
            <a:xfrm>
              <a:off x="762" y="762"/>
              <a:ext cx="9144000" cy="342900"/>
            </a:xfrm>
            <a:custGeom>
              <a:avLst/>
              <a:gdLst>
                <a:gd name="T0" fmla="*/ 9144000 w 9144000"/>
                <a:gd name="T1" fmla="*/ 0 h 342900"/>
                <a:gd name="T2" fmla="*/ 0 w 9144000"/>
                <a:gd name="T3" fmla="*/ 0 h 342900"/>
                <a:gd name="T4" fmla="*/ 0 w 9144000"/>
                <a:gd name="T5" fmla="*/ 342900 h 342900"/>
                <a:gd name="T6" fmla="*/ 9144000 w 9144000"/>
                <a:gd name="T7" fmla="*/ 342900 h 342900"/>
                <a:gd name="T8" fmla="*/ 9144000 w 9144000"/>
                <a:gd name="T9" fmla="*/ 0 h 3429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144000"/>
                <a:gd name="T16" fmla="*/ 0 h 342900"/>
                <a:gd name="T17" fmla="*/ 9144000 w 9144000"/>
                <a:gd name="T18" fmla="*/ 342900 h 3429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144000" h="342900">
                  <a:moveTo>
                    <a:pt x="9144000" y="0"/>
                  </a:moveTo>
                  <a:lnTo>
                    <a:pt x="0" y="0"/>
                  </a:lnTo>
                  <a:lnTo>
                    <a:pt x="0" y="342900"/>
                  </a:lnTo>
                  <a:lnTo>
                    <a:pt x="9144000" y="342900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5128" name="object 4"/>
            <p:cNvSpPr>
              <a:spLocks noChangeArrowheads="1"/>
            </p:cNvSpPr>
            <p:nvPr/>
          </p:nvSpPr>
          <p:spPr bwMode="auto">
            <a:xfrm>
              <a:off x="762" y="762"/>
              <a:ext cx="9144000" cy="342900"/>
            </a:xfrm>
            <a:custGeom>
              <a:avLst/>
              <a:gdLst>
                <a:gd name="T0" fmla="*/ 0 w 9144000"/>
                <a:gd name="T1" fmla="*/ 342900 h 342900"/>
                <a:gd name="T2" fmla="*/ 9144000 w 9144000"/>
                <a:gd name="T3" fmla="*/ 342900 h 342900"/>
                <a:gd name="T4" fmla="*/ 9144000 w 9144000"/>
                <a:gd name="T5" fmla="*/ 0 h 342900"/>
                <a:gd name="T6" fmla="*/ 0 w 9144000"/>
                <a:gd name="T7" fmla="*/ 0 h 342900"/>
                <a:gd name="T8" fmla="*/ 0 w 9144000"/>
                <a:gd name="T9" fmla="*/ 342900 h 3429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144000"/>
                <a:gd name="T16" fmla="*/ 0 h 342900"/>
                <a:gd name="T17" fmla="*/ 9144000 w 9144000"/>
                <a:gd name="T18" fmla="*/ 342900 h 3429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144000" h="342900">
                  <a:moveTo>
                    <a:pt x="0" y="342900"/>
                  </a:moveTo>
                  <a:lnTo>
                    <a:pt x="9144000" y="342900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342900"/>
                  </a:lnTo>
                  <a:close/>
                </a:path>
              </a:pathLst>
            </a:custGeom>
            <a:noFill/>
            <a:ln w="25908">
              <a:solidFill>
                <a:srgbClr val="385D89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/>
            </a:p>
          </p:txBody>
        </p:sp>
      </p:grpSp>
      <p:sp>
        <p:nvSpPr>
          <p:cNvPr id="5126" name="Rectangle 16"/>
          <p:cNvSpPr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87363" algn="ctr" eaLnBrk="1" hangingPunct="1">
              <a:spcBef>
                <a:spcPts val="1550"/>
              </a:spcBef>
            </a:pPr>
            <a:r>
              <a:rPr lang="en-US" sz="2400" b="1">
                <a:solidFill>
                  <a:srgbClr val="FFFFFF"/>
                </a:solidFill>
              </a:rPr>
              <a:t>PPC -21 CB Activities 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ject 2"/>
          <p:cNvSpPr txBox="1">
            <a:spLocks noChangeArrowheads="1"/>
          </p:cNvSpPr>
          <p:nvPr/>
        </p:nvSpPr>
        <p:spPr bwMode="auto">
          <a:xfrm>
            <a:off x="228600" y="514350"/>
            <a:ext cx="8610600" cy="458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3335" rIns="0" bIns="0">
            <a:spAutoFit/>
          </a:bodyPr>
          <a:lstStyle/>
          <a:p>
            <a:pPr marL="298450" indent="-285750" algn="just" eaLnBrk="1" hangingPunct="1">
              <a:spcBef>
                <a:spcPts val="0"/>
              </a:spcBef>
              <a:spcAft>
                <a:spcPts val="600"/>
              </a:spcAft>
              <a:buFontTx/>
              <a:buChar char="•"/>
              <a:tabLst>
                <a:tab pos="298450" algn="l"/>
              </a:tabLst>
              <a:defRPr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Detail Guideline issued for Rolling out PPC-21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in the State on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23</a:t>
            </a:r>
            <a:r>
              <a:rPr lang="en-US" sz="2400" baseline="300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rd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 Sep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2021</a:t>
            </a:r>
          </a:p>
          <a:p>
            <a:pPr marL="298450" indent="-285750" algn="just" eaLnBrk="1" hangingPunct="1">
              <a:spcBef>
                <a:spcPts val="0"/>
              </a:spcBef>
              <a:spcAft>
                <a:spcPts val="600"/>
              </a:spcAft>
              <a:buFontTx/>
              <a:buChar char="•"/>
              <a:tabLst>
                <a:tab pos="298450" algn="l"/>
              </a:tabLst>
              <a:defRPr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State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Sankalpa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: for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PPC-2021 -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“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Maintenance of GP Assets and its proper utilization”.</a:t>
            </a:r>
          </a:p>
          <a:p>
            <a:pPr marL="298450" indent="-285750" algn="just" eaLnBrk="1" hangingPunct="1">
              <a:spcBef>
                <a:spcPts val="0"/>
              </a:spcBef>
              <a:spcAft>
                <a:spcPts val="600"/>
              </a:spcAft>
              <a:buFontTx/>
              <a:buChar char="•"/>
              <a:tabLst>
                <a:tab pos="298450" algn="l"/>
              </a:tabLst>
              <a:defRPr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Focus on achieving SDGs and inclusion of one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Sankalpa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 in tune with SDGs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towards attainment of GPDP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.</a:t>
            </a:r>
          </a:p>
          <a:p>
            <a:pPr marL="298450" indent="-285750" algn="just" eaLnBrk="1" hangingPunct="1">
              <a:spcBef>
                <a:spcPts val="0"/>
              </a:spcBef>
              <a:spcAft>
                <a:spcPts val="600"/>
              </a:spcAft>
              <a:buFontTx/>
              <a:buChar char="•"/>
              <a:tabLst>
                <a:tab pos="298450" algn="l"/>
              </a:tabLst>
              <a:defRPr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GPDP, BPDP, DPDP may not be viewed as an event rather a process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.</a:t>
            </a:r>
          </a:p>
          <a:p>
            <a:pPr marL="298450" indent="-285750" algn="just" eaLnBrk="1" hangingPunct="1">
              <a:spcBef>
                <a:spcPts val="0"/>
              </a:spcBef>
              <a:spcAft>
                <a:spcPts val="600"/>
              </a:spcAft>
              <a:buFontTx/>
              <a:buChar char="•"/>
              <a:tabLst>
                <a:tab pos="298450" algn="l"/>
              </a:tabLst>
              <a:defRPr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Integration of VPRP prepared at SHG level with GPDP is mandatory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Arial Narrow" pitchFamily="34" charset="0"/>
              <a:ea typeface="Arial MT"/>
            </a:endParaRPr>
          </a:p>
          <a:p>
            <a:pPr marL="298450" indent="-285750" algn="just" eaLnBrk="1" hangingPunct="1">
              <a:spcBef>
                <a:spcPts val="0"/>
              </a:spcBef>
              <a:spcAft>
                <a:spcPts val="600"/>
              </a:spcAft>
              <a:buFontTx/>
              <a:buChar char="•"/>
              <a:tabLst>
                <a:tab pos="298450" algn="l"/>
              </a:tabLst>
              <a:defRPr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Ensuring Quality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GPDP/BPDP / DPDP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through effective convergence with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sectoral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departments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such as S&amp;M, W&amp;CD, Animal Resources &amp; Health Department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Arial Narrow" pitchFamily="34" charset="0"/>
              <a:ea typeface="Arial M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514350"/>
          </a:xfrm>
          <a:solidFill>
            <a:srgbClr val="002060"/>
          </a:solidFill>
        </p:spPr>
        <p:txBody>
          <a:bodyPr tIns="12065" rtlCol="0"/>
          <a:lstStyle/>
          <a:p>
            <a:pPr marL="12700" eaLnBrk="1" fontAlgn="auto" hangingPunct="1">
              <a:spcBef>
                <a:spcPts val="95"/>
              </a:spcBef>
              <a:spcAft>
                <a:spcPts val="0"/>
              </a:spcAft>
              <a:defRPr/>
            </a:pPr>
            <a:r>
              <a:rPr lang="en-US" sz="2800" i="0" spc="-10" dirty="0" smtClean="0">
                <a:solidFill>
                  <a:srgbClr val="FFFFFF"/>
                </a:solidFill>
                <a:latin typeface="Arial"/>
                <a:cs typeface="Arial"/>
              </a:rPr>
              <a:t>PPC</a:t>
            </a:r>
            <a:r>
              <a:rPr sz="2800" i="0" spc="1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i="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sz="2800" i="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i="0" spc="-5" dirty="0" smtClean="0">
                <a:solidFill>
                  <a:srgbClr val="FFFFFF"/>
                </a:solidFill>
                <a:latin typeface="Arial"/>
                <a:cs typeface="Arial"/>
              </a:rPr>
              <a:t>20</a:t>
            </a:r>
            <a:r>
              <a:rPr lang="en-US" sz="2800" i="0" spc="-5" dirty="0" smtClean="0">
                <a:solidFill>
                  <a:srgbClr val="FFFFFF"/>
                </a:solidFill>
                <a:latin typeface="Arial"/>
                <a:cs typeface="Arial"/>
              </a:rPr>
              <a:t>21</a:t>
            </a:r>
            <a:r>
              <a:rPr sz="2800" i="0" spc="-5" smtClean="0">
                <a:solidFill>
                  <a:srgbClr val="FFFFFF"/>
                </a:solidFill>
                <a:latin typeface="Arial"/>
                <a:cs typeface="Arial"/>
              </a:rPr>
              <a:t>-2</a:t>
            </a:r>
            <a:r>
              <a:rPr lang="en-IN" sz="2800" i="0" spc="-5" dirty="0" smtClean="0">
                <a:solidFill>
                  <a:srgbClr val="FFFFFF"/>
                </a:solidFill>
                <a:latin typeface="Arial"/>
                <a:cs typeface="Arial"/>
              </a:rPr>
              <a:t>2 in Action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752654"/>
            <a:ext cx="8686800" cy="37240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298450" algn="l"/>
              </a:tabLst>
              <a:defRPr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Focusing more on localization of SDGs compliance activities in terms of 7 Goals (Poverty free, Hunger free, Education for all, Quality Health, Gender Equality, Clean Water &amp; Inclusion)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Arial Narrow" pitchFamily="34" charset="0"/>
              <a:ea typeface="Arial MT"/>
            </a:endParaRPr>
          </a:p>
          <a:p>
            <a:pPr marL="457200" indent="-457200" algn="just" eaLnBrk="1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298450" algn="l"/>
              </a:tabLst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An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advisory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in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odia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 issued to PRIs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/ Functionaries.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comprising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all indicative activities such as Mass Cleaning in Public Institutions, SLWM, Drinking Water, Livelihoods, Health and Nutrition, Community Cattle shed, Women and Child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issues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Arial Narrow" pitchFamily="34" charset="0"/>
              <a:ea typeface="Arial MT"/>
            </a:endParaRPr>
          </a:p>
          <a:p>
            <a:pPr marL="457200" indent="-457200" algn="just" eaLnBrk="1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298450" algn="l"/>
              </a:tabLst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More thrust given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to the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sectoral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 departments to incorporate their activities into GPDP, BPDP and DPDP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MT"/>
              </a:rPr>
              <a:t>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Arial Narrow" pitchFamily="34" charset="0"/>
              <a:ea typeface="Arial MT"/>
            </a:endParaRPr>
          </a:p>
        </p:txBody>
      </p:sp>
      <p:sp>
        <p:nvSpPr>
          <p:cNvPr id="5" name="object 4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320675"/>
          </a:xfrm>
          <a:solidFill>
            <a:srgbClr val="002060"/>
          </a:solidFill>
        </p:spPr>
        <p:txBody>
          <a:bodyPr tIns="12065" rtlCol="0"/>
          <a:lstStyle/>
          <a:p>
            <a:pPr marL="12700" algn="l" eaLnBrk="1" fontAlgn="auto" hangingPunct="1">
              <a:spcBef>
                <a:spcPts val="95"/>
              </a:spcBef>
              <a:spcAft>
                <a:spcPts val="0"/>
              </a:spcAft>
              <a:defRPr/>
            </a:pPr>
            <a:r>
              <a:rPr lang="en-US" sz="2000" i="0" spc="-10" dirty="0" smtClean="0">
                <a:solidFill>
                  <a:srgbClr val="FFFFFF"/>
                </a:solidFill>
                <a:latin typeface="Arial"/>
                <a:cs typeface="Arial"/>
              </a:rPr>
              <a:t>PPC</a:t>
            </a:r>
            <a:r>
              <a:rPr sz="2000" i="0" spc="1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i="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sz="2000" i="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i="0" spc="-5" dirty="0" smtClean="0">
                <a:solidFill>
                  <a:srgbClr val="FFFFFF"/>
                </a:solidFill>
                <a:latin typeface="Arial"/>
                <a:cs typeface="Arial"/>
              </a:rPr>
              <a:t>20</a:t>
            </a:r>
            <a:r>
              <a:rPr lang="en-US" sz="2000" i="0" spc="-5" dirty="0" smtClean="0">
                <a:solidFill>
                  <a:srgbClr val="FFFFFF"/>
                </a:solidFill>
                <a:latin typeface="Arial"/>
                <a:cs typeface="Arial"/>
              </a:rPr>
              <a:t>21</a:t>
            </a:r>
            <a:r>
              <a:rPr sz="2000" i="0" spc="-5" smtClean="0">
                <a:solidFill>
                  <a:srgbClr val="FFFFFF"/>
                </a:solidFill>
                <a:latin typeface="Arial"/>
                <a:cs typeface="Arial"/>
              </a:rPr>
              <a:t>-2</a:t>
            </a:r>
            <a:r>
              <a:rPr lang="en-IN" sz="2000" i="0" spc="-5" dirty="0" smtClean="0">
                <a:solidFill>
                  <a:srgbClr val="FFFFFF"/>
                </a:solidFill>
                <a:latin typeface="Arial"/>
                <a:cs typeface="Arial"/>
              </a:rPr>
              <a:t>2 in Action.... Contd.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bject 5"/>
          <p:cNvSpPr txBox="1">
            <a:spLocks noChangeArrowheads="1"/>
          </p:cNvSpPr>
          <p:nvPr/>
        </p:nvSpPr>
        <p:spPr bwMode="auto">
          <a:xfrm>
            <a:off x="304800" y="438150"/>
            <a:ext cx="8458200" cy="4093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457200" indent="-457200" algn="just" eaLnBrk="1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298450" algn="l"/>
              </a:tabLst>
              <a:defRPr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Constitution of screening committee at Block and District level for providing support to PS and ZP for preparation of comprehensive and inclusive BPDP and DPDP.</a:t>
            </a:r>
          </a:p>
          <a:p>
            <a:pPr marL="457200" indent="-457200" algn="just" eaLnBrk="1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tabLst>
                <a:tab pos="298450" algn="l"/>
              </a:tabLst>
              <a:defRPr/>
            </a:pPr>
            <a:r>
              <a:rPr lang="en-US" sz="2400" dirty="0">
                <a:latin typeface="Arial Narrow" pitchFamily="34" charset="0"/>
              </a:rPr>
              <a:t>Prepared Public Information Board at GP Level indicating the projects and fund available</a:t>
            </a:r>
            <a:r>
              <a:rPr lang="en-US" sz="2400" dirty="0" smtClean="0">
                <a:latin typeface="Arial Narrow" pitchFamily="34" charset="0"/>
              </a:rPr>
              <a:t>.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Arial Narrow" pitchFamily="34" charset="0"/>
            </a:endParaRPr>
          </a:p>
          <a:p>
            <a:pPr marL="419100" indent="-342900" algn="just" eaLnBrk="1" hangingPunct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  <a:buFont typeface="Arial MT"/>
              <a:buChar char="•"/>
              <a:tabLst>
                <a:tab pos="419100" algn="l"/>
              </a:tabLst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Webinar on preparation of quality GPDP held with Senior Officials of various Departments focusing on need for convergence and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visibility of the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sectoral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 departments in the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preparation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of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GPDP under the leadership Dr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.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C.S. Kumar, I.A.S, Addl.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Secy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MoPR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.</a:t>
            </a:r>
          </a:p>
          <a:p>
            <a:pPr marL="419100" indent="-342900" algn="just" eaLnBrk="1" hangingPunct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  <a:buFont typeface="Arial MT"/>
              <a:buChar char="•"/>
              <a:tabLst>
                <a:tab pos="419100" algn="l"/>
              </a:tabLst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Active engagement with SRLM through a Senior level official committee for VPRP and its linkage with GPDP.</a:t>
            </a:r>
            <a:endParaRPr lang="en-US" sz="2400" dirty="0">
              <a:latin typeface="Arial Narrow" pitchFamily="34" charset="0"/>
            </a:endParaRPr>
          </a:p>
        </p:txBody>
      </p:sp>
      <p:sp>
        <p:nvSpPr>
          <p:cNvPr id="13" name="object 4"/>
          <p:cNvSpPr txBox="1">
            <a:spLocks/>
          </p:cNvSpPr>
          <p:nvPr/>
        </p:nvSpPr>
        <p:spPr>
          <a:xfrm>
            <a:off x="0" y="0"/>
            <a:ext cx="9144000" cy="320675"/>
          </a:xfrm>
          <a:prstGeom prst="rect">
            <a:avLst/>
          </a:prstGeom>
          <a:solidFill>
            <a:srgbClr val="002060"/>
          </a:solidFill>
        </p:spPr>
        <p:txBody>
          <a:bodyPr tIns="12065"/>
          <a:lstStyle/>
          <a:p>
            <a:pPr marL="12700" eaLnBrk="1" fontAlgn="auto" hangingPunct="1">
              <a:spcBef>
                <a:spcPts val="95"/>
              </a:spcBef>
              <a:spcAft>
                <a:spcPts val="0"/>
              </a:spcAft>
              <a:defRPr/>
            </a:pPr>
            <a:r>
              <a:rPr lang="en-US" sz="2000" b="1" kern="0" spc="-10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PPC</a:t>
            </a:r>
            <a:r>
              <a:rPr lang="en-US" sz="2000" b="1" kern="0" spc="15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 </a:t>
            </a:r>
            <a:r>
              <a:rPr lang="en-US" sz="2000" b="1" kern="0" spc="-5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:</a:t>
            </a:r>
            <a:r>
              <a:rPr lang="en-US" sz="2000" b="1" kern="0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 </a:t>
            </a:r>
            <a:r>
              <a:rPr lang="en-US" sz="2000" b="1" kern="0" spc="-5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2021-22 in Action.... Contd.</a:t>
            </a:r>
            <a:endParaRPr lang="en-US" sz="2000" b="1" kern="0" dirty="0">
              <a:solidFill>
                <a:schemeClr val="tx2"/>
              </a:solidFill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590550"/>
            <a:ext cx="8534400" cy="4020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9100" indent="-342900" algn="just" eaLnBrk="1" hangingPunct="1">
              <a:lnSpc>
                <a:spcPct val="80000"/>
              </a:lnSpc>
              <a:spcBef>
                <a:spcPts val="0"/>
              </a:spcBef>
              <a:spcAft>
                <a:spcPts val="1800"/>
              </a:spcAft>
              <a:buFont typeface="Arial MT"/>
              <a:buChar char="•"/>
              <a:tabLst>
                <a:tab pos="419100" algn="l"/>
              </a:tabLst>
              <a:defRPr/>
            </a:pPr>
            <a:r>
              <a:rPr lang="en-US" sz="2400" dirty="0">
                <a:latin typeface="Arial Narrow" pitchFamily="34" charset="0"/>
              </a:rPr>
              <a:t>Identification of 2 facilitators (GRS/Executive Officer/CRP) per  Gram </a:t>
            </a:r>
            <a:r>
              <a:rPr lang="en-US" sz="2400" dirty="0" err="1">
                <a:latin typeface="Arial Narrow" pitchFamily="34" charset="0"/>
              </a:rPr>
              <a:t>Panchayat</a:t>
            </a:r>
            <a:r>
              <a:rPr lang="en-US" sz="2400" dirty="0">
                <a:latin typeface="Arial Narrow" pitchFamily="34" charset="0"/>
              </a:rPr>
              <a:t> to facilitate PPC-21 and VPRP.</a:t>
            </a:r>
          </a:p>
          <a:p>
            <a:pPr marL="419100" indent="-342900" algn="just" eaLnBrk="1" hangingPunct="1">
              <a:lnSpc>
                <a:spcPct val="80000"/>
              </a:lnSpc>
              <a:spcBef>
                <a:spcPts val="0"/>
              </a:spcBef>
              <a:spcAft>
                <a:spcPts val="1800"/>
              </a:spcAft>
              <a:buFont typeface="Arial MT"/>
              <a:buChar char="•"/>
              <a:tabLst>
                <a:tab pos="419100" algn="l"/>
              </a:tabLst>
              <a:defRPr/>
            </a:pPr>
            <a:r>
              <a:rPr lang="en-US" sz="2400" dirty="0">
                <a:latin typeface="Arial Narrow" pitchFamily="34" charset="0"/>
              </a:rPr>
              <a:t>Identification of Nodal Officers of Line Departments for attending GP / PS / ZP meeting and to present their plan proposal </a:t>
            </a:r>
          </a:p>
          <a:p>
            <a:pPr marL="419100" indent="-342900" algn="just" eaLnBrk="1" hangingPunct="1">
              <a:lnSpc>
                <a:spcPts val="2500"/>
              </a:lnSpc>
              <a:spcBef>
                <a:spcPts val="0"/>
              </a:spcBef>
              <a:spcAft>
                <a:spcPts val="1800"/>
              </a:spcAft>
              <a:buFont typeface="Arial MT"/>
              <a:buChar char="•"/>
              <a:tabLst>
                <a:tab pos="419100" algn="l"/>
              </a:tabLst>
              <a:defRPr/>
            </a:pPr>
            <a:r>
              <a:rPr lang="en-US" sz="2400" dirty="0">
                <a:latin typeface="Arial Narrow" pitchFamily="34" charset="0"/>
              </a:rPr>
              <a:t>Nomination of frontline workers from Line Departments at  GP / PS / ZP Level for effective co-ordination of the campaign.</a:t>
            </a:r>
          </a:p>
          <a:p>
            <a:pPr marL="419100" indent="-342900" algn="just" eaLnBrk="1" hangingPunct="1">
              <a:lnSpc>
                <a:spcPct val="80000"/>
              </a:lnSpc>
              <a:spcBef>
                <a:spcPts val="0"/>
              </a:spcBef>
              <a:spcAft>
                <a:spcPts val="1800"/>
              </a:spcAft>
              <a:buFont typeface="Arial MT"/>
              <a:buChar char="•"/>
              <a:tabLst>
                <a:tab pos="419100" algn="l"/>
              </a:tabLst>
              <a:defRPr/>
            </a:pPr>
            <a:r>
              <a:rPr lang="en-US" sz="2400" dirty="0">
                <a:latin typeface="Arial Narrow" pitchFamily="34" charset="0"/>
              </a:rPr>
              <a:t>The Gap Analysis reports of Mission </a:t>
            </a:r>
            <a:r>
              <a:rPr lang="en-US" sz="2400" dirty="0" err="1">
                <a:latin typeface="Arial Narrow" pitchFamily="34" charset="0"/>
              </a:rPr>
              <a:t>Antyodaya</a:t>
            </a:r>
            <a:r>
              <a:rPr lang="en-US" sz="2400" dirty="0">
                <a:latin typeface="Arial Narrow" pitchFamily="34" charset="0"/>
              </a:rPr>
              <a:t> Survey has been utilized for preparation of Plan. </a:t>
            </a:r>
          </a:p>
          <a:p>
            <a:pPr marL="419100" indent="-342900" algn="just" eaLnBrk="1" hangingPunct="1">
              <a:lnSpc>
                <a:spcPct val="80000"/>
              </a:lnSpc>
              <a:spcBef>
                <a:spcPts val="0"/>
              </a:spcBef>
              <a:spcAft>
                <a:spcPts val="1800"/>
              </a:spcAft>
              <a:buFont typeface="Arial MT"/>
              <a:buChar char="•"/>
              <a:tabLst>
                <a:tab pos="419100" algn="l"/>
              </a:tabLst>
              <a:defRPr/>
            </a:pPr>
            <a:r>
              <a:rPr lang="en-US" sz="2400" dirty="0">
                <a:latin typeface="Arial Narrow" pitchFamily="34" charset="0"/>
              </a:rPr>
              <a:t>As per the prescribed time frame the State is in the right track for completion of all activities under PPC-21  </a:t>
            </a:r>
          </a:p>
        </p:txBody>
      </p:sp>
      <p:sp>
        <p:nvSpPr>
          <p:cNvPr id="3" name="object 4"/>
          <p:cNvSpPr txBox="1">
            <a:spLocks/>
          </p:cNvSpPr>
          <p:nvPr/>
        </p:nvSpPr>
        <p:spPr>
          <a:xfrm>
            <a:off x="0" y="0"/>
            <a:ext cx="9144000" cy="320675"/>
          </a:xfrm>
          <a:prstGeom prst="rect">
            <a:avLst/>
          </a:prstGeom>
          <a:solidFill>
            <a:srgbClr val="002060"/>
          </a:solidFill>
        </p:spPr>
        <p:txBody>
          <a:bodyPr tIns="12065"/>
          <a:lstStyle/>
          <a:p>
            <a:pPr marL="12700" eaLnBrk="1" fontAlgn="auto" hangingPunct="1">
              <a:spcBef>
                <a:spcPts val="95"/>
              </a:spcBef>
              <a:spcAft>
                <a:spcPts val="0"/>
              </a:spcAft>
              <a:defRPr/>
            </a:pPr>
            <a:r>
              <a:rPr lang="en-US" sz="2000" b="1" kern="0" spc="-10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PPC</a:t>
            </a:r>
            <a:r>
              <a:rPr lang="en-US" sz="2000" b="1" kern="0" spc="15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 </a:t>
            </a:r>
            <a:r>
              <a:rPr lang="en-US" sz="2000" b="1" kern="0" spc="-5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:</a:t>
            </a:r>
            <a:r>
              <a:rPr lang="en-US" sz="2000" b="1" kern="0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 </a:t>
            </a:r>
            <a:r>
              <a:rPr lang="en-US" sz="2000" b="1" kern="0" spc="-5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2021-22 in Action.... Contd.</a:t>
            </a:r>
            <a:endParaRPr lang="en-US" sz="2000" b="1" kern="0" dirty="0">
              <a:solidFill>
                <a:schemeClr val="tx2"/>
              </a:solidFill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0" y="0"/>
            <a:ext cx="9144000" cy="5238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A Robust Monitoring System</a:t>
            </a:r>
          </a:p>
        </p:txBody>
      </p:sp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228600" y="742950"/>
            <a:ext cx="86868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>
                <a:latin typeface="Arial Narrow" pitchFamily="34" charset="0"/>
              </a:rPr>
              <a:t>Functioning of Project Management Unit at State level</a:t>
            </a:r>
          </a:p>
          <a:p>
            <a:pPr marL="457200" indent="-457200" algn="just"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>
                <a:latin typeface="Arial Narrow" pitchFamily="34" charset="0"/>
              </a:rPr>
              <a:t>Functioning of State level Monitoring Team under the leadership of Special Secretary, PR&amp;DW Department</a:t>
            </a:r>
          </a:p>
          <a:p>
            <a:pPr marL="457200" indent="-457200" algn="just"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>
                <a:latin typeface="Arial Narrow" pitchFamily="34" charset="0"/>
              </a:rPr>
              <a:t>Functioning District level Monitoring Team under the leadership of PD, DRDA</a:t>
            </a:r>
          </a:p>
          <a:p>
            <a:pPr marL="457200" indent="-457200" algn="just"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>
                <a:latin typeface="Arial Narrow" pitchFamily="34" charset="0"/>
              </a:rPr>
              <a:t>Weekly review meeting of District Functionaries through Video Conferencing on PPC related </a:t>
            </a:r>
            <a:r>
              <a:rPr lang="en-US" sz="2400" dirty="0" smtClean="0">
                <a:latin typeface="Arial Narrow" pitchFamily="34" charset="0"/>
              </a:rPr>
              <a:t>activities by Principal Secretary.</a:t>
            </a:r>
            <a:endParaRPr lang="en-US" sz="2400" dirty="0">
              <a:latin typeface="Arial Narrow" pitchFamily="34" charset="0"/>
            </a:endParaRPr>
          </a:p>
          <a:p>
            <a:pPr marL="457200" indent="-457200" algn="just"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>
                <a:latin typeface="Arial Narrow" pitchFamily="34" charset="0"/>
              </a:rPr>
              <a:t>Functioning of Control Room at State, District, Block level for smooth conduct of PPC-21.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ngarabandh_angu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82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angarabandh2_angu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0"/>
            <a:ext cx="44196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ject 3"/>
          <p:cNvSpPr txBox="1"/>
          <p:nvPr/>
        </p:nvSpPr>
        <p:spPr>
          <a:xfrm>
            <a:off x="2667000" y="2190750"/>
            <a:ext cx="3581400" cy="38258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400" b="1" spc="-150" dirty="0" err="1">
                <a:solidFill>
                  <a:srgbClr val="FFC000"/>
                </a:solidFill>
              </a:rPr>
              <a:t>Angul</a:t>
            </a:r>
            <a:r>
              <a:rPr lang="en-US" sz="2400" b="1" spc="-150" dirty="0">
                <a:solidFill>
                  <a:srgbClr val="FFC000"/>
                </a:solidFill>
              </a:rPr>
              <a:t> – </a:t>
            </a:r>
            <a:r>
              <a:rPr lang="en-US" sz="2400" b="1" spc="-150" dirty="0" err="1">
                <a:solidFill>
                  <a:srgbClr val="FFC000"/>
                </a:solidFill>
              </a:rPr>
              <a:t>Angarbandh</a:t>
            </a:r>
            <a:r>
              <a:rPr lang="en-US" sz="2400" b="1" spc="-150" dirty="0">
                <a:solidFill>
                  <a:srgbClr val="FFC000"/>
                </a:solidFill>
              </a:rPr>
              <a:t> GP</a:t>
            </a:r>
            <a:endParaRPr sz="2400" b="1">
              <a:solidFill>
                <a:srgbClr val="FFC000"/>
              </a:solidFill>
            </a:endParaRPr>
          </a:p>
        </p:txBody>
      </p:sp>
      <p:pic>
        <p:nvPicPr>
          <p:cNvPr id="10245" name="Picture 5" descr="bheden_bargarh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71750"/>
            <a:ext cx="46482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bheden2_bargarh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4400" y="2647950"/>
            <a:ext cx="441960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ject 3"/>
          <p:cNvSpPr txBox="1"/>
          <p:nvPr/>
        </p:nvSpPr>
        <p:spPr>
          <a:xfrm>
            <a:off x="2667000" y="4760913"/>
            <a:ext cx="3581400" cy="38258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400" b="1" spc="-150" dirty="0" err="1">
                <a:solidFill>
                  <a:srgbClr val="FFC000"/>
                </a:solidFill>
              </a:rPr>
              <a:t>Bargarh</a:t>
            </a:r>
            <a:r>
              <a:rPr lang="en-US" sz="2400" b="1" spc="-150" dirty="0">
                <a:solidFill>
                  <a:srgbClr val="FFC000"/>
                </a:solidFill>
              </a:rPr>
              <a:t> – </a:t>
            </a:r>
            <a:r>
              <a:rPr lang="en-US" sz="2400" b="1" spc="-150" dirty="0" err="1">
                <a:solidFill>
                  <a:srgbClr val="FFC000"/>
                </a:solidFill>
              </a:rPr>
              <a:t>Bheden</a:t>
            </a:r>
            <a:r>
              <a:rPr lang="en-US" sz="2400" b="1" spc="-150" dirty="0">
                <a:solidFill>
                  <a:srgbClr val="FFC000"/>
                </a:solidFill>
              </a:rPr>
              <a:t> GP</a:t>
            </a:r>
            <a:endParaRPr sz="2400" b="1">
              <a:solidFill>
                <a:srgbClr val="FFC000"/>
              </a:solidFill>
            </a:endParaRPr>
          </a:p>
        </p:txBody>
      </p:sp>
      <p:sp>
        <p:nvSpPr>
          <p:cNvPr id="9" name="object 3"/>
          <p:cNvSpPr txBox="1"/>
          <p:nvPr/>
        </p:nvSpPr>
        <p:spPr>
          <a:xfrm>
            <a:off x="2971800" y="0"/>
            <a:ext cx="1600200" cy="38258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400" b="1" spc="-150" dirty="0">
                <a:solidFill>
                  <a:srgbClr val="FFFF00"/>
                </a:solidFill>
              </a:rPr>
              <a:t>GP Meeting</a:t>
            </a:r>
            <a:endParaRPr sz="24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andola_ganja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958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gandola2_ganja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ject 3"/>
          <p:cNvSpPr txBox="1"/>
          <p:nvPr/>
        </p:nvSpPr>
        <p:spPr>
          <a:xfrm>
            <a:off x="2667000" y="2190750"/>
            <a:ext cx="3581400" cy="38258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400" b="1" spc="-150" dirty="0" err="1">
                <a:solidFill>
                  <a:srgbClr val="FFC000"/>
                </a:solidFill>
              </a:rPr>
              <a:t>Ganjam</a:t>
            </a:r>
            <a:r>
              <a:rPr lang="en-US" sz="2400" b="1" spc="-150" dirty="0">
                <a:solidFill>
                  <a:srgbClr val="FFC000"/>
                </a:solidFill>
              </a:rPr>
              <a:t> – </a:t>
            </a:r>
            <a:r>
              <a:rPr lang="en-US" sz="2400" b="1" spc="-150" dirty="0" err="1">
                <a:solidFill>
                  <a:srgbClr val="FFC000"/>
                </a:solidFill>
              </a:rPr>
              <a:t>Gandola</a:t>
            </a:r>
            <a:r>
              <a:rPr lang="en-US" sz="2400" b="1" spc="-150" dirty="0">
                <a:solidFill>
                  <a:srgbClr val="FFC000"/>
                </a:solidFill>
              </a:rPr>
              <a:t> GP</a:t>
            </a:r>
            <a:endParaRPr sz="2400" b="1">
              <a:solidFill>
                <a:srgbClr val="FFC000"/>
              </a:solidFill>
            </a:endParaRPr>
          </a:p>
        </p:txBody>
      </p:sp>
      <p:pic>
        <p:nvPicPr>
          <p:cNvPr id="11269" name="Picture 5" descr="serpalli_malkangiri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71750"/>
            <a:ext cx="44958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serpalli2_malkangiri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67238" y="2571750"/>
            <a:ext cx="45767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ject 3"/>
          <p:cNvSpPr txBox="1"/>
          <p:nvPr/>
        </p:nvSpPr>
        <p:spPr>
          <a:xfrm>
            <a:off x="2590800" y="4760913"/>
            <a:ext cx="3581400" cy="38258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400" b="1" spc="-150" dirty="0" err="1">
                <a:solidFill>
                  <a:srgbClr val="FFC000"/>
                </a:solidFill>
              </a:rPr>
              <a:t>Malkangiri</a:t>
            </a:r>
            <a:r>
              <a:rPr lang="en-US" sz="2400" b="1" spc="-150" dirty="0">
                <a:solidFill>
                  <a:srgbClr val="FFC000"/>
                </a:solidFill>
              </a:rPr>
              <a:t> – </a:t>
            </a:r>
            <a:r>
              <a:rPr lang="en-US" sz="2400" b="1" spc="-150" dirty="0" err="1">
                <a:solidFill>
                  <a:srgbClr val="FFC000"/>
                </a:solidFill>
              </a:rPr>
              <a:t>Serpalli</a:t>
            </a:r>
            <a:r>
              <a:rPr lang="en-US" sz="2400" b="1" spc="-150" dirty="0">
                <a:solidFill>
                  <a:srgbClr val="FFC000"/>
                </a:solidFill>
              </a:rPr>
              <a:t> GP</a:t>
            </a:r>
            <a:endParaRPr sz="2400" b="1">
              <a:solidFill>
                <a:srgbClr val="FFC000"/>
              </a:solidFill>
            </a:endParaRPr>
          </a:p>
        </p:txBody>
      </p:sp>
      <p:sp>
        <p:nvSpPr>
          <p:cNvPr id="9" name="object 3"/>
          <p:cNvSpPr txBox="1"/>
          <p:nvPr/>
        </p:nvSpPr>
        <p:spPr>
          <a:xfrm>
            <a:off x="2971800" y="0"/>
            <a:ext cx="1600200" cy="38258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400" b="1" spc="-150" dirty="0">
                <a:solidFill>
                  <a:srgbClr val="FFFF00"/>
                </a:solidFill>
              </a:rPr>
              <a:t>GP Meeting</a:t>
            </a:r>
            <a:endParaRPr sz="24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ngul_angul_angarbandh.jpg"/>
          <p:cNvPicPr>
            <a:picLocks noChangeAspect="1"/>
          </p:cNvPicPr>
          <p:nvPr/>
        </p:nvPicPr>
        <p:blipFill>
          <a:blip r:embed="rId2"/>
          <a:srcRect b="15584"/>
          <a:stretch>
            <a:fillRect/>
          </a:stretch>
        </p:blipFill>
        <p:spPr bwMode="auto">
          <a:xfrm>
            <a:off x="0" y="0"/>
            <a:ext cx="4572000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ject 3"/>
          <p:cNvSpPr txBox="1"/>
          <p:nvPr/>
        </p:nvSpPr>
        <p:spPr>
          <a:xfrm>
            <a:off x="0" y="4760913"/>
            <a:ext cx="3962400" cy="3524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200" b="1" spc="-150" dirty="0" err="1">
                <a:solidFill>
                  <a:srgbClr val="002060"/>
                </a:solidFill>
              </a:rPr>
              <a:t>Angarbandha</a:t>
            </a:r>
            <a:r>
              <a:rPr lang="en-US" sz="2200" b="1" spc="-150" dirty="0">
                <a:solidFill>
                  <a:srgbClr val="002060"/>
                </a:solidFill>
              </a:rPr>
              <a:t> GP – </a:t>
            </a:r>
            <a:r>
              <a:rPr lang="en-US" sz="2200" b="1" spc="-150" dirty="0" err="1">
                <a:solidFill>
                  <a:srgbClr val="002060"/>
                </a:solidFill>
              </a:rPr>
              <a:t>Anugul</a:t>
            </a:r>
            <a:endParaRPr sz="2200" b="1">
              <a:solidFill>
                <a:srgbClr val="002060"/>
              </a:solidFill>
            </a:endParaRPr>
          </a:p>
        </p:txBody>
      </p:sp>
      <p:pic>
        <p:nvPicPr>
          <p:cNvPr id="12292" name="Picture 5" descr="dhenkanal_odapada_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0"/>
            <a:ext cx="4495800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ject 3"/>
          <p:cNvSpPr txBox="1"/>
          <p:nvPr/>
        </p:nvSpPr>
        <p:spPr>
          <a:xfrm>
            <a:off x="4953000" y="4705350"/>
            <a:ext cx="3962400" cy="35083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200" b="1" spc="-150" dirty="0" err="1">
                <a:solidFill>
                  <a:srgbClr val="002060"/>
                </a:solidFill>
              </a:rPr>
              <a:t>Odapada</a:t>
            </a:r>
            <a:r>
              <a:rPr lang="en-US" sz="2200" b="1" spc="-150" dirty="0">
                <a:solidFill>
                  <a:srgbClr val="002060"/>
                </a:solidFill>
              </a:rPr>
              <a:t> GP – </a:t>
            </a:r>
            <a:r>
              <a:rPr lang="en-US" sz="2200" b="1" spc="-150" dirty="0" err="1">
                <a:solidFill>
                  <a:srgbClr val="002060"/>
                </a:solidFill>
              </a:rPr>
              <a:t>Dhenkanal</a:t>
            </a:r>
            <a:r>
              <a:rPr lang="en-US" sz="2200" b="1" spc="-150" dirty="0">
                <a:solidFill>
                  <a:srgbClr val="002060"/>
                </a:solidFill>
              </a:rPr>
              <a:t> Dist</a:t>
            </a:r>
            <a:endParaRPr sz="2200" b="1">
              <a:solidFill>
                <a:srgbClr val="002060"/>
              </a:solidFill>
            </a:endParaRPr>
          </a:p>
        </p:txBody>
      </p:sp>
      <p:sp>
        <p:nvSpPr>
          <p:cNvPr id="4" name="object 3"/>
          <p:cNvSpPr txBox="1"/>
          <p:nvPr/>
        </p:nvSpPr>
        <p:spPr>
          <a:xfrm>
            <a:off x="2971800" y="0"/>
            <a:ext cx="1600200" cy="38258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tabLst>
                <a:tab pos="474345" algn="l"/>
                <a:tab pos="989330" algn="l"/>
                <a:tab pos="2397760" algn="l"/>
                <a:tab pos="2844800" algn="l"/>
                <a:tab pos="4144645" algn="l"/>
                <a:tab pos="4700905" algn="l"/>
                <a:tab pos="6177915" algn="l"/>
              </a:tabLst>
              <a:defRPr/>
            </a:pPr>
            <a:r>
              <a:rPr lang="en-US" sz="2400" b="1" spc="-150" dirty="0">
                <a:solidFill>
                  <a:srgbClr val="FFFF00"/>
                </a:solidFill>
              </a:rPr>
              <a:t>PIB Images</a:t>
            </a:r>
            <a:endParaRPr sz="24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2200" y="4400550"/>
            <a:ext cx="4267200" cy="1370013"/>
          </a:xfrm>
        </p:spPr>
        <p:txBody>
          <a:bodyPr tIns="12700" rtlCol="0"/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spc="-15" smtClean="0"/>
              <a:t>Thank</a:t>
            </a:r>
            <a:r>
              <a:rPr lang="en-US" spc="-15" dirty="0" smtClean="0"/>
              <a:t> You</a:t>
            </a:r>
            <a:endParaRPr spc="-15" dirty="0"/>
          </a:p>
        </p:txBody>
      </p:sp>
      <p:pic>
        <p:nvPicPr>
          <p:cNvPr id="13315" name="Picture 3" descr="gpmeetingt.jpg"/>
          <p:cNvPicPr>
            <a:picLocks noChangeAspect="1"/>
          </p:cNvPicPr>
          <p:nvPr/>
        </p:nvPicPr>
        <p:blipFill>
          <a:blip r:embed="rId2"/>
          <a:srcRect t="18889"/>
          <a:stretch>
            <a:fillRect/>
          </a:stretch>
        </p:blipFill>
        <p:spPr bwMode="auto">
          <a:xfrm>
            <a:off x="0" y="0"/>
            <a:ext cx="91440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391</TotalTime>
  <Words>857</Words>
  <Application>Microsoft Office PowerPoint</Application>
  <PresentationFormat>On-screen Show (16:9)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Arial Narrow</vt:lpstr>
      <vt:lpstr>Arial MT</vt:lpstr>
      <vt:lpstr>Office Theme</vt:lpstr>
      <vt:lpstr> Peoples Plan Campaign  2021   Odisha Experience </vt:lpstr>
      <vt:lpstr>Slide 2</vt:lpstr>
      <vt:lpstr>Slide 3</vt:lpstr>
      <vt:lpstr>PPC : 2021-22 in Action</vt:lpstr>
      <vt:lpstr>PPC : 2021-22 in Action.... Contd.</vt:lpstr>
      <vt:lpstr>Slide 6</vt:lpstr>
      <vt:lpstr>Slide 7</vt:lpstr>
      <vt:lpstr>Slide 8</vt:lpstr>
      <vt:lpstr>Slide 9</vt:lpstr>
      <vt:lpstr>Slide 10</vt:lpstr>
      <vt:lpstr>Slide 11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KANHU</dc:creator>
  <cp:lastModifiedBy>HP</cp:lastModifiedBy>
  <cp:revision>44</cp:revision>
  <dcterms:created xsi:type="dcterms:W3CDTF">2021-09-11T17:29:57Z</dcterms:created>
  <dcterms:modified xsi:type="dcterms:W3CDTF">2021-11-09T12:07:27Z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2019-09-13T00:00:00Z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2021-09-11T00:00:00Z</vt:filetime>
  </property>
</Properties>
</file>