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handoutMasterIdLst>
    <p:handoutMasterId r:id="rId36"/>
  </p:handoutMasterIdLst>
  <p:sldIdLst>
    <p:sldId id="256" r:id="rId2"/>
    <p:sldId id="280" r:id="rId3"/>
    <p:sldId id="271" r:id="rId4"/>
    <p:sldId id="273" r:id="rId5"/>
    <p:sldId id="317" r:id="rId6"/>
    <p:sldId id="261" r:id="rId7"/>
    <p:sldId id="296" r:id="rId8"/>
    <p:sldId id="299" r:id="rId9"/>
    <p:sldId id="297" r:id="rId10"/>
    <p:sldId id="298" r:id="rId11"/>
    <p:sldId id="270" r:id="rId12"/>
    <p:sldId id="300" r:id="rId13"/>
    <p:sldId id="301" r:id="rId14"/>
    <p:sldId id="302" r:id="rId15"/>
    <p:sldId id="303" r:id="rId16"/>
    <p:sldId id="304" r:id="rId17"/>
    <p:sldId id="305" r:id="rId18"/>
    <p:sldId id="306" r:id="rId19"/>
    <p:sldId id="307" r:id="rId20"/>
    <p:sldId id="308" r:id="rId21"/>
    <p:sldId id="257" r:id="rId22"/>
    <p:sldId id="264" r:id="rId23"/>
    <p:sldId id="314" r:id="rId24"/>
    <p:sldId id="318" r:id="rId25"/>
    <p:sldId id="315" r:id="rId26"/>
    <p:sldId id="316" r:id="rId27"/>
    <p:sldId id="281" r:id="rId28"/>
    <p:sldId id="282" r:id="rId29"/>
    <p:sldId id="283" r:id="rId30"/>
    <p:sldId id="310" r:id="rId31"/>
    <p:sldId id="277" r:id="rId32"/>
    <p:sldId id="311" r:id="rId33"/>
    <p:sldId id="555" r:id="rId3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4660"/>
  </p:normalViewPr>
  <p:slideViewPr>
    <p:cSldViewPr>
      <p:cViewPr varScale="1">
        <p:scale>
          <a:sx n="64" d="100"/>
          <a:sy n="64" d="100"/>
        </p:scale>
        <p:origin x="136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ADF988-86B8-4127-8614-80B0B8AF672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882756EA-A6D3-41D1-B08D-1EFB7AB7755E}">
      <dgm:prSet phldrT="[Text]"/>
      <dgm:spPr/>
      <dgm:t>
        <a:bodyPr/>
        <a:lstStyle/>
        <a:p>
          <a:pPr algn="ctr"/>
          <a:r>
            <a:rPr lang="en-US" b="1" dirty="0"/>
            <a:t>VDMP</a:t>
          </a:r>
        </a:p>
      </dgm:t>
    </dgm:pt>
    <dgm:pt modelId="{C511EC81-768C-49D4-8ACE-D7C2A28800BB}" type="parTrans" cxnId="{A02FFF21-C0CA-4AEF-95FA-3FBE3C8653FB}">
      <dgm:prSet/>
      <dgm:spPr/>
      <dgm:t>
        <a:bodyPr/>
        <a:lstStyle/>
        <a:p>
          <a:pPr algn="ctr"/>
          <a:endParaRPr lang="en-US"/>
        </a:p>
      </dgm:t>
    </dgm:pt>
    <dgm:pt modelId="{03BD0A30-28D1-43D7-A8D0-D0590407267F}" type="sibTrans" cxnId="{A02FFF21-C0CA-4AEF-95FA-3FBE3C8653FB}">
      <dgm:prSet/>
      <dgm:spPr/>
      <dgm:t>
        <a:bodyPr/>
        <a:lstStyle/>
        <a:p>
          <a:pPr algn="ctr"/>
          <a:endParaRPr lang="en-US"/>
        </a:p>
      </dgm:t>
    </dgm:pt>
    <dgm:pt modelId="{4135BDFB-A330-4D88-9C29-50F88EB32D4C}">
      <dgm:prSet phldrT="[Text]"/>
      <dgm:spPr/>
      <dgm:t>
        <a:bodyPr/>
        <a:lstStyle/>
        <a:p>
          <a:pPr algn="ctr"/>
          <a:r>
            <a:rPr lang="en-US" b="1" dirty="0"/>
            <a:t>Strategy</a:t>
          </a:r>
          <a:r>
            <a:rPr lang="en-US" dirty="0"/>
            <a:t> </a:t>
          </a:r>
        </a:p>
      </dgm:t>
    </dgm:pt>
    <dgm:pt modelId="{3BCE20C2-2581-4285-9C8F-A15F1324FC94}" type="parTrans" cxnId="{57908302-B27D-4D50-BA8B-DF7707A2F607}">
      <dgm:prSet/>
      <dgm:spPr/>
      <dgm:t>
        <a:bodyPr/>
        <a:lstStyle/>
        <a:p>
          <a:pPr algn="ctr"/>
          <a:endParaRPr lang="en-US"/>
        </a:p>
      </dgm:t>
    </dgm:pt>
    <dgm:pt modelId="{D9A2D4E9-17CF-4493-AA83-476B2C66A6F4}" type="sibTrans" cxnId="{57908302-B27D-4D50-BA8B-DF7707A2F607}">
      <dgm:prSet/>
      <dgm:spPr/>
      <dgm:t>
        <a:bodyPr/>
        <a:lstStyle/>
        <a:p>
          <a:pPr algn="ctr"/>
          <a:endParaRPr lang="en-US"/>
        </a:p>
      </dgm:t>
    </dgm:pt>
    <dgm:pt modelId="{A3B63A41-B4D3-42B5-8F01-1F1F8C5FBD83}">
      <dgm:prSet phldrT="[Text]"/>
      <dgm:spPr/>
      <dgm:t>
        <a:bodyPr/>
        <a:lstStyle/>
        <a:p>
          <a:pPr algn="ctr"/>
          <a:r>
            <a:rPr lang="en-US" b="1" dirty="0"/>
            <a:t>Process</a:t>
          </a:r>
        </a:p>
      </dgm:t>
    </dgm:pt>
    <dgm:pt modelId="{458B8580-BFA5-476F-AC47-3ABB5021953C}" type="parTrans" cxnId="{CFA8832B-AA32-4E0E-B356-714D1F5CD6BB}">
      <dgm:prSet/>
      <dgm:spPr/>
      <dgm:t>
        <a:bodyPr/>
        <a:lstStyle/>
        <a:p>
          <a:pPr algn="ctr"/>
          <a:endParaRPr lang="en-US"/>
        </a:p>
      </dgm:t>
    </dgm:pt>
    <dgm:pt modelId="{EB61E14D-432F-4949-9D49-AEF59CFD8E01}" type="sibTrans" cxnId="{CFA8832B-AA32-4E0E-B356-714D1F5CD6BB}">
      <dgm:prSet/>
      <dgm:spPr/>
      <dgm:t>
        <a:bodyPr/>
        <a:lstStyle/>
        <a:p>
          <a:pPr algn="ctr"/>
          <a:endParaRPr lang="en-US"/>
        </a:p>
      </dgm:t>
    </dgm:pt>
    <dgm:pt modelId="{B2736747-7088-430A-BE53-F16D2A0DC2F2}">
      <dgm:prSet phldrT="[Text]"/>
      <dgm:spPr/>
      <dgm:t>
        <a:bodyPr/>
        <a:lstStyle/>
        <a:p>
          <a:pPr algn="ctr"/>
          <a:r>
            <a:rPr lang="en-US" b="1" dirty="0"/>
            <a:t>Component (Template)</a:t>
          </a:r>
        </a:p>
      </dgm:t>
    </dgm:pt>
    <dgm:pt modelId="{22ABBE7B-7DAF-40BB-8354-9DCDA158D952}" type="parTrans" cxnId="{8E80716D-3901-4EB8-A2E7-65B8677E9651}">
      <dgm:prSet/>
      <dgm:spPr/>
      <dgm:t>
        <a:bodyPr/>
        <a:lstStyle/>
        <a:p>
          <a:pPr algn="ctr"/>
          <a:endParaRPr lang="en-US"/>
        </a:p>
      </dgm:t>
    </dgm:pt>
    <dgm:pt modelId="{6437B35D-8D14-4B52-A97F-285575A4469D}" type="sibTrans" cxnId="{8E80716D-3901-4EB8-A2E7-65B8677E9651}">
      <dgm:prSet/>
      <dgm:spPr/>
      <dgm:t>
        <a:bodyPr/>
        <a:lstStyle/>
        <a:p>
          <a:pPr algn="ctr"/>
          <a:endParaRPr lang="en-US"/>
        </a:p>
      </dgm:t>
    </dgm:pt>
    <dgm:pt modelId="{95B1C2FE-6875-44AA-A25E-940F33CC2FA1}" type="pres">
      <dgm:prSet presAssocID="{C0ADF988-86B8-4127-8614-80B0B8AF6726}" presName="hierChild1" presStyleCnt="0">
        <dgm:presLayoutVars>
          <dgm:orgChart val="1"/>
          <dgm:chPref val="1"/>
          <dgm:dir/>
          <dgm:animOne val="branch"/>
          <dgm:animLvl val="lvl"/>
          <dgm:resizeHandles/>
        </dgm:presLayoutVars>
      </dgm:prSet>
      <dgm:spPr/>
    </dgm:pt>
    <dgm:pt modelId="{AE8A7120-81AB-461C-BA14-B70253943150}" type="pres">
      <dgm:prSet presAssocID="{882756EA-A6D3-41D1-B08D-1EFB7AB7755E}" presName="hierRoot1" presStyleCnt="0">
        <dgm:presLayoutVars>
          <dgm:hierBranch val="init"/>
        </dgm:presLayoutVars>
      </dgm:prSet>
      <dgm:spPr/>
    </dgm:pt>
    <dgm:pt modelId="{85363627-2297-451A-A22C-5DF75D95AA4F}" type="pres">
      <dgm:prSet presAssocID="{882756EA-A6D3-41D1-B08D-1EFB7AB7755E}" presName="rootComposite1" presStyleCnt="0"/>
      <dgm:spPr/>
    </dgm:pt>
    <dgm:pt modelId="{E612C9D2-C889-487F-9B10-E7F42CB9B75A}" type="pres">
      <dgm:prSet presAssocID="{882756EA-A6D3-41D1-B08D-1EFB7AB7755E}" presName="rootText1" presStyleLbl="node0" presStyleIdx="0" presStyleCnt="1">
        <dgm:presLayoutVars>
          <dgm:chPref val="3"/>
        </dgm:presLayoutVars>
      </dgm:prSet>
      <dgm:spPr/>
    </dgm:pt>
    <dgm:pt modelId="{C46CA345-7ADB-4B06-A95A-4EBA204D3194}" type="pres">
      <dgm:prSet presAssocID="{882756EA-A6D3-41D1-B08D-1EFB7AB7755E}" presName="rootConnector1" presStyleLbl="node1" presStyleIdx="0" presStyleCnt="0"/>
      <dgm:spPr/>
    </dgm:pt>
    <dgm:pt modelId="{C3F2A4F4-6DF6-49E1-8526-6DF8E5E841FD}" type="pres">
      <dgm:prSet presAssocID="{882756EA-A6D3-41D1-B08D-1EFB7AB7755E}" presName="hierChild2" presStyleCnt="0"/>
      <dgm:spPr/>
    </dgm:pt>
    <dgm:pt modelId="{9D31C14C-C7F2-49D8-93D2-7AC1DCB3DEA8}" type="pres">
      <dgm:prSet presAssocID="{3BCE20C2-2581-4285-9C8F-A15F1324FC94}" presName="Name37" presStyleLbl="parChTrans1D2" presStyleIdx="0" presStyleCnt="3"/>
      <dgm:spPr/>
    </dgm:pt>
    <dgm:pt modelId="{D05875B5-1F2C-4AD4-A37B-E69D99863D33}" type="pres">
      <dgm:prSet presAssocID="{4135BDFB-A330-4D88-9C29-50F88EB32D4C}" presName="hierRoot2" presStyleCnt="0">
        <dgm:presLayoutVars>
          <dgm:hierBranch val="init"/>
        </dgm:presLayoutVars>
      </dgm:prSet>
      <dgm:spPr/>
    </dgm:pt>
    <dgm:pt modelId="{CC902FA2-E85C-45E4-BBFC-FED6D8C35775}" type="pres">
      <dgm:prSet presAssocID="{4135BDFB-A330-4D88-9C29-50F88EB32D4C}" presName="rootComposite" presStyleCnt="0"/>
      <dgm:spPr/>
    </dgm:pt>
    <dgm:pt modelId="{7534370A-6682-4FC6-8718-CEF88A564120}" type="pres">
      <dgm:prSet presAssocID="{4135BDFB-A330-4D88-9C29-50F88EB32D4C}" presName="rootText" presStyleLbl="node2" presStyleIdx="0" presStyleCnt="3">
        <dgm:presLayoutVars>
          <dgm:chPref val="3"/>
        </dgm:presLayoutVars>
      </dgm:prSet>
      <dgm:spPr/>
    </dgm:pt>
    <dgm:pt modelId="{7E546BB5-E15D-4A84-B7D7-7B65A4A014C4}" type="pres">
      <dgm:prSet presAssocID="{4135BDFB-A330-4D88-9C29-50F88EB32D4C}" presName="rootConnector" presStyleLbl="node2" presStyleIdx="0" presStyleCnt="3"/>
      <dgm:spPr/>
    </dgm:pt>
    <dgm:pt modelId="{ACDC4106-2BDE-4D18-831F-8B0E6DA095DF}" type="pres">
      <dgm:prSet presAssocID="{4135BDFB-A330-4D88-9C29-50F88EB32D4C}" presName="hierChild4" presStyleCnt="0"/>
      <dgm:spPr/>
    </dgm:pt>
    <dgm:pt modelId="{797C6CEA-FE8E-4B1E-9340-6AE0CE84D5B9}" type="pres">
      <dgm:prSet presAssocID="{4135BDFB-A330-4D88-9C29-50F88EB32D4C}" presName="hierChild5" presStyleCnt="0"/>
      <dgm:spPr/>
    </dgm:pt>
    <dgm:pt modelId="{058C702D-0FE7-4558-8ABB-6FA7FA932B61}" type="pres">
      <dgm:prSet presAssocID="{458B8580-BFA5-476F-AC47-3ABB5021953C}" presName="Name37" presStyleLbl="parChTrans1D2" presStyleIdx="1" presStyleCnt="3"/>
      <dgm:spPr/>
    </dgm:pt>
    <dgm:pt modelId="{AA3C38EC-F772-42F6-B9FA-E399AB808CAA}" type="pres">
      <dgm:prSet presAssocID="{A3B63A41-B4D3-42B5-8F01-1F1F8C5FBD83}" presName="hierRoot2" presStyleCnt="0">
        <dgm:presLayoutVars>
          <dgm:hierBranch val="init"/>
        </dgm:presLayoutVars>
      </dgm:prSet>
      <dgm:spPr/>
    </dgm:pt>
    <dgm:pt modelId="{24412E70-F46B-4167-BC1D-FBB98A1983D8}" type="pres">
      <dgm:prSet presAssocID="{A3B63A41-B4D3-42B5-8F01-1F1F8C5FBD83}" presName="rootComposite" presStyleCnt="0"/>
      <dgm:spPr/>
    </dgm:pt>
    <dgm:pt modelId="{5F505958-95D0-417D-ABFD-21B79F89AE11}" type="pres">
      <dgm:prSet presAssocID="{A3B63A41-B4D3-42B5-8F01-1F1F8C5FBD83}" presName="rootText" presStyleLbl="node2" presStyleIdx="1" presStyleCnt="3">
        <dgm:presLayoutVars>
          <dgm:chPref val="3"/>
        </dgm:presLayoutVars>
      </dgm:prSet>
      <dgm:spPr/>
    </dgm:pt>
    <dgm:pt modelId="{09C70BC2-0BDD-4DFA-BC87-F5559A388A6E}" type="pres">
      <dgm:prSet presAssocID="{A3B63A41-B4D3-42B5-8F01-1F1F8C5FBD83}" presName="rootConnector" presStyleLbl="node2" presStyleIdx="1" presStyleCnt="3"/>
      <dgm:spPr/>
    </dgm:pt>
    <dgm:pt modelId="{37B7FC70-8A9F-4163-A53E-9F70F8F27FF7}" type="pres">
      <dgm:prSet presAssocID="{A3B63A41-B4D3-42B5-8F01-1F1F8C5FBD83}" presName="hierChild4" presStyleCnt="0"/>
      <dgm:spPr/>
    </dgm:pt>
    <dgm:pt modelId="{262218D6-0C8B-4EF4-BC8D-7A3998E007B0}" type="pres">
      <dgm:prSet presAssocID="{A3B63A41-B4D3-42B5-8F01-1F1F8C5FBD83}" presName="hierChild5" presStyleCnt="0"/>
      <dgm:spPr/>
    </dgm:pt>
    <dgm:pt modelId="{0BD1C966-FCE6-4A2C-BFEC-CD41EF375ED2}" type="pres">
      <dgm:prSet presAssocID="{22ABBE7B-7DAF-40BB-8354-9DCDA158D952}" presName="Name37" presStyleLbl="parChTrans1D2" presStyleIdx="2" presStyleCnt="3"/>
      <dgm:spPr/>
    </dgm:pt>
    <dgm:pt modelId="{3EA7CBBA-11D0-4FEB-8E25-38828A27140C}" type="pres">
      <dgm:prSet presAssocID="{B2736747-7088-430A-BE53-F16D2A0DC2F2}" presName="hierRoot2" presStyleCnt="0">
        <dgm:presLayoutVars>
          <dgm:hierBranch val="init"/>
        </dgm:presLayoutVars>
      </dgm:prSet>
      <dgm:spPr/>
    </dgm:pt>
    <dgm:pt modelId="{BD55E5EA-AFA5-4E40-870C-B670B3FAE82E}" type="pres">
      <dgm:prSet presAssocID="{B2736747-7088-430A-BE53-F16D2A0DC2F2}" presName="rootComposite" presStyleCnt="0"/>
      <dgm:spPr/>
    </dgm:pt>
    <dgm:pt modelId="{CB636F63-24BF-4652-A77F-39E626A5C17D}" type="pres">
      <dgm:prSet presAssocID="{B2736747-7088-430A-BE53-F16D2A0DC2F2}" presName="rootText" presStyleLbl="node2" presStyleIdx="2" presStyleCnt="3">
        <dgm:presLayoutVars>
          <dgm:chPref val="3"/>
        </dgm:presLayoutVars>
      </dgm:prSet>
      <dgm:spPr/>
    </dgm:pt>
    <dgm:pt modelId="{791B3E1C-0D0C-4971-800C-DEBEF2E4ABAE}" type="pres">
      <dgm:prSet presAssocID="{B2736747-7088-430A-BE53-F16D2A0DC2F2}" presName="rootConnector" presStyleLbl="node2" presStyleIdx="2" presStyleCnt="3"/>
      <dgm:spPr/>
    </dgm:pt>
    <dgm:pt modelId="{8A56639F-9766-442F-A3B5-290971A948CA}" type="pres">
      <dgm:prSet presAssocID="{B2736747-7088-430A-BE53-F16D2A0DC2F2}" presName="hierChild4" presStyleCnt="0"/>
      <dgm:spPr/>
    </dgm:pt>
    <dgm:pt modelId="{8A39C2BB-BDD5-4ADE-A35C-011E310C318B}" type="pres">
      <dgm:prSet presAssocID="{B2736747-7088-430A-BE53-F16D2A0DC2F2}" presName="hierChild5" presStyleCnt="0"/>
      <dgm:spPr/>
    </dgm:pt>
    <dgm:pt modelId="{A2548071-320A-42E7-8371-3861DFB80714}" type="pres">
      <dgm:prSet presAssocID="{882756EA-A6D3-41D1-B08D-1EFB7AB7755E}" presName="hierChild3" presStyleCnt="0"/>
      <dgm:spPr/>
    </dgm:pt>
  </dgm:ptLst>
  <dgm:cxnLst>
    <dgm:cxn modelId="{57908302-B27D-4D50-BA8B-DF7707A2F607}" srcId="{882756EA-A6D3-41D1-B08D-1EFB7AB7755E}" destId="{4135BDFB-A330-4D88-9C29-50F88EB32D4C}" srcOrd="0" destOrd="0" parTransId="{3BCE20C2-2581-4285-9C8F-A15F1324FC94}" sibTransId="{D9A2D4E9-17CF-4493-AA83-476B2C66A6F4}"/>
    <dgm:cxn modelId="{66FD450C-0248-4547-84D4-BEA4040192B5}" type="presOf" srcId="{882756EA-A6D3-41D1-B08D-1EFB7AB7755E}" destId="{E612C9D2-C889-487F-9B10-E7F42CB9B75A}" srcOrd="0" destOrd="0" presId="urn:microsoft.com/office/officeart/2005/8/layout/orgChart1"/>
    <dgm:cxn modelId="{A02FFF21-C0CA-4AEF-95FA-3FBE3C8653FB}" srcId="{C0ADF988-86B8-4127-8614-80B0B8AF6726}" destId="{882756EA-A6D3-41D1-B08D-1EFB7AB7755E}" srcOrd="0" destOrd="0" parTransId="{C511EC81-768C-49D4-8ACE-D7C2A28800BB}" sibTransId="{03BD0A30-28D1-43D7-A8D0-D0590407267F}"/>
    <dgm:cxn modelId="{F1F7662A-8020-4126-9C06-E39C75796FB0}" type="presOf" srcId="{4135BDFB-A330-4D88-9C29-50F88EB32D4C}" destId="{7E546BB5-E15D-4A84-B7D7-7B65A4A014C4}" srcOrd="1" destOrd="0" presId="urn:microsoft.com/office/officeart/2005/8/layout/orgChart1"/>
    <dgm:cxn modelId="{CFA8832B-AA32-4E0E-B356-714D1F5CD6BB}" srcId="{882756EA-A6D3-41D1-B08D-1EFB7AB7755E}" destId="{A3B63A41-B4D3-42B5-8F01-1F1F8C5FBD83}" srcOrd="1" destOrd="0" parTransId="{458B8580-BFA5-476F-AC47-3ABB5021953C}" sibTransId="{EB61E14D-432F-4949-9D49-AEF59CFD8E01}"/>
    <dgm:cxn modelId="{E2C0D331-ED18-4775-A7C4-756EDF0D444B}" type="presOf" srcId="{22ABBE7B-7DAF-40BB-8354-9DCDA158D952}" destId="{0BD1C966-FCE6-4A2C-BFEC-CD41EF375ED2}" srcOrd="0" destOrd="0" presId="urn:microsoft.com/office/officeart/2005/8/layout/orgChart1"/>
    <dgm:cxn modelId="{DDD4ED35-5374-4A4C-A613-800A35BB6273}" type="presOf" srcId="{3BCE20C2-2581-4285-9C8F-A15F1324FC94}" destId="{9D31C14C-C7F2-49D8-93D2-7AC1DCB3DEA8}" srcOrd="0" destOrd="0" presId="urn:microsoft.com/office/officeart/2005/8/layout/orgChart1"/>
    <dgm:cxn modelId="{FB91B268-379B-438C-A6BA-4DE4A512CA31}" type="presOf" srcId="{C0ADF988-86B8-4127-8614-80B0B8AF6726}" destId="{95B1C2FE-6875-44AA-A25E-940F33CC2FA1}" srcOrd="0" destOrd="0" presId="urn:microsoft.com/office/officeart/2005/8/layout/orgChart1"/>
    <dgm:cxn modelId="{E82B1869-35E6-4806-80CE-F1F89CAA1715}" type="presOf" srcId="{B2736747-7088-430A-BE53-F16D2A0DC2F2}" destId="{791B3E1C-0D0C-4971-800C-DEBEF2E4ABAE}" srcOrd="1" destOrd="0" presId="urn:microsoft.com/office/officeart/2005/8/layout/orgChart1"/>
    <dgm:cxn modelId="{D9894669-34F5-4351-AE13-A0F528BF39D1}" type="presOf" srcId="{458B8580-BFA5-476F-AC47-3ABB5021953C}" destId="{058C702D-0FE7-4558-8ABB-6FA7FA932B61}" srcOrd="0" destOrd="0" presId="urn:microsoft.com/office/officeart/2005/8/layout/orgChart1"/>
    <dgm:cxn modelId="{8E80716D-3901-4EB8-A2E7-65B8677E9651}" srcId="{882756EA-A6D3-41D1-B08D-1EFB7AB7755E}" destId="{B2736747-7088-430A-BE53-F16D2A0DC2F2}" srcOrd="2" destOrd="0" parTransId="{22ABBE7B-7DAF-40BB-8354-9DCDA158D952}" sibTransId="{6437B35D-8D14-4B52-A97F-285575A4469D}"/>
    <dgm:cxn modelId="{EFAAB483-7B8F-44E8-BBFD-E88C5E996A60}" type="presOf" srcId="{A3B63A41-B4D3-42B5-8F01-1F1F8C5FBD83}" destId="{5F505958-95D0-417D-ABFD-21B79F89AE11}" srcOrd="0" destOrd="0" presId="urn:microsoft.com/office/officeart/2005/8/layout/orgChart1"/>
    <dgm:cxn modelId="{2806DD9E-900E-49EA-8D19-C539C96FA0A0}" type="presOf" srcId="{A3B63A41-B4D3-42B5-8F01-1F1F8C5FBD83}" destId="{09C70BC2-0BDD-4DFA-BC87-F5559A388A6E}" srcOrd="1" destOrd="0" presId="urn:microsoft.com/office/officeart/2005/8/layout/orgChart1"/>
    <dgm:cxn modelId="{481878B3-CD87-4E43-B992-FC051DA01D10}" type="presOf" srcId="{4135BDFB-A330-4D88-9C29-50F88EB32D4C}" destId="{7534370A-6682-4FC6-8718-CEF88A564120}" srcOrd="0" destOrd="0" presId="urn:microsoft.com/office/officeart/2005/8/layout/orgChart1"/>
    <dgm:cxn modelId="{00A650BA-B306-4AAB-A5CA-C21B9F3CB198}" type="presOf" srcId="{B2736747-7088-430A-BE53-F16D2A0DC2F2}" destId="{CB636F63-24BF-4652-A77F-39E626A5C17D}" srcOrd="0" destOrd="0" presId="urn:microsoft.com/office/officeart/2005/8/layout/orgChart1"/>
    <dgm:cxn modelId="{05C50EE5-1383-4C62-B322-1484CD0D5208}" type="presOf" srcId="{882756EA-A6D3-41D1-B08D-1EFB7AB7755E}" destId="{C46CA345-7ADB-4B06-A95A-4EBA204D3194}" srcOrd="1" destOrd="0" presId="urn:microsoft.com/office/officeart/2005/8/layout/orgChart1"/>
    <dgm:cxn modelId="{AC5428DF-3037-479F-9513-29F37A4B025C}" type="presParOf" srcId="{95B1C2FE-6875-44AA-A25E-940F33CC2FA1}" destId="{AE8A7120-81AB-461C-BA14-B70253943150}" srcOrd="0" destOrd="0" presId="urn:microsoft.com/office/officeart/2005/8/layout/orgChart1"/>
    <dgm:cxn modelId="{F5E34FA3-2E84-47B4-A6E4-BCC436870D3A}" type="presParOf" srcId="{AE8A7120-81AB-461C-BA14-B70253943150}" destId="{85363627-2297-451A-A22C-5DF75D95AA4F}" srcOrd="0" destOrd="0" presId="urn:microsoft.com/office/officeart/2005/8/layout/orgChart1"/>
    <dgm:cxn modelId="{F8D82928-97D1-4379-BFBF-1D549A388FB7}" type="presParOf" srcId="{85363627-2297-451A-A22C-5DF75D95AA4F}" destId="{E612C9D2-C889-487F-9B10-E7F42CB9B75A}" srcOrd="0" destOrd="0" presId="urn:microsoft.com/office/officeart/2005/8/layout/orgChart1"/>
    <dgm:cxn modelId="{3226E464-1856-4351-A155-CC1AE957B8C1}" type="presParOf" srcId="{85363627-2297-451A-A22C-5DF75D95AA4F}" destId="{C46CA345-7ADB-4B06-A95A-4EBA204D3194}" srcOrd="1" destOrd="0" presId="urn:microsoft.com/office/officeart/2005/8/layout/orgChart1"/>
    <dgm:cxn modelId="{7D90700B-2E9C-4D16-BD48-580AE3765A31}" type="presParOf" srcId="{AE8A7120-81AB-461C-BA14-B70253943150}" destId="{C3F2A4F4-6DF6-49E1-8526-6DF8E5E841FD}" srcOrd="1" destOrd="0" presId="urn:microsoft.com/office/officeart/2005/8/layout/orgChart1"/>
    <dgm:cxn modelId="{E30663CE-2058-45D1-9763-495F74390BA4}" type="presParOf" srcId="{C3F2A4F4-6DF6-49E1-8526-6DF8E5E841FD}" destId="{9D31C14C-C7F2-49D8-93D2-7AC1DCB3DEA8}" srcOrd="0" destOrd="0" presId="urn:microsoft.com/office/officeart/2005/8/layout/orgChart1"/>
    <dgm:cxn modelId="{6F69F5EA-7D20-4902-A250-906057CBDACC}" type="presParOf" srcId="{C3F2A4F4-6DF6-49E1-8526-6DF8E5E841FD}" destId="{D05875B5-1F2C-4AD4-A37B-E69D99863D33}" srcOrd="1" destOrd="0" presId="urn:microsoft.com/office/officeart/2005/8/layout/orgChart1"/>
    <dgm:cxn modelId="{459D7F6C-268C-424D-9804-48AC153A65E3}" type="presParOf" srcId="{D05875B5-1F2C-4AD4-A37B-E69D99863D33}" destId="{CC902FA2-E85C-45E4-BBFC-FED6D8C35775}" srcOrd="0" destOrd="0" presId="urn:microsoft.com/office/officeart/2005/8/layout/orgChart1"/>
    <dgm:cxn modelId="{97130A64-5E9C-4E9A-81D1-129D785616FC}" type="presParOf" srcId="{CC902FA2-E85C-45E4-BBFC-FED6D8C35775}" destId="{7534370A-6682-4FC6-8718-CEF88A564120}" srcOrd="0" destOrd="0" presId="urn:microsoft.com/office/officeart/2005/8/layout/orgChart1"/>
    <dgm:cxn modelId="{77A3E868-6EDC-4B13-9E27-1779BA7A5455}" type="presParOf" srcId="{CC902FA2-E85C-45E4-BBFC-FED6D8C35775}" destId="{7E546BB5-E15D-4A84-B7D7-7B65A4A014C4}" srcOrd="1" destOrd="0" presId="urn:microsoft.com/office/officeart/2005/8/layout/orgChart1"/>
    <dgm:cxn modelId="{08ACDFE1-F373-4324-8F11-18CC72988CED}" type="presParOf" srcId="{D05875B5-1F2C-4AD4-A37B-E69D99863D33}" destId="{ACDC4106-2BDE-4D18-831F-8B0E6DA095DF}" srcOrd="1" destOrd="0" presId="urn:microsoft.com/office/officeart/2005/8/layout/orgChart1"/>
    <dgm:cxn modelId="{EE5F4BD6-01F6-4FB5-B8A2-49CA666CBEC8}" type="presParOf" srcId="{D05875B5-1F2C-4AD4-A37B-E69D99863D33}" destId="{797C6CEA-FE8E-4B1E-9340-6AE0CE84D5B9}" srcOrd="2" destOrd="0" presId="urn:microsoft.com/office/officeart/2005/8/layout/orgChart1"/>
    <dgm:cxn modelId="{87873A20-E309-413F-BE90-7CD7B9AAC972}" type="presParOf" srcId="{C3F2A4F4-6DF6-49E1-8526-6DF8E5E841FD}" destId="{058C702D-0FE7-4558-8ABB-6FA7FA932B61}" srcOrd="2" destOrd="0" presId="urn:microsoft.com/office/officeart/2005/8/layout/orgChart1"/>
    <dgm:cxn modelId="{423E3808-374F-4280-918C-5761D97B3C3A}" type="presParOf" srcId="{C3F2A4F4-6DF6-49E1-8526-6DF8E5E841FD}" destId="{AA3C38EC-F772-42F6-B9FA-E399AB808CAA}" srcOrd="3" destOrd="0" presId="urn:microsoft.com/office/officeart/2005/8/layout/orgChart1"/>
    <dgm:cxn modelId="{0F679B79-07D6-4D4E-B955-110E1A04B8B9}" type="presParOf" srcId="{AA3C38EC-F772-42F6-B9FA-E399AB808CAA}" destId="{24412E70-F46B-4167-BC1D-FBB98A1983D8}" srcOrd="0" destOrd="0" presId="urn:microsoft.com/office/officeart/2005/8/layout/orgChart1"/>
    <dgm:cxn modelId="{4E1DA83D-F0CF-4818-9DD9-6C8478685A5F}" type="presParOf" srcId="{24412E70-F46B-4167-BC1D-FBB98A1983D8}" destId="{5F505958-95D0-417D-ABFD-21B79F89AE11}" srcOrd="0" destOrd="0" presId="urn:microsoft.com/office/officeart/2005/8/layout/orgChart1"/>
    <dgm:cxn modelId="{4C8B01A9-1A09-4600-9AAF-0AFC3B257492}" type="presParOf" srcId="{24412E70-F46B-4167-BC1D-FBB98A1983D8}" destId="{09C70BC2-0BDD-4DFA-BC87-F5559A388A6E}" srcOrd="1" destOrd="0" presId="urn:microsoft.com/office/officeart/2005/8/layout/orgChart1"/>
    <dgm:cxn modelId="{E2D3E206-2B5A-4EA0-9523-8111223E5E22}" type="presParOf" srcId="{AA3C38EC-F772-42F6-B9FA-E399AB808CAA}" destId="{37B7FC70-8A9F-4163-A53E-9F70F8F27FF7}" srcOrd="1" destOrd="0" presId="urn:microsoft.com/office/officeart/2005/8/layout/orgChart1"/>
    <dgm:cxn modelId="{B739DCCB-CE30-4FD4-B969-65EA9CED13B1}" type="presParOf" srcId="{AA3C38EC-F772-42F6-B9FA-E399AB808CAA}" destId="{262218D6-0C8B-4EF4-BC8D-7A3998E007B0}" srcOrd="2" destOrd="0" presId="urn:microsoft.com/office/officeart/2005/8/layout/orgChart1"/>
    <dgm:cxn modelId="{02E38F11-E37C-4B73-AB1B-E962A82614DE}" type="presParOf" srcId="{C3F2A4F4-6DF6-49E1-8526-6DF8E5E841FD}" destId="{0BD1C966-FCE6-4A2C-BFEC-CD41EF375ED2}" srcOrd="4" destOrd="0" presId="urn:microsoft.com/office/officeart/2005/8/layout/orgChart1"/>
    <dgm:cxn modelId="{93981D38-7D32-4503-84DD-03D81E727EA1}" type="presParOf" srcId="{C3F2A4F4-6DF6-49E1-8526-6DF8E5E841FD}" destId="{3EA7CBBA-11D0-4FEB-8E25-38828A27140C}" srcOrd="5" destOrd="0" presId="urn:microsoft.com/office/officeart/2005/8/layout/orgChart1"/>
    <dgm:cxn modelId="{AA3170EF-E7D4-4504-AEC8-3F2F1BE9A274}" type="presParOf" srcId="{3EA7CBBA-11D0-4FEB-8E25-38828A27140C}" destId="{BD55E5EA-AFA5-4E40-870C-B670B3FAE82E}" srcOrd="0" destOrd="0" presId="urn:microsoft.com/office/officeart/2005/8/layout/orgChart1"/>
    <dgm:cxn modelId="{FFDCCABC-A5A7-417A-A1AE-1C202341C798}" type="presParOf" srcId="{BD55E5EA-AFA5-4E40-870C-B670B3FAE82E}" destId="{CB636F63-24BF-4652-A77F-39E626A5C17D}" srcOrd="0" destOrd="0" presId="urn:microsoft.com/office/officeart/2005/8/layout/orgChart1"/>
    <dgm:cxn modelId="{85AFE2B0-F14F-4161-8225-B2C7F394FBD2}" type="presParOf" srcId="{BD55E5EA-AFA5-4E40-870C-B670B3FAE82E}" destId="{791B3E1C-0D0C-4971-800C-DEBEF2E4ABAE}" srcOrd="1" destOrd="0" presId="urn:microsoft.com/office/officeart/2005/8/layout/orgChart1"/>
    <dgm:cxn modelId="{F7DDF1DB-4AF5-46FD-8916-B5D7C714373A}" type="presParOf" srcId="{3EA7CBBA-11D0-4FEB-8E25-38828A27140C}" destId="{8A56639F-9766-442F-A3B5-290971A948CA}" srcOrd="1" destOrd="0" presId="urn:microsoft.com/office/officeart/2005/8/layout/orgChart1"/>
    <dgm:cxn modelId="{6B67DF44-1D31-463C-AAF0-A77C98E15B46}" type="presParOf" srcId="{3EA7CBBA-11D0-4FEB-8E25-38828A27140C}" destId="{8A39C2BB-BDD5-4ADE-A35C-011E310C318B}" srcOrd="2" destOrd="0" presId="urn:microsoft.com/office/officeart/2005/8/layout/orgChart1"/>
    <dgm:cxn modelId="{9B5FBAE4-4C49-44B2-B8D0-26AF1D1D9D51}" type="presParOf" srcId="{AE8A7120-81AB-461C-BA14-B70253943150}" destId="{A2548071-320A-42E7-8371-3861DFB8071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6A8EAA-0CC8-4044-9316-2FAF83E3414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IN"/>
        </a:p>
      </dgm:t>
    </dgm:pt>
    <dgm:pt modelId="{812CC8C4-D145-4E60-8F1D-A9F07D0F8DAC}">
      <dgm:prSet/>
      <dgm:spPr/>
      <dgm:t>
        <a:bodyPr/>
        <a:lstStyle/>
        <a:p>
          <a:pPr rtl="0"/>
          <a:r>
            <a:rPr lang="en-IN" dirty="0"/>
            <a:t>Disaster Management Plan of each Village and </a:t>
          </a:r>
          <a:r>
            <a:rPr lang="en-IN" dirty="0" err="1"/>
            <a:t>Panchayat</a:t>
          </a:r>
          <a:r>
            <a:rPr lang="en-IN" dirty="0"/>
            <a:t> </a:t>
          </a:r>
        </a:p>
      </dgm:t>
    </dgm:pt>
    <dgm:pt modelId="{3251951B-0937-4D1D-8662-90CC486A0BD1}" type="parTrans" cxnId="{7DB1D23D-C555-4E7C-8A4A-10D63C315BE1}">
      <dgm:prSet/>
      <dgm:spPr/>
      <dgm:t>
        <a:bodyPr/>
        <a:lstStyle/>
        <a:p>
          <a:endParaRPr lang="en-IN"/>
        </a:p>
      </dgm:t>
    </dgm:pt>
    <dgm:pt modelId="{28BD09B1-3E5D-4427-91A7-82AA967AF8BA}" type="sibTrans" cxnId="{7DB1D23D-C555-4E7C-8A4A-10D63C315BE1}">
      <dgm:prSet/>
      <dgm:spPr/>
      <dgm:t>
        <a:bodyPr/>
        <a:lstStyle/>
        <a:p>
          <a:endParaRPr lang="en-IN"/>
        </a:p>
      </dgm:t>
    </dgm:pt>
    <dgm:pt modelId="{97A1EB2C-C804-40EE-99A2-EDF670D84615}">
      <dgm:prSet/>
      <dgm:spPr/>
      <dgm:t>
        <a:bodyPr/>
        <a:lstStyle/>
        <a:p>
          <a:pPr rtl="0"/>
          <a:r>
            <a:rPr lang="en-IN" dirty="0"/>
            <a:t>Community Based DM Planning </a:t>
          </a:r>
        </a:p>
      </dgm:t>
    </dgm:pt>
    <dgm:pt modelId="{1D6C3088-F1AA-4722-B322-2B6332003A91}" type="parTrans" cxnId="{4FA888BC-C190-4445-8E03-2B903771F73E}">
      <dgm:prSet/>
      <dgm:spPr/>
      <dgm:t>
        <a:bodyPr/>
        <a:lstStyle/>
        <a:p>
          <a:endParaRPr lang="en-IN"/>
        </a:p>
      </dgm:t>
    </dgm:pt>
    <dgm:pt modelId="{1DD55335-61B3-436D-B132-906AD516591B}" type="sibTrans" cxnId="{4FA888BC-C190-4445-8E03-2B903771F73E}">
      <dgm:prSet/>
      <dgm:spPr/>
      <dgm:t>
        <a:bodyPr/>
        <a:lstStyle/>
        <a:p>
          <a:endParaRPr lang="en-IN"/>
        </a:p>
      </dgm:t>
    </dgm:pt>
    <dgm:pt modelId="{48EC3D0A-64BC-4768-8BCD-CD689A2A002D}">
      <dgm:prSet/>
      <dgm:spPr/>
      <dgm:t>
        <a:bodyPr/>
        <a:lstStyle/>
        <a:p>
          <a:pPr rtl="0"/>
          <a:r>
            <a:rPr lang="en-IN" dirty="0"/>
            <a:t>Modified Bottom up Approach </a:t>
          </a:r>
        </a:p>
      </dgm:t>
    </dgm:pt>
    <dgm:pt modelId="{1DC87DDC-2047-4846-8418-7AA841C3780F}" type="parTrans" cxnId="{B184D012-B9F5-4CC7-8C85-AF5596742404}">
      <dgm:prSet/>
      <dgm:spPr/>
      <dgm:t>
        <a:bodyPr/>
        <a:lstStyle/>
        <a:p>
          <a:endParaRPr lang="en-IN"/>
        </a:p>
      </dgm:t>
    </dgm:pt>
    <dgm:pt modelId="{DAEA0B2A-0DFE-422D-B163-F364602C76E3}" type="sibTrans" cxnId="{B184D012-B9F5-4CC7-8C85-AF5596742404}">
      <dgm:prSet/>
      <dgm:spPr/>
      <dgm:t>
        <a:bodyPr/>
        <a:lstStyle/>
        <a:p>
          <a:endParaRPr lang="en-IN"/>
        </a:p>
      </dgm:t>
    </dgm:pt>
    <dgm:pt modelId="{DF81B943-E5C6-4875-8ABA-06F519D92DB8}">
      <dgm:prSet/>
      <dgm:spPr/>
      <dgm:t>
        <a:bodyPr/>
        <a:lstStyle/>
        <a:p>
          <a:pPr rtl="0"/>
          <a:r>
            <a:rPr lang="en-IN" dirty="0"/>
            <a:t>Participative and Inclusive Planning Process </a:t>
          </a:r>
        </a:p>
      </dgm:t>
    </dgm:pt>
    <dgm:pt modelId="{81057015-AAEE-4F56-BAF1-57A460091434}" type="parTrans" cxnId="{7AD96FC1-53D4-4A78-A5C9-FCC5584D0497}">
      <dgm:prSet/>
      <dgm:spPr/>
      <dgm:t>
        <a:bodyPr/>
        <a:lstStyle/>
        <a:p>
          <a:endParaRPr lang="en-IN"/>
        </a:p>
      </dgm:t>
    </dgm:pt>
    <dgm:pt modelId="{ADE21E1E-BF41-4EAB-8D29-2B6BD41F6045}" type="sibTrans" cxnId="{7AD96FC1-53D4-4A78-A5C9-FCC5584D0497}">
      <dgm:prSet/>
      <dgm:spPr/>
      <dgm:t>
        <a:bodyPr/>
        <a:lstStyle/>
        <a:p>
          <a:endParaRPr lang="en-IN"/>
        </a:p>
      </dgm:t>
    </dgm:pt>
    <dgm:pt modelId="{0ADF8DF7-1600-46DE-90FE-604BA4F057DB}">
      <dgm:prSet/>
      <dgm:spPr/>
      <dgm:t>
        <a:bodyPr/>
        <a:lstStyle/>
        <a:p>
          <a:pPr rtl="0"/>
          <a:r>
            <a:rPr lang="en-IN" dirty="0"/>
            <a:t>Disaster Management fully mainstreamed with development planning </a:t>
          </a:r>
        </a:p>
      </dgm:t>
    </dgm:pt>
    <dgm:pt modelId="{A5A0BEA6-A3D9-4DE8-9754-F3E0456918ED}" type="parTrans" cxnId="{D3710F47-2591-4EF4-BF94-60CF4EB950AE}">
      <dgm:prSet/>
      <dgm:spPr/>
      <dgm:t>
        <a:bodyPr/>
        <a:lstStyle/>
        <a:p>
          <a:endParaRPr lang="en-IN"/>
        </a:p>
      </dgm:t>
    </dgm:pt>
    <dgm:pt modelId="{2E530281-61B9-412A-8F14-EDC9A486ECEF}" type="sibTrans" cxnId="{D3710F47-2591-4EF4-BF94-60CF4EB950AE}">
      <dgm:prSet/>
      <dgm:spPr/>
      <dgm:t>
        <a:bodyPr/>
        <a:lstStyle/>
        <a:p>
          <a:endParaRPr lang="en-IN"/>
        </a:p>
      </dgm:t>
    </dgm:pt>
    <dgm:pt modelId="{D99FFFEF-84C1-44EB-81AC-ACE961B980B3}">
      <dgm:prSet/>
      <dgm:spPr/>
      <dgm:t>
        <a:bodyPr/>
        <a:lstStyle/>
        <a:p>
          <a:pPr rtl="0"/>
          <a:r>
            <a:rPr lang="en-IN" dirty="0"/>
            <a:t>Seamless coordination from National Level to Village </a:t>
          </a:r>
        </a:p>
      </dgm:t>
    </dgm:pt>
    <dgm:pt modelId="{B278448D-86F1-421A-984B-4154E2CFA7E4}" type="parTrans" cxnId="{00E03C66-D3AA-4CDA-96ED-8EB54FD711BC}">
      <dgm:prSet/>
      <dgm:spPr/>
      <dgm:t>
        <a:bodyPr/>
        <a:lstStyle/>
        <a:p>
          <a:endParaRPr lang="en-IN"/>
        </a:p>
      </dgm:t>
    </dgm:pt>
    <dgm:pt modelId="{C2F52BCE-A5C7-4265-A96C-5A67170DD369}" type="sibTrans" cxnId="{00E03C66-D3AA-4CDA-96ED-8EB54FD711BC}">
      <dgm:prSet/>
      <dgm:spPr/>
      <dgm:t>
        <a:bodyPr/>
        <a:lstStyle/>
        <a:p>
          <a:endParaRPr lang="en-IN"/>
        </a:p>
      </dgm:t>
    </dgm:pt>
    <dgm:pt modelId="{9038E715-64B3-4E5D-8A89-526F7CBAB704}">
      <dgm:prSet/>
      <dgm:spPr/>
      <dgm:t>
        <a:bodyPr/>
        <a:lstStyle/>
        <a:p>
          <a:pPr rtl="0"/>
          <a:r>
            <a:rPr lang="en-IN" dirty="0"/>
            <a:t>Working Group on Disaster Management at GP, Block and Districts </a:t>
          </a:r>
          <a:r>
            <a:rPr lang="en-IN" dirty="0" err="1"/>
            <a:t>Panchayat</a:t>
          </a:r>
          <a:r>
            <a:rPr lang="en-IN" dirty="0"/>
            <a:t> </a:t>
          </a:r>
        </a:p>
      </dgm:t>
    </dgm:pt>
    <dgm:pt modelId="{4F667475-E60C-4E18-B6FE-2130D7C956FD}" type="parTrans" cxnId="{7AF83636-9D4D-4B06-A76A-072094C90CC6}">
      <dgm:prSet/>
      <dgm:spPr/>
      <dgm:t>
        <a:bodyPr/>
        <a:lstStyle/>
        <a:p>
          <a:endParaRPr lang="en-IN"/>
        </a:p>
      </dgm:t>
    </dgm:pt>
    <dgm:pt modelId="{3D7E5DD9-23C4-4971-89D7-A4A614191450}" type="sibTrans" cxnId="{7AF83636-9D4D-4B06-A76A-072094C90CC6}">
      <dgm:prSet/>
      <dgm:spPr/>
      <dgm:t>
        <a:bodyPr/>
        <a:lstStyle/>
        <a:p>
          <a:endParaRPr lang="en-IN"/>
        </a:p>
      </dgm:t>
    </dgm:pt>
    <dgm:pt modelId="{997542A9-BED0-43D6-892E-523FD1FEB2CC}">
      <dgm:prSet/>
      <dgm:spPr/>
      <dgm:t>
        <a:bodyPr/>
        <a:lstStyle/>
        <a:p>
          <a:pPr rtl="0"/>
          <a:r>
            <a:rPr lang="en-IN" dirty="0"/>
            <a:t>Competence based training on Disaster Management(  REF XXVII of MOPR)</a:t>
          </a:r>
        </a:p>
      </dgm:t>
    </dgm:pt>
    <dgm:pt modelId="{B0A1C0E2-EE65-42FB-8044-ABCD0608F4EB}" type="parTrans" cxnId="{B3ECA6FC-061D-4EC3-8B05-34503570C9B8}">
      <dgm:prSet/>
      <dgm:spPr/>
      <dgm:t>
        <a:bodyPr/>
        <a:lstStyle/>
        <a:p>
          <a:endParaRPr lang="en-IN"/>
        </a:p>
      </dgm:t>
    </dgm:pt>
    <dgm:pt modelId="{F7A056CD-A9D3-4B56-A4FD-903F40183192}" type="sibTrans" cxnId="{B3ECA6FC-061D-4EC3-8B05-34503570C9B8}">
      <dgm:prSet/>
      <dgm:spPr/>
      <dgm:t>
        <a:bodyPr/>
        <a:lstStyle/>
        <a:p>
          <a:endParaRPr lang="en-IN"/>
        </a:p>
      </dgm:t>
    </dgm:pt>
    <dgm:pt modelId="{2BCB564A-5810-4951-B298-AABEA6221798}" type="pres">
      <dgm:prSet presAssocID="{E06A8EAA-0CC8-4044-9316-2FAF83E3414A}" presName="linear" presStyleCnt="0">
        <dgm:presLayoutVars>
          <dgm:animLvl val="lvl"/>
          <dgm:resizeHandles val="exact"/>
        </dgm:presLayoutVars>
      </dgm:prSet>
      <dgm:spPr/>
    </dgm:pt>
    <dgm:pt modelId="{4B04DFAF-60CD-4C71-8459-DD18D78AF356}" type="pres">
      <dgm:prSet presAssocID="{812CC8C4-D145-4E60-8F1D-A9F07D0F8DAC}" presName="parentText" presStyleLbl="node1" presStyleIdx="0" presStyleCnt="8">
        <dgm:presLayoutVars>
          <dgm:chMax val="0"/>
          <dgm:bulletEnabled val="1"/>
        </dgm:presLayoutVars>
      </dgm:prSet>
      <dgm:spPr/>
    </dgm:pt>
    <dgm:pt modelId="{6EFBF8FC-468C-437A-90AB-A43FE9E0C816}" type="pres">
      <dgm:prSet presAssocID="{28BD09B1-3E5D-4427-91A7-82AA967AF8BA}" presName="spacer" presStyleCnt="0"/>
      <dgm:spPr/>
    </dgm:pt>
    <dgm:pt modelId="{AA9F4007-6BD5-42EE-88D4-67DC82BB9436}" type="pres">
      <dgm:prSet presAssocID="{97A1EB2C-C804-40EE-99A2-EDF670D84615}" presName="parentText" presStyleLbl="node1" presStyleIdx="1" presStyleCnt="8">
        <dgm:presLayoutVars>
          <dgm:chMax val="0"/>
          <dgm:bulletEnabled val="1"/>
        </dgm:presLayoutVars>
      </dgm:prSet>
      <dgm:spPr/>
    </dgm:pt>
    <dgm:pt modelId="{6AB76019-2805-48C4-9937-61ACF1839166}" type="pres">
      <dgm:prSet presAssocID="{1DD55335-61B3-436D-B132-906AD516591B}" presName="spacer" presStyleCnt="0"/>
      <dgm:spPr/>
    </dgm:pt>
    <dgm:pt modelId="{9D898928-1836-4682-87DB-AFC7474174CD}" type="pres">
      <dgm:prSet presAssocID="{48EC3D0A-64BC-4768-8BCD-CD689A2A002D}" presName="parentText" presStyleLbl="node1" presStyleIdx="2" presStyleCnt="8">
        <dgm:presLayoutVars>
          <dgm:chMax val="0"/>
          <dgm:bulletEnabled val="1"/>
        </dgm:presLayoutVars>
      </dgm:prSet>
      <dgm:spPr/>
    </dgm:pt>
    <dgm:pt modelId="{43BB76AA-FC93-4E92-857F-8CAAAF65EE1E}" type="pres">
      <dgm:prSet presAssocID="{DAEA0B2A-0DFE-422D-B163-F364602C76E3}" presName="spacer" presStyleCnt="0"/>
      <dgm:spPr/>
    </dgm:pt>
    <dgm:pt modelId="{32C05300-EE04-4DDA-BEE0-B83E76811014}" type="pres">
      <dgm:prSet presAssocID="{DF81B943-E5C6-4875-8ABA-06F519D92DB8}" presName="parentText" presStyleLbl="node1" presStyleIdx="3" presStyleCnt="8">
        <dgm:presLayoutVars>
          <dgm:chMax val="0"/>
          <dgm:bulletEnabled val="1"/>
        </dgm:presLayoutVars>
      </dgm:prSet>
      <dgm:spPr/>
    </dgm:pt>
    <dgm:pt modelId="{4450C8B3-8A08-452B-BD19-6C08FFCC09AA}" type="pres">
      <dgm:prSet presAssocID="{ADE21E1E-BF41-4EAB-8D29-2B6BD41F6045}" presName="spacer" presStyleCnt="0"/>
      <dgm:spPr/>
    </dgm:pt>
    <dgm:pt modelId="{064265E5-CA5C-4293-86C8-2BC3B9284074}" type="pres">
      <dgm:prSet presAssocID="{0ADF8DF7-1600-46DE-90FE-604BA4F057DB}" presName="parentText" presStyleLbl="node1" presStyleIdx="4" presStyleCnt="8">
        <dgm:presLayoutVars>
          <dgm:chMax val="0"/>
          <dgm:bulletEnabled val="1"/>
        </dgm:presLayoutVars>
      </dgm:prSet>
      <dgm:spPr/>
    </dgm:pt>
    <dgm:pt modelId="{15DE76C8-E5A1-4A47-AFE9-DDA73821AE47}" type="pres">
      <dgm:prSet presAssocID="{2E530281-61B9-412A-8F14-EDC9A486ECEF}" presName="spacer" presStyleCnt="0"/>
      <dgm:spPr/>
    </dgm:pt>
    <dgm:pt modelId="{8F6AD07B-C0E5-42B9-BB94-A50BBF11EBE6}" type="pres">
      <dgm:prSet presAssocID="{D99FFFEF-84C1-44EB-81AC-ACE961B980B3}" presName="parentText" presStyleLbl="node1" presStyleIdx="5" presStyleCnt="8">
        <dgm:presLayoutVars>
          <dgm:chMax val="0"/>
          <dgm:bulletEnabled val="1"/>
        </dgm:presLayoutVars>
      </dgm:prSet>
      <dgm:spPr/>
    </dgm:pt>
    <dgm:pt modelId="{6DB128AD-6533-4C49-B86A-BC92E2A36E97}" type="pres">
      <dgm:prSet presAssocID="{C2F52BCE-A5C7-4265-A96C-5A67170DD369}" presName="spacer" presStyleCnt="0"/>
      <dgm:spPr/>
    </dgm:pt>
    <dgm:pt modelId="{7CF5D3FD-014E-4683-BA15-AFEC89A8A1B9}" type="pres">
      <dgm:prSet presAssocID="{9038E715-64B3-4E5D-8A89-526F7CBAB704}" presName="parentText" presStyleLbl="node1" presStyleIdx="6" presStyleCnt="8">
        <dgm:presLayoutVars>
          <dgm:chMax val="0"/>
          <dgm:bulletEnabled val="1"/>
        </dgm:presLayoutVars>
      </dgm:prSet>
      <dgm:spPr/>
    </dgm:pt>
    <dgm:pt modelId="{8E09F97B-4D1C-4D58-8D98-C39D14EB6DAE}" type="pres">
      <dgm:prSet presAssocID="{3D7E5DD9-23C4-4971-89D7-A4A614191450}" presName="spacer" presStyleCnt="0"/>
      <dgm:spPr/>
    </dgm:pt>
    <dgm:pt modelId="{D07E05FD-CEFD-490F-9F2A-AF1E15C72071}" type="pres">
      <dgm:prSet presAssocID="{997542A9-BED0-43D6-892E-523FD1FEB2CC}" presName="parentText" presStyleLbl="node1" presStyleIdx="7" presStyleCnt="8">
        <dgm:presLayoutVars>
          <dgm:chMax val="0"/>
          <dgm:bulletEnabled val="1"/>
        </dgm:presLayoutVars>
      </dgm:prSet>
      <dgm:spPr/>
    </dgm:pt>
  </dgm:ptLst>
  <dgm:cxnLst>
    <dgm:cxn modelId="{B184D012-B9F5-4CC7-8C85-AF5596742404}" srcId="{E06A8EAA-0CC8-4044-9316-2FAF83E3414A}" destId="{48EC3D0A-64BC-4768-8BCD-CD689A2A002D}" srcOrd="2" destOrd="0" parTransId="{1DC87DDC-2047-4846-8418-7AA841C3780F}" sibTransId="{DAEA0B2A-0DFE-422D-B163-F364602C76E3}"/>
    <dgm:cxn modelId="{C5A0EE20-F21D-4E5F-836E-03ED9F79D9EE}" type="presOf" srcId="{97A1EB2C-C804-40EE-99A2-EDF670D84615}" destId="{AA9F4007-6BD5-42EE-88D4-67DC82BB9436}" srcOrd="0" destOrd="0" presId="urn:microsoft.com/office/officeart/2005/8/layout/vList2"/>
    <dgm:cxn modelId="{7AF83636-9D4D-4B06-A76A-072094C90CC6}" srcId="{E06A8EAA-0CC8-4044-9316-2FAF83E3414A}" destId="{9038E715-64B3-4E5D-8A89-526F7CBAB704}" srcOrd="6" destOrd="0" parTransId="{4F667475-E60C-4E18-B6FE-2130D7C956FD}" sibTransId="{3D7E5DD9-23C4-4971-89D7-A4A614191450}"/>
    <dgm:cxn modelId="{7DB1D23D-C555-4E7C-8A4A-10D63C315BE1}" srcId="{E06A8EAA-0CC8-4044-9316-2FAF83E3414A}" destId="{812CC8C4-D145-4E60-8F1D-A9F07D0F8DAC}" srcOrd="0" destOrd="0" parTransId="{3251951B-0937-4D1D-8662-90CC486A0BD1}" sibTransId="{28BD09B1-3E5D-4427-91A7-82AA967AF8BA}"/>
    <dgm:cxn modelId="{00E03C66-D3AA-4CDA-96ED-8EB54FD711BC}" srcId="{E06A8EAA-0CC8-4044-9316-2FAF83E3414A}" destId="{D99FFFEF-84C1-44EB-81AC-ACE961B980B3}" srcOrd="5" destOrd="0" parTransId="{B278448D-86F1-421A-984B-4154E2CFA7E4}" sibTransId="{C2F52BCE-A5C7-4265-A96C-5A67170DD369}"/>
    <dgm:cxn modelId="{D3710F47-2591-4EF4-BF94-60CF4EB950AE}" srcId="{E06A8EAA-0CC8-4044-9316-2FAF83E3414A}" destId="{0ADF8DF7-1600-46DE-90FE-604BA4F057DB}" srcOrd="4" destOrd="0" parTransId="{A5A0BEA6-A3D9-4DE8-9754-F3E0456918ED}" sibTransId="{2E530281-61B9-412A-8F14-EDC9A486ECEF}"/>
    <dgm:cxn modelId="{2FA43D7D-1590-4609-93D6-42577D985094}" type="presOf" srcId="{D99FFFEF-84C1-44EB-81AC-ACE961B980B3}" destId="{8F6AD07B-C0E5-42B9-BB94-A50BBF11EBE6}" srcOrd="0" destOrd="0" presId="urn:microsoft.com/office/officeart/2005/8/layout/vList2"/>
    <dgm:cxn modelId="{89F09080-6C65-40A8-8066-B8DC1CD2DBD0}" type="presOf" srcId="{DF81B943-E5C6-4875-8ABA-06F519D92DB8}" destId="{32C05300-EE04-4DDA-BEE0-B83E76811014}" srcOrd="0" destOrd="0" presId="urn:microsoft.com/office/officeart/2005/8/layout/vList2"/>
    <dgm:cxn modelId="{9D1BABB9-EE8D-4D88-B809-BB8A56A7F086}" type="presOf" srcId="{812CC8C4-D145-4E60-8F1D-A9F07D0F8DAC}" destId="{4B04DFAF-60CD-4C71-8459-DD18D78AF356}" srcOrd="0" destOrd="0" presId="urn:microsoft.com/office/officeart/2005/8/layout/vList2"/>
    <dgm:cxn modelId="{4FA888BC-C190-4445-8E03-2B903771F73E}" srcId="{E06A8EAA-0CC8-4044-9316-2FAF83E3414A}" destId="{97A1EB2C-C804-40EE-99A2-EDF670D84615}" srcOrd="1" destOrd="0" parTransId="{1D6C3088-F1AA-4722-B322-2B6332003A91}" sibTransId="{1DD55335-61B3-436D-B132-906AD516591B}"/>
    <dgm:cxn modelId="{7AD96FC1-53D4-4A78-A5C9-FCC5584D0497}" srcId="{E06A8EAA-0CC8-4044-9316-2FAF83E3414A}" destId="{DF81B943-E5C6-4875-8ABA-06F519D92DB8}" srcOrd="3" destOrd="0" parTransId="{81057015-AAEE-4F56-BAF1-57A460091434}" sibTransId="{ADE21E1E-BF41-4EAB-8D29-2B6BD41F6045}"/>
    <dgm:cxn modelId="{26DA9DC1-6931-4BFA-BD14-AD98268FA49C}" type="presOf" srcId="{9038E715-64B3-4E5D-8A89-526F7CBAB704}" destId="{7CF5D3FD-014E-4683-BA15-AFEC89A8A1B9}" srcOrd="0" destOrd="0" presId="urn:microsoft.com/office/officeart/2005/8/layout/vList2"/>
    <dgm:cxn modelId="{B204C8C1-5857-4F92-A202-800B698D1F9F}" type="presOf" srcId="{0ADF8DF7-1600-46DE-90FE-604BA4F057DB}" destId="{064265E5-CA5C-4293-86C8-2BC3B9284074}" srcOrd="0" destOrd="0" presId="urn:microsoft.com/office/officeart/2005/8/layout/vList2"/>
    <dgm:cxn modelId="{8E92B1CF-41FD-441D-A06E-DD2C50FDBF76}" type="presOf" srcId="{997542A9-BED0-43D6-892E-523FD1FEB2CC}" destId="{D07E05FD-CEFD-490F-9F2A-AF1E15C72071}" srcOrd="0" destOrd="0" presId="urn:microsoft.com/office/officeart/2005/8/layout/vList2"/>
    <dgm:cxn modelId="{5F99A6E6-E8FD-4EA6-9712-7E7024DE584F}" type="presOf" srcId="{E06A8EAA-0CC8-4044-9316-2FAF83E3414A}" destId="{2BCB564A-5810-4951-B298-AABEA6221798}" srcOrd="0" destOrd="0" presId="urn:microsoft.com/office/officeart/2005/8/layout/vList2"/>
    <dgm:cxn modelId="{1B9048EC-ED6F-42D4-B935-E83B7745E3C8}" type="presOf" srcId="{48EC3D0A-64BC-4768-8BCD-CD689A2A002D}" destId="{9D898928-1836-4682-87DB-AFC7474174CD}" srcOrd="0" destOrd="0" presId="urn:microsoft.com/office/officeart/2005/8/layout/vList2"/>
    <dgm:cxn modelId="{B3ECA6FC-061D-4EC3-8B05-34503570C9B8}" srcId="{E06A8EAA-0CC8-4044-9316-2FAF83E3414A}" destId="{997542A9-BED0-43D6-892E-523FD1FEB2CC}" srcOrd="7" destOrd="0" parTransId="{B0A1C0E2-EE65-42FB-8044-ABCD0608F4EB}" sibTransId="{F7A056CD-A9D3-4B56-A4FD-903F40183192}"/>
    <dgm:cxn modelId="{6D6A3925-38B4-4006-9C6A-C54118F22964}" type="presParOf" srcId="{2BCB564A-5810-4951-B298-AABEA6221798}" destId="{4B04DFAF-60CD-4C71-8459-DD18D78AF356}" srcOrd="0" destOrd="0" presId="urn:microsoft.com/office/officeart/2005/8/layout/vList2"/>
    <dgm:cxn modelId="{C25BA950-3EC2-4024-9CD1-944403FB9A03}" type="presParOf" srcId="{2BCB564A-5810-4951-B298-AABEA6221798}" destId="{6EFBF8FC-468C-437A-90AB-A43FE9E0C816}" srcOrd="1" destOrd="0" presId="urn:microsoft.com/office/officeart/2005/8/layout/vList2"/>
    <dgm:cxn modelId="{AFF353FD-A224-41EA-93A0-2CAE4B9F38CE}" type="presParOf" srcId="{2BCB564A-5810-4951-B298-AABEA6221798}" destId="{AA9F4007-6BD5-42EE-88D4-67DC82BB9436}" srcOrd="2" destOrd="0" presId="urn:microsoft.com/office/officeart/2005/8/layout/vList2"/>
    <dgm:cxn modelId="{AB2C6C05-9144-468E-92F2-367CC950D239}" type="presParOf" srcId="{2BCB564A-5810-4951-B298-AABEA6221798}" destId="{6AB76019-2805-48C4-9937-61ACF1839166}" srcOrd="3" destOrd="0" presId="urn:microsoft.com/office/officeart/2005/8/layout/vList2"/>
    <dgm:cxn modelId="{CFDB5817-E9CC-4BB7-9986-103CF2A48CAD}" type="presParOf" srcId="{2BCB564A-5810-4951-B298-AABEA6221798}" destId="{9D898928-1836-4682-87DB-AFC7474174CD}" srcOrd="4" destOrd="0" presId="urn:microsoft.com/office/officeart/2005/8/layout/vList2"/>
    <dgm:cxn modelId="{124D123A-2059-48CC-89B9-AAD91EAFD9D5}" type="presParOf" srcId="{2BCB564A-5810-4951-B298-AABEA6221798}" destId="{43BB76AA-FC93-4E92-857F-8CAAAF65EE1E}" srcOrd="5" destOrd="0" presId="urn:microsoft.com/office/officeart/2005/8/layout/vList2"/>
    <dgm:cxn modelId="{B4412173-A624-4896-B1D6-F8C439D6A582}" type="presParOf" srcId="{2BCB564A-5810-4951-B298-AABEA6221798}" destId="{32C05300-EE04-4DDA-BEE0-B83E76811014}" srcOrd="6" destOrd="0" presId="urn:microsoft.com/office/officeart/2005/8/layout/vList2"/>
    <dgm:cxn modelId="{8A9212B6-0E0F-45EB-A6A1-1090DA3CABF3}" type="presParOf" srcId="{2BCB564A-5810-4951-B298-AABEA6221798}" destId="{4450C8B3-8A08-452B-BD19-6C08FFCC09AA}" srcOrd="7" destOrd="0" presId="urn:microsoft.com/office/officeart/2005/8/layout/vList2"/>
    <dgm:cxn modelId="{A47C362C-EE49-4898-8D79-C6A93E87203F}" type="presParOf" srcId="{2BCB564A-5810-4951-B298-AABEA6221798}" destId="{064265E5-CA5C-4293-86C8-2BC3B9284074}" srcOrd="8" destOrd="0" presId="urn:microsoft.com/office/officeart/2005/8/layout/vList2"/>
    <dgm:cxn modelId="{85F66FD3-C69A-45DC-A6B7-32DDE62C67D6}" type="presParOf" srcId="{2BCB564A-5810-4951-B298-AABEA6221798}" destId="{15DE76C8-E5A1-4A47-AFE9-DDA73821AE47}" srcOrd="9" destOrd="0" presId="urn:microsoft.com/office/officeart/2005/8/layout/vList2"/>
    <dgm:cxn modelId="{6E29516C-67AB-4F9B-B633-7521B365D272}" type="presParOf" srcId="{2BCB564A-5810-4951-B298-AABEA6221798}" destId="{8F6AD07B-C0E5-42B9-BB94-A50BBF11EBE6}" srcOrd="10" destOrd="0" presId="urn:microsoft.com/office/officeart/2005/8/layout/vList2"/>
    <dgm:cxn modelId="{27DB6082-1300-4F55-9853-076F2C4681F1}" type="presParOf" srcId="{2BCB564A-5810-4951-B298-AABEA6221798}" destId="{6DB128AD-6533-4C49-B86A-BC92E2A36E97}" srcOrd="11" destOrd="0" presId="urn:microsoft.com/office/officeart/2005/8/layout/vList2"/>
    <dgm:cxn modelId="{7D558746-AEF2-4E79-B2BB-E7D5B79B540A}" type="presParOf" srcId="{2BCB564A-5810-4951-B298-AABEA6221798}" destId="{7CF5D3FD-014E-4683-BA15-AFEC89A8A1B9}" srcOrd="12" destOrd="0" presId="urn:microsoft.com/office/officeart/2005/8/layout/vList2"/>
    <dgm:cxn modelId="{B71BE4B4-25D0-47DF-A36B-4AE615B16D6D}" type="presParOf" srcId="{2BCB564A-5810-4951-B298-AABEA6221798}" destId="{8E09F97B-4D1C-4D58-8D98-C39D14EB6DAE}" srcOrd="13" destOrd="0" presId="urn:microsoft.com/office/officeart/2005/8/layout/vList2"/>
    <dgm:cxn modelId="{32C8A31C-6852-448F-86BE-4599BDF14A4F}" type="presParOf" srcId="{2BCB564A-5810-4951-B298-AABEA6221798}" destId="{D07E05FD-CEFD-490F-9F2A-AF1E15C72071}"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1C966-FCE6-4A2C-BFEC-CD41EF375ED2}">
      <dsp:nvSpPr>
        <dsp:cNvPr id="0" name=""/>
        <dsp:cNvSpPr/>
      </dsp:nvSpPr>
      <dsp:spPr>
        <a:xfrm>
          <a:off x="2019300" y="1552424"/>
          <a:ext cx="1428669" cy="247950"/>
        </a:xfrm>
        <a:custGeom>
          <a:avLst/>
          <a:gdLst/>
          <a:ahLst/>
          <a:cxnLst/>
          <a:rect l="0" t="0" r="0" b="0"/>
          <a:pathLst>
            <a:path>
              <a:moveTo>
                <a:pt x="0" y="0"/>
              </a:moveTo>
              <a:lnTo>
                <a:pt x="0" y="123975"/>
              </a:lnTo>
              <a:lnTo>
                <a:pt x="1428669" y="123975"/>
              </a:lnTo>
              <a:lnTo>
                <a:pt x="1428669" y="2479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58C702D-0FE7-4558-8ABB-6FA7FA932B61}">
      <dsp:nvSpPr>
        <dsp:cNvPr id="0" name=""/>
        <dsp:cNvSpPr/>
      </dsp:nvSpPr>
      <dsp:spPr>
        <a:xfrm>
          <a:off x="1973580" y="1552424"/>
          <a:ext cx="91440" cy="247950"/>
        </a:xfrm>
        <a:custGeom>
          <a:avLst/>
          <a:gdLst/>
          <a:ahLst/>
          <a:cxnLst/>
          <a:rect l="0" t="0" r="0" b="0"/>
          <a:pathLst>
            <a:path>
              <a:moveTo>
                <a:pt x="45720" y="0"/>
              </a:moveTo>
              <a:lnTo>
                <a:pt x="45720" y="2479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D31C14C-C7F2-49D8-93D2-7AC1DCB3DEA8}">
      <dsp:nvSpPr>
        <dsp:cNvPr id="0" name=""/>
        <dsp:cNvSpPr/>
      </dsp:nvSpPr>
      <dsp:spPr>
        <a:xfrm>
          <a:off x="590630" y="1552424"/>
          <a:ext cx="1428669" cy="247950"/>
        </a:xfrm>
        <a:custGeom>
          <a:avLst/>
          <a:gdLst/>
          <a:ahLst/>
          <a:cxnLst/>
          <a:rect l="0" t="0" r="0" b="0"/>
          <a:pathLst>
            <a:path>
              <a:moveTo>
                <a:pt x="1428669" y="0"/>
              </a:moveTo>
              <a:lnTo>
                <a:pt x="1428669" y="123975"/>
              </a:lnTo>
              <a:lnTo>
                <a:pt x="0" y="123975"/>
              </a:lnTo>
              <a:lnTo>
                <a:pt x="0" y="2479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12C9D2-C889-487F-9B10-E7F42CB9B75A}">
      <dsp:nvSpPr>
        <dsp:cNvPr id="0" name=""/>
        <dsp:cNvSpPr/>
      </dsp:nvSpPr>
      <dsp:spPr>
        <a:xfrm>
          <a:off x="1428940" y="962065"/>
          <a:ext cx="1180718" cy="5903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t>VDMP</a:t>
          </a:r>
        </a:p>
      </dsp:txBody>
      <dsp:txXfrm>
        <a:off x="1428940" y="962065"/>
        <a:ext cx="1180718" cy="590359"/>
      </dsp:txXfrm>
    </dsp:sp>
    <dsp:sp modelId="{7534370A-6682-4FC6-8718-CEF88A564120}">
      <dsp:nvSpPr>
        <dsp:cNvPr id="0" name=""/>
        <dsp:cNvSpPr/>
      </dsp:nvSpPr>
      <dsp:spPr>
        <a:xfrm>
          <a:off x="271" y="1800375"/>
          <a:ext cx="1180718" cy="5903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t>Strategy</a:t>
          </a:r>
          <a:r>
            <a:rPr lang="en-US" sz="1800" kern="1200" dirty="0"/>
            <a:t> </a:t>
          </a:r>
        </a:p>
      </dsp:txBody>
      <dsp:txXfrm>
        <a:off x="271" y="1800375"/>
        <a:ext cx="1180718" cy="590359"/>
      </dsp:txXfrm>
    </dsp:sp>
    <dsp:sp modelId="{5F505958-95D0-417D-ABFD-21B79F89AE11}">
      <dsp:nvSpPr>
        <dsp:cNvPr id="0" name=""/>
        <dsp:cNvSpPr/>
      </dsp:nvSpPr>
      <dsp:spPr>
        <a:xfrm>
          <a:off x="1428940" y="1800375"/>
          <a:ext cx="1180718" cy="5903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t>Process</a:t>
          </a:r>
        </a:p>
      </dsp:txBody>
      <dsp:txXfrm>
        <a:off x="1428940" y="1800375"/>
        <a:ext cx="1180718" cy="590359"/>
      </dsp:txXfrm>
    </dsp:sp>
    <dsp:sp modelId="{CB636F63-24BF-4652-A77F-39E626A5C17D}">
      <dsp:nvSpPr>
        <dsp:cNvPr id="0" name=""/>
        <dsp:cNvSpPr/>
      </dsp:nvSpPr>
      <dsp:spPr>
        <a:xfrm>
          <a:off x="2857610" y="1800375"/>
          <a:ext cx="1180718" cy="5903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t>Component (Template)</a:t>
          </a:r>
        </a:p>
      </dsp:txBody>
      <dsp:txXfrm>
        <a:off x="2857610" y="1800375"/>
        <a:ext cx="1180718" cy="5903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4DFAF-60CD-4C71-8459-DD18D78AF356}">
      <dsp:nvSpPr>
        <dsp:cNvPr id="0" name=""/>
        <dsp:cNvSpPr/>
      </dsp:nvSpPr>
      <dsp:spPr>
        <a:xfrm>
          <a:off x="0" y="622799"/>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Disaster Management Plan of each Village and </a:t>
          </a:r>
          <a:r>
            <a:rPr lang="en-IN" sz="2000" kern="1200" dirty="0" err="1"/>
            <a:t>Panchayat</a:t>
          </a:r>
          <a:r>
            <a:rPr lang="en-IN" sz="2000" kern="1200" dirty="0"/>
            <a:t> </a:t>
          </a:r>
        </a:p>
      </dsp:txBody>
      <dsp:txXfrm>
        <a:off x="23417" y="646216"/>
        <a:ext cx="8182766" cy="432866"/>
      </dsp:txXfrm>
    </dsp:sp>
    <dsp:sp modelId="{AA9F4007-6BD5-42EE-88D4-67DC82BB9436}">
      <dsp:nvSpPr>
        <dsp:cNvPr id="0" name=""/>
        <dsp:cNvSpPr/>
      </dsp:nvSpPr>
      <dsp:spPr>
        <a:xfrm>
          <a:off x="0" y="11601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Community Based DM Planning </a:t>
          </a:r>
        </a:p>
      </dsp:txBody>
      <dsp:txXfrm>
        <a:off x="23417" y="1183517"/>
        <a:ext cx="8182766" cy="432866"/>
      </dsp:txXfrm>
    </dsp:sp>
    <dsp:sp modelId="{9D898928-1836-4682-87DB-AFC7474174CD}">
      <dsp:nvSpPr>
        <dsp:cNvPr id="0" name=""/>
        <dsp:cNvSpPr/>
      </dsp:nvSpPr>
      <dsp:spPr>
        <a:xfrm>
          <a:off x="0" y="16974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Modified Bottom up Approach </a:t>
          </a:r>
        </a:p>
      </dsp:txBody>
      <dsp:txXfrm>
        <a:off x="23417" y="1720817"/>
        <a:ext cx="8182766" cy="432866"/>
      </dsp:txXfrm>
    </dsp:sp>
    <dsp:sp modelId="{32C05300-EE04-4DDA-BEE0-B83E76811014}">
      <dsp:nvSpPr>
        <dsp:cNvPr id="0" name=""/>
        <dsp:cNvSpPr/>
      </dsp:nvSpPr>
      <dsp:spPr>
        <a:xfrm>
          <a:off x="0" y="22347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Participative and Inclusive Planning Process </a:t>
          </a:r>
        </a:p>
      </dsp:txBody>
      <dsp:txXfrm>
        <a:off x="23417" y="2258117"/>
        <a:ext cx="8182766" cy="432866"/>
      </dsp:txXfrm>
    </dsp:sp>
    <dsp:sp modelId="{064265E5-CA5C-4293-86C8-2BC3B9284074}">
      <dsp:nvSpPr>
        <dsp:cNvPr id="0" name=""/>
        <dsp:cNvSpPr/>
      </dsp:nvSpPr>
      <dsp:spPr>
        <a:xfrm>
          <a:off x="0" y="27720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Disaster Management fully mainstreamed with development planning </a:t>
          </a:r>
        </a:p>
      </dsp:txBody>
      <dsp:txXfrm>
        <a:off x="23417" y="2795417"/>
        <a:ext cx="8182766" cy="432866"/>
      </dsp:txXfrm>
    </dsp:sp>
    <dsp:sp modelId="{8F6AD07B-C0E5-42B9-BB94-A50BBF11EBE6}">
      <dsp:nvSpPr>
        <dsp:cNvPr id="0" name=""/>
        <dsp:cNvSpPr/>
      </dsp:nvSpPr>
      <dsp:spPr>
        <a:xfrm>
          <a:off x="0" y="33093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Seamless coordination from National Level to Village </a:t>
          </a:r>
        </a:p>
      </dsp:txBody>
      <dsp:txXfrm>
        <a:off x="23417" y="3332717"/>
        <a:ext cx="8182766" cy="432866"/>
      </dsp:txXfrm>
    </dsp:sp>
    <dsp:sp modelId="{7CF5D3FD-014E-4683-BA15-AFEC89A8A1B9}">
      <dsp:nvSpPr>
        <dsp:cNvPr id="0" name=""/>
        <dsp:cNvSpPr/>
      </dsp:nvSpPr>
      <dsp:spPr>
        <a:xfrm>
          <a:off x="0" y="38466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Working Group on Disaster Management at GP, Block and Districts </a:t>
          </a:r>
          <a:r>
            <a:rPr lang="en-IN" sz="2000" kern="1200" dirty="0" err="1"/>
            <a:t>Panchayat</a:t>
          </a:r>
          <a:r>
            <a:rPr lang="en-IN" sz="2000" kern="1200" dirty="0"/>
            <a:t> </a:t>
          </a:r>
        </a:p>
      </dsp:txBody>
      <dsp:txXfrm>
        <a:off x="23417" y="3870017"/>
        <a:ext cx="8182766" cy="432866"/>
      </dsp:txXfrm>
    </dsp:sp>
    <dsp:sp modelId="{D07E05FD-CEFD-490F-9F2A-AF1E15C72071}">
      <dsp:nvSpPr>
        <dsp:cNvPr id="0" name=""/>
        <dsp:cNvSpPr/>
      </dsp:nvSpPr>
      <dsp:spPr>
        <a:xfrm>
          <a:off x="0" y="4383900"/>
          <a:ext cx="8229600" cy="4797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IN" sz="2000" kern="1200" dirty="0"/>
            <a:t>Competence based training on Disaster Management(  REF XXVII of MOPR)</a:t>
          </a:r>
        </a:p>
      </dsp:txBody>
      <dsp:txXfrm>
        <a:off x="23417" y="4407317"/>
        <a:ext cx="8182766" cy="43286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9"/>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970339" y="0"/>
            <a:ext cx="3038475" cy="465139"/>
          </a:xfrm>
          <a:prstGeom prst="rect">
            <a:avLst/>
          </a:prstGeom>
        </p:spPr>
        <p:txBody>
          <a:bodyPr vert="horz" lIns="91440" tIns="45720" rIns="91440" bIns="45720" rtlCol="0"/>
          <a:lstStyle>
            <a:lvl1pPr algn="r">
              <a:defRPr sz="1200"/>
            </a:lvl1pPr>
          </a:lstStyle>
          <a:p>
            <a:fld id="{B8F6F70E-58FD-4ECE-9C87-5A590568BF1F}" type="datetimeFigureOut">
              <a:rPr lang="en-IN" smtClean="0"/>
              <a:pPr/>
              <a:t>12-11-2021</a:t>
            </a:fld>
            <a:endParaRPr lang="en-IN"/>
          </a:p>
        </p:txBody>
      </p:sp>
      <p:sp>
        <p:nvSpPr>
          <p:cNvPr id="4" name="Footer Placeholder 3"/>
          <p:cNvSpPr>
            <a:spLocks noGrp="1"/>
          </p:cNvSpPr>
          <p:nvPr>
            <p:ph type="ftr" sz="quarter" idx="2"/>
          </p:nvPr>
        </p:nvSpPr>
        <p:spPr>
          <a:xfrm>
            <a:off x="0" y="8829674"/>
            <a:ext cx="3038475" cy="465139"/>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970339" y="8829674"/>
            <a:ext cx="3038475" cy="465139"/>
          </a:xfrm>
          <a:prstGeom prst="rect">
            <a:avLst/>
          </a:prstGeom>
        </p:spPr>
        <p:txBody>
          <a:bodyPr vert="horz" lIns="91440" tIns="45720" rIns="91440" bIns="45720" rtlCol="0" anchor="b"/>
          <a:lstStyle>
            <a:lvl1pPr algn="r">
              <a:defRPr sz="1200"/>
            </a:lvl1pPr>
          </a:lstStyle>
          <a:p>
            <a:fld id="{E62CEF4A-38C3-4F0F-8158-6C27583A125A}" type="slidenum">
              <a:rPr lang="en-IN" smtClean="0"/>
              <a:pPr/>
              <a:t>‹#›</a:t>
            </a:fld>
            <a:endParaRPr lang="en-IN"/>
          </a:p>
        </p:txBody>
      </p:sp>
    </p:spTree>
    <p:extLst>
      <p:ext uri="{BB962C8B-B14F-4D97-AF65-F5344CB8AC3E}">
        <p14:creationId xmlns:p14="http://schemas.microsoft.com/office/powerpoint/2010/main" val="32403494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IN"/>
          </a:p>
        </p:txBody>
      </p:sp>
      <p:sp>
        <p:nvSpPr>
          <p:cNvPr id="3" name="Date Placeholder 2"/>
          <p:cNvSpPr>
            <a:spLocks noGrp="1"/>
          </p:cNvSpPr>
          <p:nvPr>
            <p:ph type="dt" idx="1"/>
          </p:nvPr>
        </p:nvSpPr>
        <p:spPr>
          <a:xfrm>
            <a:off x="3970940" y="0"/>
            <a:ext cx="3037840" cy="464820"/>
          </a:xfrm>
          <a:prstGeom prst="rect">
            <a:avLst/>
          </a:prstGeom>
        </p:spPr>
        <p:txBody>
          <a:bodyPr vert="horz" lIns="93177" tIns="46589" rIns="93177" bIns="46589" rtlCol="0"/>
          <a:lstStyle>
            <a:lvl1pPr algn="r">
              <a:defRPr sz="1200"/>
            </a:lvl1pPr>
          </a:lstStyle>
          <a:p>
            <a:fld id="{15B9920F-26C0-4AC6-AF72-E84F7026CD83}" type="datetimeFigureOut">
              <a:rPr lang="en-IN" smtClean="0"/>
              <a:pPr/>
              <a:t>12-11-2021</a:t>
            </a:fld>
            <a:endParaRPr lang="en-IN"/>
          </a:p>
        </p:txBody>
      </p:sp>
      <p:sp>
        <p:nvSpPr>
          <p:cNvPr id="4" name="Slide Image Placeholder 3"/>
          <p:cNvSpPr>
            <a:spLocks noGrp="1" noRot="1" noChangeAspect="1"/>
          </p:cNvSpPr>
          <p:nvPr>
            <p:ph type="sldImg" idx="2"/>
          </p:nvPr>
        </p:nvSpPr>
        <p:spPr>
          <a:xfrm>
            <a:off x="1182688" y="696913"/>
            <a:ext cx="4645025" cy="3484562"/>
          </a:xfrm>
          <a:prstGeom prst="rect">
            <a:avLst/>
          </a:prstGeom>
          <a:noFill/>
          <a:ln w="12700">
            <a:solidFill>
              <a:prstClr val="black"/>
            </a:solidFill>
          </a:ln>
        </p:spPr>
        <p:txBody>
          <a:bodyPr vert="horz" lIns="93177" tIns="46589" rIns="93177" bIns="46589" rtlCol="0" anchor="ctr"/>
          <a:lstStyle/>
          <a:p>
            <a:endParaRPr lang="en-IN"/>
          </a:p>
        </p:txBody>
      </p:sp>
      <p:sp>
        <p:nvSpPr>
          <p:cNvPr id="5" name="Notes Placeholder 4"/>
          <p:cNvSpPr>
            <a:spLocks noGrp="1"/>
          </p:cNvSpPr>
          <p:nvPr>
            <p:ph type="body" sz="quarter" idx="3"/>
          </p:nvPr>
        </p:nvSpPr>
        <p:spPr>
          <a:xfrm>
            <a:off x="701041" y="4415794"/>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829968"/>
            <a:ext cx="3037840" cy="464820"/>
          </a:xfrm>
          <a:prstGeom prst="rect">
            <a:avLst/>
          </a:prstGeom>
        </p:spPr>
        <p:txBody>
          <a:bodyPr vert="horz" lIns="93177" tIns="46589" rIns="93177" bIns="46589" rtlCol="0" anchor="b"/>
          <a:lstStyle>
            <a:lvl1pPr algn="l">
              <a:defRPr sz="1200"/>
            </a:lvl1pPr>
          </a:lstStyle>
          <a:p>
            <a:endParaRPr lang="en-IN"/>
          </a:p>
        </p:txBody>
      </p:sp>
      <p:sp>
        <p:nvSpPr>
          <p:cNvPr id="7" name="Slide Number Placeholder 6"/>
          <p:cNvSpPr>
            <a:spLocks noGrp="1"/>
          </p:cNvSpPr>
          <p:nvPr>
            <p:ph type="sldNum" sz="quarter" idx="5"/>
          </p:nvPr>
        </p:nvSpPr>
        <p:spPr>
          <a:xfrm>
            <a:off x="3970940" y="8829968"/>
            <a:ext cx="3037840" cy="464820"/>
          </a:xfrm>
          <a:prstGeom prst="rect">
            <a:avLst/>
          </a:prstGeom>
        </p:spPr>
        <p:txBody>
          <a:bodyPr vert="horz" lIns="93177" tIns="46589" rIns="93177" bIns="46589" rtlCol="0" anchor="b"/>
          <a:lstStyle>
            <a:lvl1pPr algn="r">
              <a:defRPr sz="1200"/>
            </a:lvl1pPr>
          </a:lstStyle>
          <a:p>
            <a:fld id="{5398D11B-36AC-47E5-92F3-C09C5A2BDEDF}" type="slidenum">
              <a:rPr lang="en-IN" smtClean="0"/>
              <a:pPr/>
              <a:t>‹#›</a:t>
            </a:fld>
            <a:endParaRPr lang="en-IN"/>
          </a:p>
        </p:txBody>
      </p:sp>
    </p:spTree>
    <p:extLst>
      <p:ext uri="{BB962C8B-B14F-4D97-AF65-F5344CB8AC3E}">
        <p14:creationId xmlns:p14="http://schemas.microsoft.com/office/powerpoint/2010/main" val="972519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b="0" i="0" kern="1200" dirty="0">
                <a:solidFill>
                  <a:schemeClr val="tx1"/>
                </a:solidFill>
                <a:latin typeface="+mn-lt"/>
                <a:ea typeface="+mn-ea"/>
                <a:cs typeface="+mn-cs"/>
              </a:rPr>
              <a:t>“local authority” includes </a:t>
            </a:r>
            <a:r>
              <a:rPr lang="en-IN" sz="1200" b="0" i="0" kern="1200" dirty="0" err="1">
                <a:solidFill>
                  <a:schemeClr val="tx1"/>
                </a:solidFill>
                <a:latin typeface="+mn-lt"/>
                <a:ea typeface="+mn-ea"/>
                <a:cs typeface="+mn-cs"/>
              </a:rPr>
              <a:t>panchayati</a:t>
            </a:r>
            <a:r>
              <a:rPr lang="en-IN" sz="1200" b="0" i="0" kern="1200" dirty="0">
                <a:solidFill>
                  <a:schemeClr val="tx1"/>
                </a:solidFill>
                <a:latin typeface="+mn-lt"/>
                <a:ea typeface="+mn-ea"/>
                <a:cs typeface="+mn-cs"/>
              </a:rPr>
              <a:t> raj institutions, municipalities, a district board, cantonment board, town planning authority or </a:t>
            </a:r>
            <a:r>
              <a:rPr lang="en-IN" sz="1200" b="0" i="0" kern="1200" dirty="0" err="1">
                <a:solidFill>
                  <a:schemeClr val="tx1"/>
                </a:solidFill>
                <a:latin typeface="+mn-lt"/>
                <a:ea typeface="+mn-ea"/>
                <a:cs typeface="+mn-cs"/>
              </a:rPr>
              <a:t>Zila</a:t>
            </a:r>
            <a:r>
              <a:rPr lang="en-IN" sz="1200" b="0" i="0" kern="1200" dirty="0">
                <a:solidFill>
                  <a:schemeClr val="tx1"/>
                </a:solidFill>
                <a:latin typeface="+mn-lt"/>
                <a:ea typeface="+mn-ea"/>
                <a:cs typeface="+mn-cs"/>
              </a:rPr>
              <a:t> </a:t>
            </a:r>
            <a:r>
              <a:rPr lang="en-IN" sz="1200" b="0" i="0" kern="1200" dirty="0" err="1">
                <a:solidFill>
                  <a:schemeClr val="tx1"/>
                </a:solidFill>
                <a:latin typeface="+mn-lt"/>
                <a:ea typeface="+mn-ea"/>
                <a:cs typeface="+mn-cs"/>
              </a:rPr>
              <a:t>Parishad</a:t>
            </a:r>
            <a:r>
              <a:rPr lang="en-IN" sz="1200" b="0" i="0" kern="1200" dirty="0">
                <a:solidFill>
                  <a:schemeClr val="tx1"/>
                </a:solidFill>
                <a:latin typeface="+mn-lt"/>
                <a:ea typeface="+mn-ea"/>
                <a:cs typeface="+mn-cs"/>
              </a:rPr>
              <a:t> or any other body or authority, by whatever name called, for the time being invested by law, for rendering essential services or, with the control and management of civic services, within a specified local area;</a:t>
            </a:r>
            <a:endParaRPr lang="en-IN" dirty="0"/>
          </a:p>
        </p:txBody>
      </p:sp>
      <p:sp>
        <p:nvSpPr>
          <p:cNvPr id="4" name="Slide Number Placeholder 3"/>
          <p:cNvSpPr>
            <a:spLocks noGrp="1"/>
          </p:cNvSpPr>
          <p:nvPr>
            <p:ph type="sldNum" sz="quarter" idx="10"/>
          </p:nvPr>
        </p:nvSpPr>
        <p:spPr/>
        <p:txBody>
          <a:bodyPr/>
          <a:lstStyle/>
          <a:p>
            <a:fld id="{668FF12A-AF14-47B1-A19C-14BFF2F45921}" type="slidenum">
              <a:rPr lang="en-IN" smtClean="0"/>
              <a:pPr/>
              <a:t>8</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IN" altLang="en-US"/>
          </a:p>
        </p:txBody>
      </p:sp>
      <p:sp>
        <p:nvSpPr>
          <p:cNvPr id="194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29057" indent="-280406">
              <a:defRPr>
                <a:solidFill>
                  <a:schemeClr val="tx1"/>
                </a:solidFill>
                <a:latin typeface="Calibri" pitchFamily="34" charset="0"/>
              </a:defRPr>
            </a:lvl2pPr>
            <a:lvl3pPr marL="1121626" indent="-224325">
              <a:defRPr>
                <a:solidFill>
                  <a:schemeClr val="tx1"/>
                </a:solidFill>
                <a:latin typeface="Calibri" pitchFamily="34" charset="0"/>
              </a:defRPr>
            </a:lvl3pPr>
            <a:lvl4pPr marL="1570276" indent="-224325">
              <a:defRPr>
                <a:solidFill>
                  <a:schemeClr val="tx1"/>
                </a:solidFill>
                <a:latin typeface="Calibri" pitchFamily="34" charset="0"/>
              </a:defRPr>
            </a:lvl4pPr>
            <a:lvl5pPr marL="2018927" indent="-224325">
              <a:defRPr>
                <a:solidFill>
                  <a:schemeClr val="tx1"/>
                </a:solidFill>
                <a:latin typeface="Calibri" pitchFamily="34" charset="0"/>
              </a:defRPr>
            </a:lvl5pPr>
            <a:lvl6pPr marL="2467577" indent="-224325" eaLnBrk="0" fontAlgn="base" hangingPunct="0">
              <a:spcBef>
                <a:spcPct val="0"/>
              </a:spcBef>
              <a:spcAft>
                <a:spcPct val="0"/>
              </a:spcAft>
              <a:defRPr>
                <a:solidFill>
                  <a:schemeClr val="tx1"/>
                </a:solidFill>
                <a:latin typeface="Calibri" pitchFamily="34" charset="0"/>
              </a:defRPr>
            </a:lvl6pPr>
            <a:lvl7pPr marL="2916227" indent="-224325" eaLnBrk="0" fontAlgn="base" hangingPunct="0">
              <a:spcBef>
                <a:spcPct val="0"/>
              </a:spcBef>
              <a:spcAft>
                <a:spcPct val="0"/>
              </a:spcAft>
              <a:defRPr>
                <a:solidFill>
                  <a:schemeClr val="tx1"/>
                </a:solidFill>
                <a:latin typeface="Calibri" pitchFamily="34" charset="0"/>
              </a:defRPr>
            </a:lvl7pPr>
            <a:lvl8pPr marL="3364878" indent="-224325" eaLnBrk="0" fontAlgn="base" hangingPunct="0">
              <a:spcBef>
                <a:spcPct val="0"/>
              </a:spcBef>
              <a:spcAft>
                <a:spcPct val="0"/>
              </a:spcAft>
              <a:defRPr>
                <a:solidFill>
                  <a:schemeClr val="tx1"/>
                </a:solidFill>
                <a:latin typeface="Calibri" pitchFamily="34" charset="0"/>
              </a:defRPr>
            </a:lvl8pPr>
            <a:lvl9pPr marL="3813528" indent="-224325" eaLnBrk="0" fontAlgn="base" hangingPunct="0">
              <a:spcBef>
                <a:spcPct val="0"/>
              </a:spcBef>
              <a:spcAft>
                <a:spcPct val="0"/>
              </a:spcAft>
              <a:defRPr>
                <a:solidFill>
                  <a:schemeClr val="tx1"/>
                </a:solidFill>
                <a:latin typeface="Calibri" pitchFamily="34" charset="0"/>
              </a:defRPr>
            </a:lvl9pPr>
          </a:lstStyle>
          <a:p>
            <a:fld id="{A2EB88C5-3FF6-4812-91FB-DB4856E4F76A}" type="slidenum">
              <a:rPr lang="en-IN" altLang="en-US">
                <a:solidFill>
                  <a:srgbClr val="000000"/>
                </a:solidFill>
              </a:rPr>
              <a:pPr/>
              <a:t>9</a:t>
            </a:fld>
            <a:endParaRPr lang="en-IN" alt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N"/>
          </a:p>
        </p:txBody>
      </p:sp>
      <p:sp>
        <p:nvSpPr>
          <p:cNvPr id="4" name="Date Placeholder 3"/>
          <p:cNvSpPr>
            <a:spLocks noGrp="1"/>
          </p:cNvSpPr>
          <p:nvPr>
            <p:ph type="dt" sz="half" idx="10"/>
          </p:nvPr>
        </p:nvSpPr>
        <p:spPr/>
        <p:txBody>
          <a:bodyPr/>
          <a:lstStyle>
            <a:lvl1pPr>
              <a:defRPr/>
            </a:lvl1pPr>
          </a:lstStyle>
          <a:p>
            <a:fld id="{0AD20343-0FA3-492F-9463-883078ACB74B}" type="datetime1">
              <a:rPr lang="en-IN"/>
              <a:pPr/>
              <a:t>12-11-2021</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642CD295-95FC-49D0-821B-8CC87F0BD8BF}" type="slidenum">
              <a:rPr lang="en-IN"/>
              <a:pPr/>
              <a:t>‹#›</a:t>
            </a:fld>
            <a:endParaRPr lang="en-IN"/>
          </a:p>
        </p:txBody>
      </p:sp>
    </p:spTree>
    <p:extLst>
      <p:ext uri="{BB962C8B-B14F-4D97-AF65-F5344CB8AC3E}">
        <p14:creationId xmlns:p14="http://schemas.microsoft.com/office/powerpoint/2010/main" val="1023343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lvl1pPr>
              <a:defRPr/>
            </a:lvl1pPr>
          </a:lstStyle>
          <a:p>
            <a:fld id="{CE8A4032-7171-4BC4-B4B3-8AECAFE35015}" type="datetime1">
              <a:rPr lang="en-IN"/>
              <a:pPr/>
              <a:t>12-11-2021</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776B5C7E-2F89-474E-8ACB-42E3BBACCEEC}" type="slidenum">
              <a:rPr lang="en-IN"/>
              <a:pPr/>
              <a:t>‹#›</a:t>
            </a:fld>
            <a:endParaRPr lang="en-IN"/>
          </a:p>
        </p:txBody>
      </p:sp>
    </p:spTree>
    <p:extLst>
      <p:ext uri="{BB962C8B-B14F-4D97-AF65-F5344CB8AC3E}">
        <p14:creationId xmlns:p14="http://schemas.microsoft.com/office/powerpoint/2010/main" val="1348738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FB41FCDD-1B54-42DC-84AE-2FD76F0BB297}" type="datetime1">
              <a:rPr lang="en-IN"/>
              <a:pPr/>
              <a:t>12-11-2021</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78AA1967-3356-441B-B3E6-407D2EEFBFF4}" type="slidenum">
              <a:rPr lang="en-IN"/>
              <a:pPr/>
              <a:t>‹#›</a:t>
            </a:fld>
            <a:endParaRPr lang="en-IN"/>
          </a:p>
        </p:txBody>
      </p:sp>
    </p:spTree>
    <p:extLst>
      <p:ext uri="{BB962C8B-B14F-4D97-AF65-F5344CB8AC3E}">
        <p14:creationId xmlns:p14="http://schemas.microsoft.com/office/powerpoint/2010/main" val="683141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3"/>
          <p:cNvSpPr>
            <a:spLocks noGrp="1"/>
          </p:cNvSpPr>
          <p:nvPr>
            <p:ph type="dt" sz="half" idx="10"/>
          </p:nvPr>
        </p:nvSpPr>
        <p:spPr/>
        <p:txBody>
          <a:bodyPr/>
          <a:lstStyle>
            <a:lvl1pPr>
              <a:defRPr/>
            </a:lvl1pPr>
          </a:lstStyle>
          <a:p>
            <a:fld id="{1D0B8874-B4AD-44EF-88A5-6096E539C523}" type="datetime1">
              <a:rPr lang="en-IN"/>
              <a:pPr/>
              <a:t>12-11-2021</a:t>
            </a:fld>
            <a:endParaRPr lang="en-IN"/>
          </a:p>
        </p:txBody>
      </p:sp>
      <p:sp>
        <p:nvSpPr>
          <p:cNvPr id="6" name="Footer Placeholder 4"/>
          <p:cNvSpPr>
            <a:spLocks noGrp="1"/>
          </p:cNvSpPr>
          <p:nvPr>
            <p:ph type="ftr" sz="quarter" idx="11"/>
          </p:nvPr>
        </p:nvSpPr>
        <p:spPr/>
        <p:txBody>
          <a:bodyPr/>
          <a:lstStyle>
            <a:lvl1pPr>
              <a:defRPr/>
            </a:lvl1pPr>
          </a:lstStyle>
          <a:p>
            <a:endParaRPr lang="en-IN"/>
          </a:p>
        </p:txBody>
      </p:sp>
      <p:sp>
        <p:nvSpPr>
          <p:cNvPr id="7" name="Slide Number Placeholder 5"/>
          <p:cNvSpPr>
            <a:spLocks noGrp="1"/>
          </p:cNvSpPr>
          <p:nvPr>
            <p:ph type="sldNum" sz="quarter" idx="12"/>
          </p:nvPr>
        </p:nvSpPr>
        <p:spPr/>
        <p:txBody>
          <a:bodyPr/>
          <a:lstStyle>
            <a:lvl1pPr>
              <a:defRPr/>
            </a:lvl1pPr>
          </a:lstStyle>
          <a:p>
            <a:fld id="{B0279A39-A513-4E12-8396-CC27A764818A}" type="slidenum">
              <a:rPr lang="en-IN"/>
              <a:pPr/>
              <a:t>‹#›</a:t>
            </a:fld>
            <a:endParaRPr lang="en-IN"/>
          </a:p>
        </p:txBody>
      </p:sp>
    </p:spTree>
    <p:extLst>
      <p:ext uri="{BB962C8B-B14F-4D97-AF65-F5344CB8AC3E}">
        <p14:creationId xmlns:p14="http://schemas.microsoft.com/office/powerpoint/2010/main" val="1350731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3"/>
          <p:cNvSpPr>
            <a:spLocks noGrp="1"/>
          </p:cNvSpPr>
          <p:nvPr>
            <p:ph type="dt" sz="half" idx="10"/>
          </p:nvPr>
        </p:nvSpPr>
        <p:spPr/>
        <p:txBody>
          <a:bodyPr/>
          <a:lstStyle>
            <a:lvl1pPr>
              <a:defRPr/>
            </a:lvl1pPr>
          </a:lstStyle>
          <a:p>
            <a:fld id="{0C34E959-AAF4-4D70-9A55-22BFF0A8BC1C}" type="datetime1">
              <a:rPr lang="en-IN"/>
              <a:pPr/>
              <a:t>12-11-2021</a:t>
            </a:fld>
            <a:endParaRPr lang="en-IN"/>
          </a:p>
        </p:txBody>
      </p:sp>
      <p:sp>
        <p:nvSpPr>
          <p:cNvPr id="8" name="Footer Placeholder 4"/>
          <p:cNvSpPr>
            <a:spLocks noGrp="1"/>
          </p:cNvSpPr>
          <p:nvPr>
            <p:ph type="ftr" sz="quarter" idx="11"/>
          </p:nvPr>
        </p:nvSpPr>
        <p:spPr/>
        <p:txBody>
          <a:bodyPr/>
          <a:lstStyle>
            <a:lvl1pPr>
              <a:defRPr/>
            </a:lvl1pPr>
          </a:lstStyle>
          <a:p>
            <a:endParaRPr lang="en-IN"/>
          </a:p>
        </p:txBody>
      </p:sp>
      <p:sp>
        <p:nvSpPr>
          <p:cNvPr id="9" name="Slide Number Placeholder 5"/>
          <p:cNvSpPr>
            <a:spLocks noGrp="1"/>
          </p:cNvSpPr>
          <p:nvPr>
            <p:ph type="sldNum" sz="quarter" idx="12"/>
          </p:nvPr>
        </p:nvSpPr>
        <p:spPr/>
        <p:txBody>
          <a:bodyPr/>
          <a:lstStyle>
            <a:lvl1pPr>
              <a:defRPr/>
            </a:lvl1pPr>
          </a:lstStyle>
          <a:p>
            <a:fld id="{E2E2CF86-FCA9-405F-8FA8-706A0F7B39C3}" type="slidenum">
              <a:rPr lang="en-IN"/>
              <a:pPr/>
              <a:t>‹#›</a:t>
            </a:fld>
            <a:endParaRPr lang="en-IN"/>
          </a:p>
        </p:txBody>
      </p:sp>
    </p:spTree>
    <p:extLst>
      <p:ext uri="{BB962C8B-B14F-4D97-AF65-F5344CB8AC3E}">
        <p14:creationId xmlns:p14="http://schemas.microsoft.com/office/powerpoint/2010/main" val="1576112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3"/>
          <p:cNvSpPr>
            <a:spLocks noGrp="1"/>
          </p:cNvSpPr>
          <p:nvPr>
            <p:ph type="dt" sz="half" idx="10"/>
          </p:nvPr>
        </p:nvSpPr>
        <p:spPr/>
        <p:txBody>
          <a:bodyPr/>
          <a:lstStyle>
            <a:lvl1pPr>
              <a:defRPr/>
            </a:lvl1pPr>
          </a:lstStyle>
          <a:p>
            <a:fld id="{0FD9C035-D7D6-41EC-BAEF-9A5CE672218F}" type="datetime1">
              <a:rPr lang="en-IN"/>
              <a:pPr/>
              <a:t>12-11-2021</a:t>
            </a:fld>
            <a:endParaRPr lang="en-IN"/>
          </a:p>
        </p:txBody>
      </p:sp>
      <p:sp>
        <p:nvSpPr>
          <p:cNvPr id="4" name="Footer Placeholder 4"/>
          <p:cNvSpPr>
            <a:spLocks noGrp="1"/>
          </p:cNvSpPr>
          <p:nvPr>
            <p:ph type="ftr" sz="quarter" idx="11"/>
          </p:nvPr>
        </p:nvSpPr>
        <p:spPr/>
        <p:txBody>
          <a:bodyPr/>
          <a:lstStyle>
            <a:lvl1pPr>
              <a:defRPr/>
            </a:lvl1pPr>
          </a:lstStyle>
          <a:p>
            <a:endParaRPr lang="en-IN"/>
          </a:p>
        </p:txBody>
      </p:sp>
      <p:sp>
        <p:nvSpPr>
          <p:cNvPr id="5" name="Slide Number Placeholder 5"/>
          <p:cNvSpPr>
            <a:spLocks noGrp="1"/>
          </p:cNvSpPr>
          <p:nvPr>
            <p:ph type="sldNum" sz="quarter" idx="12"/>
          </p:nvPr>
        </p:nvSpPr>
        <p:spPr/>
        <p:txBody>
          <a:bodyPr/>
          <a:lstStyle>
            <a:lvl1pPr>
              <a:defRPr/>
            </a:lvl1pPr>
          </a:lstStyle>
          <a:p>
            <a:fld id="{D64E910B-848E-454A-B489-599CB093579A}" type="slidenum">
              <a:rPr lang="en-IN"/>
              <a:pPr/>
              <a:t>‹#›</a:t>
            </a:fld>
            <a:endParaRPr lang="en-IN"/>
          </a:p>
        </p:txBody>
      </p:sp>
    </p:spTree>
    <p:extLst>
      <p:ext uri="{BB962C8B-B14F-4D97-AF65-F5344CB8AC3E}">
        <p14:creationId xmlns:p14="http://schemas.microsoft.com/office/powerpoint/2010/main" val="3450896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9BC81A4D-5D5A-4212-AD9E-07CB1141A7E6}" type="datetime1">
              <a:rPr lang="en-IN"/>
              <a:pPr/>
              <a:t>12-11-2021</a:t>
            </a:fld>
            <a:endParaRPr lang="en-IN"/>
          </a:p>
        </p:txBody>
      </p:sp>
      <p:sp>
        <p:nvSpPr>
          <p:cNvPr id="3" name="Footer Placeholder 4"/>
          <p:cNvSpPr>
            <a:spLocks noGrp="1"/>
          </p:cNvSpPr>
          <p:nvPr>
            <p:ph type="ftr" sz="quarter" idx="11"/>
          </p:nvPr>
        </p:nvSpPr>
        <p:spPr/>
        <p:txBody>
          <a:bodyPr/>
          <a:lstStyle>
            <a:lvl1pPr>
              <a:defRPr/>
            </a:lvl1pPr>
          </a:lstStyle>
          <a:p>
            <a:endParaRPr lang="en-IN"/>
          </a:p>
        </p:txBody>
      </p:sp>
      <p:sp>
        <p:nvSpPr>
          <p:cNvPr id="4" name="Slide Number Placeholder 5"/>
          <p:cNvSpPr>
            <a:spLocks noGrp="1"/>
          </p:cNvSpPr>
          <p:nvPr>
            <p:ph type="sldNum" sz="quarter" idx="12"/>
          </p:nvPr>
        </p:nvSpPr>
        <p:spPr/>
        <p:txBody>
          <a:bodyPr/>
          <a:lstStyle>
            <a:lvl1pPr>
              <a:defRPr/>
            </a:lvl1pPr>
          </a:lstStyle>
          <a:p>
            <a:fld id="{B3C3CA76-738B-4FE5-AA09-4BF4741E01D4}" type="slidenum">
              <a:rPr lang="en-IN"/>
              <a:pPr/>
              <a:t>‹#›</a:t>
            </a:fld>
            <a:endParaRPr lang="en-IN"/>
          </a:p>
        </p:txBody>
      </p:sp>
    </p:spTree>
    <p:extLst>
      <p:ext uri="{BB962C8B-B14F-4D97-AF65-F5344CB8AC3E}">
        <p14:creationId xmlns:p14="http://schemas.microsoft.com/office/powerpoint/2010/main" val="769699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E3595C5F-F635-4719-AD9C-A3307CFA5376}" type="datetime1">
              <a:rPr lang="en-IN"/>
              <a:pPr/>
              <a:t>12-11-2021</a:t>
            </a:fld>
            <a:endParaRPr lang="en-IN"/>
          </a:p>
        </p:txBody>
      </p:sp>
      <p:sp>
        <p:nvSpPr>
          <p:cNvPr id="6" name="Footer Placeholder 4"/>
          <p:cNvSpPr>
            <a:spLocks noGrp="1"/>
          </p:cNvSpPr>
          <p:nvPr>
            <p:ph type="ftr" sz="quarter" idx="11"/>
          </p:nvPr>
        </p:nvSpPr>
        <p:spPr/>
        <p:txBody>
          <a:bodyPr/>
          <a:lstStyle>
            <a:lvl1pPr>
              <a:defRPr/>
            </a:lvl1pPr>
          </a:lstStyle>
          <a:p>
            <a:endParaRPr lang="en-IN"/>
          </a:p>
        </p:txBody>
      </p:sp>
      <p:sp>
        <p:nvSpPr>
          <p:cNvPr id="7" name="Slide Number Placeholder 5"/>
          <p:cNvSpPr>
            <a:spLocks noGrp="1"/>
          </p:cNvSpPr>
          <p:nvPr>
            <p:ph type="sldNum" sz="quarter" idx="12"/>
          </p:nvPr>
        </p:nvSpPr>
        <p:spPr/>
        <p:txBody>
          <a:bodyPr/>
          <a:lstStyle>
            <a:lvl1pPr>
              <a:defRPr/>
            </a:lvl1pPr>
          </a:lstStyle>
          <a:p>
            <a:fld id="{BDB37A93-24A0-43E8-84D1-2EE0645694D8}" type="slidenum">
              <a:rPr lang="en-IN"/>
              <a:pPr/>
              <a:t>‹#›</a:t>
            </a:fld>
            <a:endParaRPr lang="en-IN"/>
          </a:p>
        </p:txBody>
      </p:sp>
    </p:spTree>
    <p:extLst>
      <p:ext uri="{BB962C8B-B14F-4D97-AF65-F5344CB8AC3E}">
        <p14:creationId xmlns:p14="http://schemas.microsoft.com/office/powerpoint/2010/main" val="4068468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N"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9F272CAC-D428-4AC1-8161-B4212208C9E1}" type="datetime1">
              <a:rPr lang="en-IN"/>
              <a:pPr/>
              <a:t>12-11-2021</a:t>
            </a:fld>
            <a:endParaRPr lang="en-IN"/>
          </a:p>
        </p:txBody>
      </p:sp>
      <p:sp>
        <p:nvSpPr>
          <p:cNvPr id="6" name="Footer Placeholder 4"/>
          <p:cNvSpPr>
            <a:spLocks noGrp="1"/>
          </p:cNvSpPr>
          <p:nvPr>
            <p:ph type="ftr" sz="quarter" idx="11"/>
          </p:nvPr>
        </p:nvSpPr>
        <p:spPr/>
        <p:txBody>
          <a:bodyPr/>
          <a:lstStyle>
            <a:lvl1pPr>
              <a:defRPr/>
            </a:lvl1pPr>
          </a:lstStyle>
          <a:p>
            <a:endParaRPr lang="en-IN"/>
          </a:p>
        </p:txBody>
      </p:sp>
      <p:sp>
        <p:nvSpPr>
          <p:cNvPr id="7" name="Slide Number Placeholder 5"/>
          <p:cNvSpPr>
            <a:spLocks noGrp="1"/>
          </p:cNvSpPr>
          <p:nvPr>
            <p:ph type="sldNum" sz="quarter" idx="12"/>
          </p:nvPr>
        </p:nvSpPr>
        <p:spPr/>
        <p:txBody>
          <a:bodyPr/>
          <a:lstStyle>
            <a:lvl1pPr>
              <a:defRPr/>
            </a:lvl1pPr>
          </a:lstStyle>
          <a:p>
            <a:fld id="{A136B39F-9D2F-49F6-8819-660CB1EB5C9B}" type="slidenum">
              <a:rPr lang="en-IN"/>
              <a:pPr/>
              <a:t>‹#›</a:t>
            </a:fld>
            <a:endParaRPr lang="en-IN"/>
          </a:p>
        </p:txBody>
      </p:sp>
    </p:spTree>
    <p:extLst>
      <p:ext uri="{BB962C8B-B14F-4D97-AF65-F5344CB8AC3E}">
        <p14:creationId xmlns:p14="http://schemas.microsoft.com/office/powerpoint/2010/main" val="1229276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lvl1pPr>
              <a:defRPr/>
            </a:lvl1pPr>
          </a:lstStyle>
          <a:p>
            <a:fld id="{A766BE2E-E67E-4BB3-8CEB-D46E4802A5FD}" type="datetime1">
              <a:rPr lang="en-IN"/>
              <a:pPr/>
              <a:t>12-11-2021</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A01A7484-2CD2-4C09-8992-B5AE70ED8C3F}" type="slidenum">
              <a:rPr lang="en-IN"/>
              <a:pPr/>
              <a:t>‹#›</a:t>
            </a:fld>
            <a:endParaRPr lang="en-IN"/>
          </a:p>
        </p:txBody>
      </p:sp>
    </p:spTree>
    <p:extLst>
      <p:ext uri="{BB962C8B-B14F-4D97-AF65-F5344CB8AC3E}">
        <p14:creationId xmlns:p14="http://schemas.microsoft.com/office/powerpoint/2010/main" val="1478952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lvl1pPr>
              <a:defRPr/>
            </a:lvl1pPr>
          </a:lstStyle>
          <a:p>
            <a:fld id="{B02F0B8F-7098-498D-9478-084F4A9C47D6}" type="datetime1">
              <a:rPr lang="en-IN"/>
              <a:pPr/>
              <a:t>12-11-2021</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DAB133A1-475E-4931-BB4D-C274010D235A}" type="slidenum">
              <a:rPr lang="en-IN"/>
              <a:pPr/>
              <a:t>‹#›</a:t>
            </a:fld>
            <a:endParaRPr lang="en-IN"/>
          </a:p>
        </p:txBody>
      </p:sp>
    </p:spTree>
    <p:extLst>
      <p:ext uri="{BB962C8B-B14F-4D97-AF65-F5344CB8AC3E}">
        <p14:creationId xmlns:p14="http://schemas.microsoft.com/office/powerpoint/2010/main" val="13698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ea typeface="MS PGothic" pitchFamily="34" charset="-128"/>
              </a:defRPr>
            </a:lvl1pPr>
          </a:lstStyle>
          <a:p>
            <a:pPr fontAlgn="base">
              <a:spcBef>
                <a:spcPct val="0"/>
              </a:spcBef>
              <a:spcAft>
                <a:spcPct val="0"/>
              </a:spcAft>
            </a:pPr>
            <a:fld id="{8561FBBF-D881-4B4A-B74F-1AEC8F605E5B}" type="datetime1">
              <a:rPr lang="en-IN"/>
              <a:pPr fontAlgn="base">
                <a:spcBef>
                  <a:spcPct val="0"/>
                </a:spcBef>
                <a:spcAft>
                  <a:spcPct val="0"/>
                </a:spcAft>
              </a:pPr>
              <a:t>12-11-2021</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fontAlgn="base">
              <a:spcBef>
                <a:spcPct val="0"/>
              </a:spcBef>
              <a:spcAft>
                <a:spcPct val="0"/>
              </a:spcAft>
            </a:pPr>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ea typeface="MS PGothic" pitchFamily="34" charset="-128"/>
              </a:defRPr>
            </a:lvl1pPr>
          </a:lstStyle>
          <a:p>
            <a:pPr fontAlgn="base">
              <a:spcBef>
                <a:spcPct val="0"/>
              </a:spcBef>
              <a:spcAft>
                <a:spcPct val="0"/>
              </a:spcAft>
            </a:pPr>
            <a:fld id="{D2A1F627-C470-43D1-8E75-0D120EC9CF6F}" type="slidenum">
              <a:rPr lang="en-IN"/>
              <a:pPr fontAlgn="base">
                <a:spcBef>
                  <a:spcPct val="0"/>
                </a:spcBef>
                <a:spcAft>
                  <a:spcPct val="0"/>
                </a:spcAft>
              </a:pPr>
              <a:t>‹#›</a:t>
            </a:fld>
            <a:endParaRPr lang="en-IN"/>
          </a:p>
        </p:txBody>
      </p:sp>
      <p:pic>
        <p:nvPicPr>
          <p:cNvPr id="1031" name="Picture 4" descr="Picture5"/>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56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5710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pitchFamily="34" charset="-128"/>
        </a:defRPr>
      </a:lvl1pPr>
      <a:lvl2pPr algn="ctr" rtl="0" eaLnBrk="0" fontAlgn="base" hangingPunct="0">
        <a:spcBef>
          <a:spcPct val="0"/>
        </a:spcBef>
        <a:spcAft>
          <a:spcPct val="0"/>
        </a:spcAft>
        <a:defRPr sz="4400">
          <a:solidFill>
            <a:schemeClr val="tx1"/>
          </a:solidFill>
          <a:latin typeface="Calibri" charset="0"/>
          <a:ea typeface="MS PGothic" pitchFamily="34" charset="-128"/>
          <a:cs typeface="MS PGothic" pitchFamily="34" charset="-128"/>
        </a:defRPr>
      </a:lvl2pPr>
      <a:lvl3pPr algn="ctr" rtl="0" eaLnBrk="0" fontAlgn="base" hangingPunct="0">
        <a:spcBef>
          <a:spcPct val="0"/>
        </a:spcBef>
        <a:spcAft>
          <a:spcPct val="0"/>
        </a:spcAft>
        <a:defRPr sz="4400">
          <a:solidFill>
            <a:schemeClr val="tx1"/>
          </a:solidFill>
          <a:latin typeface="Calibri" charset="0"/>
          <a:ea typeface="MS PGothic" pitchFamily="34" charset="-128"/>
          <a:cs typeface="MS PGothic" pitchFamily="34" charset="-128"/>
        </a:defRPr>
      </a:lvl3pPr>
      <a:lvl4pPr algn="ctr" rtl="0" eaLnBrk="0" fontAlgn="base" hangingPunct="0">
        <a:spcBef>
          <a:spcPct val="0"/>
        </a:spcBef>
        <a:spcAft>
          <a:spcPct val="0"/>
        </a:spcAft>
        <a:defRPr sz="4400">
          <a:solidFill>
            <a:schemeClr val="tx1"/>
          </a:solidFill>
          <a:latin typeface="Calibri" charset="0"/>
          <a:ea typeface="MS PGothic" pitchFamily="34" charset="-128"/>
          <a:cs typeface="MS PGothic" pitchFamily="34" charset="-128"/>
        </a:defRPr>
      </a:lvl4pPr>
      <a:lvl5pPr algn="ctr" rtl="0" eaLnBrk="0" fontAlgn="base" hangingPunct="0">
        <a:spcBef>
          <a:spcPct val="0"/>
        </a:spcBef>
        <a:spcAft>
          <a:spcPct val="0"/>
        </a:spcAft>
        <a:defRPr sz="4400">
          <a:solidFill>
            <a:schemeClr val="tx1"/>
          </a:solidFill>
          <a:latin typeface="Calibri" charset="0"/>
          <a:ea typeface="MS PGothic" pitchFamily="34" charset="-128"/>
          <a:cs typeface="MS PGothic" pitchFamily="34" charset="-128"/>
        </a:defRPr>
      </a:lvl5pPr>
      <a:lvl6pPr marL="457200" algn="ctr"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MS PGothic" pitchFamily="34" charset="-128"/>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S PGothic" charset="-128"/>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S PGothic" charset="-128"/>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S PGothic" charset="-128"/>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S PGothic" charset="-128"/>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102991"/>
            <a:ext cx="7772400" cy="1470025"/>
          </a:xfrm>
        </p:spPr>
        <p:txBody>
          <a:bodyPr>
            <a:normAutofit fontScale="90000"/>
          </a:bodyPr>
          <a:lstStyle/>
          <a:p>
            <a:r>
              <a:rPr lang="en-US" sz="3600" b="1" dirty="0">
                <a:solidFill>
                  <a:srgbClr val="002060"/>
                </a:solidFill>
              </a:rPr>
              <a:t>Village Disaster Management Plan (VDMP) </a:t>
            </a:r>
            <a:br>
              <a:rPr lang="en-US" sz="3600" b="1" dirty="0">
                <a:solidFill>
                  <a:srgbClr val="002060"/>
                </a:solidFill>
              </a:rPr>
            </a:br>
            <a:r>
              <a:rPr lang="en-US" sz="3600" b="1" dirty="0">
                <a:solidFill>
                  <a:srgbClr val="002060"/>
                </a:solidFill>
              </a:rPr>
              <a:t>&amp;  </a:t>
            </a:r>
            <a:br>
              <a:rPr lang="en-US" sz="3600" b="1" dirty="0">
                <a:solidFill>
                  <a:srgbClr val="002060"/>
                </a:solidFill>
              </a:rPr>
            </a:br>
            <a:r>
              <a:rPr lang="en-US" sz="3600" b="1" dirty="0">
                <a:solidFill>
                  <a:srgbClr val="002060"/>
                </a:solidFill>
              </a:rPr>
              <a:t>Integration  of DRR in </a:t>
            </a:r>
            <a:br>
              <a:rPr lang="en-US" sz="3600" b="1" dirty="0">
                <a:solidFill>
                  <a:srgbClr val="002060"/>
                </a:solidFill>
              </a:rPr>
            </a:br>
            <a:r>
              <a:rPr lang="en-US" sz="3600" b="1" dirty="0">
                <a:solidFill>
                  <a:srgbClr val="002060"/>
                </a:solidFill>
              </a:rPr>
              <a:t>Gram Panchayat Development Plan (GPDP)</a:t>
            </a:r>
            <a:br>
              <a:rPr lang="en-US" dirty="0"/>
            </a:br>
            <a:endParaRPr lang="en-US" dirty="0"/>
          </a:p>
        </p:txBody>
      </p:sp>
      <p:sp>
        <p:nvSpPr>
          <p:cNvPr id="3" name="Subtitle 2"/>
          <p:cNvSpPr>
            <a:spLocks noGrp="1"/>
          </p:cNvSpPr>
          <p:nvPr>
            <p:ph type="subTitle" idx="1"/>
          </p:nvPr>
        </p:nvSpPr>
        <p:spPr>
          <a:xfrm>
            <a:off x="800100" y="4149080"/>
            <a:ext cx="7391400" cy="1752600"/>
          </a:xfrm>
        </p:spPr>
        <p:txBody>
          <a:bodyPr/>
          <a:lstStyle/>
          <a:p>
            <a:r>
              <a:rPr lang="en-US" b="1" dirty="0">
                <a:solidFill>
                  <a:srgbClr val="002060"/>
                </a:solidFill>
              </a:rPr>
              <a:t>Anuj Tiwari</a:t>
            </a:r>
          </a:p>
          <a:p>
            <a:r>
              <a:rPr lang="en-US" b="1" dirty="0">
                <a:solidFill>
                  <a:srgbClr val="C00000"/>
                </a:solidFill>
              </a:rPr>
              <a:t>National Disaster Management Authority (NDMA)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400600"/>
          </a:xfrm>
        </p:spPr>
        <p:txBody>
          <a:bodyPr>
            <a:normAutofit fontScale="92500" lnSpcReduction="10000"/>
          </a:bodyPr>
          <a:lstStyle/>
          <a:p>
            <a:pPr marL="0" indent="0" algn="ctr">
              <a:buNone/>
            </a:pPr>
            <a:r>
              <a:rPr lang="en-IN" b="1" dirty="0"/>
              <a:t>Failing to Plan is Planning to Fail</a:t>
            </a:r>
          </a:p>
          <a:p>
            <a:pPr marL="0" indent="0" algn="ctr">
              <a:buNone/>
            </a:pPr>
            <a:endParaRPr lang="en-IN" b="1" dirty="0"/>
          </a:p>
          <a:p>
            <a:pPr marL="0" indent="0" algn="ctr">
              <a:buNone/>
            </a:pPr>
            <a:r>
              <a:rPr lang="en-IN" b="1" dirty="0">
                <a:solidFill>
                  <a:srgbClr val="FF0000"/>
                </a:solidFill>
              </a:rPr>
              <a:t>Disasters take away decades of Developmental Gains</a:t>
            </a:r>
          </a:p>
          <a:p>
            <a:pPr marL="0" indent="0" algn="ctr">
              <a:buNone/>
            </a:pPr>
            <a:endParaRPr lang="en-IN" b="1" dirty="0"/>
          </a:p>
          <a:p>
            <a:pPr marL="0" indent="0" algn="ctr">
              <a:buNone/>
            </a:pPr>
            <a:r>
              <a:rPr lang="en-IN" b="1" dirty="0"/>
              <a:t>Every Disaster also provides an opportunity to build back better</a:t>
            </a:r>
          </a:p>
          <a:p>
            <a:pPr marL="0" indent="0" algn="ctr">
              <a:buNone/>
            </a:pPr>
            <a:endParaRPr lang="en-IN" b="1" dirty="0"/>
          </a:p>
          <a:p>
            <a:pPr marL="0" indent="0" algn="ctr">
              <a:buNone/>
            </a:pPr>
            <a:r>
              <a:rPr lang="en-IN" b="1" dirty="0">
                <a:solidFill>
                  <a:srgbClr val="FF0000"/>
                </a:solidFill>
              </a:rPr>
              <a:t>One Dollar spent on preparedness/risk reduction or mitigation, saves seven dollars needed for response and relief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N" b="1" dirty="0"/>
              <a:t>Disaster Management Cycle</a:t>
            </a:r>
            <a:endParaRPr lang="en-IN" dirty="0"/>
          </a:p>
        </p:txBody>
      </p:sp>
      <p:pic>
        <p:nvPicPr>
          <p:cNvPr id="7" name="Content Placeholder 6" descr="Screenshot (162).png"/>
          <p:cNvPicPr>
            <a:picLocks noGrp="1" noChangeAspect="1"/>
          </p:cNvPicPr>
          <p:nvPr>
            <p:ph idx="1"/>
          </p:nvPr>
        </p:nvPicPr>
        <p:blipFill>
          <a:blip r:embed="rId2"/>
          <a:srcRect l="13084" t="26938" r="27282" b="20870"/>
          <a:stretch>
            <a:fillRect/>
          </a:stretch>
        </p:blipFill>
        <p:spPr>
          <a:xfrm>
            <a:off x="980767" y="1752600"/>
            <a:ext cx="6813755" cy="4267200"/>
          </a:xfrm>
        </p:spPr>
      </p:pic>
    </p:spTree>
    <p:extLst>
      <p:ext uri="{BB962C8B-B14F-4D97-AF65-F5344CB8AC3E}">
        <p14:creationId xmlns:p14="http://schemas.microsoft.com/office/powerpoint/2010/main" val="3780849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a:bodyPr>
          <a:lstStyle/>
          <a:p>
            <a:r>
              <a:rPr lang="en-IN" b="1" dirty="0"/>
              <a:t>Importance of DM at Local Level</a:t>
            </a:r>
          </a:p>
        </p:txBody>
      </p:sp>
      <p:sp>
        <p:nvSpPr>
          <p:cNvPr id="3" name="Content Placeholder 2"/>
          <p:cNvSpPr>
            <a:spLocks noGrp="1"/>
          </p:cNvSpPr>
          <p:nvPr>
            <p:ph idx="1"/>
          </p:nvPr>
        </p:nvSpPr>
        <p:spPr>
          <a:xfrm>
            <a:off x="457200" y="1600200"/>
            <a:ext cx="8229600" cy="5105400"/>
          </a:xfrm>
        </p:spPr>
        <p:txBody>
          <a:bodyPr>
            <a:normAutofit fontScale="70000" lnSpcReduction="20000"/>
          </a:bodyPr>
          <a:lstStyle/>
          <a:p>
            <a:r>
              <a:rPr lang="en-IN" dirty="0"/>
              <a:t>Disasters have most </a:t>
            </a:r>
            <a:r>
              <a:rPr lang="en-IN" b="1" dirty="0"/>
              <a:t>impact at local level</a:t>
            </a:r>
          </a:p>
          <a:p>
            <a:pPr marL="0" indent="0">
              <a:buNone/>
            </a:pPr>
            <a:endParaRPr lang="en-IN" sz="2600" dirty="0"/>
          </a:p>
          <a:p>
            <a:r>
              <a:rPr lang="en-IN" dirty="0"/>
              <a:t>Need for </a:t>
            </a:r>
            <a:r>
              <a:rPr lang="en-IN" b="1" dirty="0"/>
              <a:t>Global Actions with Local Impacts</a:t>
            </a:r>
          </a:p>
          <a:p>
            <a:pPr marL="0" indent="0">
              <a:buNone/>
            </a:pPr>
            <a:endParaRPr lang="en-IN" sz="2600" dirty="0"/>
          </a:p>
          <a:p>
            <a:r>
              <a:rPr lang="en-IN" dirty="0"/>
              <a:t>PRIs are </a:t>
            </a:r>
            <a:r>
              <a:rPr lang="en-IN" b="1" dirty="0"/>
              <a:t>grass root level </a:t>
            </a:r>
            <a:r>
              <a:rPr lang="en-IN" dirty="0"/>
              <a:t>institutions and </a:t>
            </a:r>
            <a:r>
              <a:rPr lang="en-IN" b="1" dirty="0"/>
              <a:t>more aware of the ground level realities</a:t>
            </a:r>
            <a:r>
              <a:rPr lang="en-IN" dirty="0"/>
              <a:t>.</a:t>
            </a:r>
          </a:p>
          <a:p>
            <a:pPr marL="0" indent="0">
              <a:buNone/>
            </a:pPr>
            <a:endParaRPr lang="en-IN" sz="2600" dirty="0"/>
          </a:p>
          <a:p>
            <a:r>
              <a:rPr lang="en-IN" dirty="0"/>
              <a:t>PRIs have better knowledge and understanding of the </a:t>
            </a:r>
            <a:r>
              <a:rPr lang="en-IN" b="1" dirty="0"/>
              <a:t>area and skill to deal with the disasters</a:t>
            </a:r>
            <a:r>
              <a:rPr lang="en-IN" dirty="0"/>
              <a:t> and about the </a:t>
            </a:r>
            <a:r>
              <a:rPr lang="en-IN" b="1" dirty="0"/>
              <a:t>locally available resources</a:t>
            </a:r>
            <a:r>
              <a:rPr lang="en-IN" dirty="0"/>
              <a:t>.</a:t>
            </a:r>
          </a:p>
          <a:p>
            <a:pPr marL="0" indent="0">
              <a:buNone/>
            </a:pPr>
            <a:endParaRPr lang="en-IN" sz="2600" dirty="0"/>
          </a:p>
          <a:p>
            <a:r>
              <a:rPr lang="en-IN" dirty="0"/>
              <a:t>Village community has </a:t>
            </a:r>
            <a:r>
              <a:rPr lang="en-IN" b="1" dirty="0"/>
              <a:t>good repository of knowledge </a:t>
            </a:r>
            <a:r>
              <a:rPr lang="en-IN" dirty="0"/>
              <a:t>in terms of their </a:t>
            </a:r>
            <a:r>
              <a:rPr lang="en-IN" b="1" dirty="0"/>
              <a:t>hazards, risks and vulnerabilities </a:t>
            </a:r>
          </a:p>
          <a:p>
            <a:pPr marL="0" indent="0">
              <a:buNone/>
            </a:pPr>
            <a:endParaRPr lang="en-IN" sz="2600" dirty="0"/>
          </a:p>
          <a:p>
            <a:r>
              <a:rPr lang="en-IN" dirty="0"/>
              <a:t>They are both the </a:t>
            </a:r>
            <a:r>
              <a:rPr lang="en-IN" b="1" dirty="0"/>
              <a:t>first receivers and responders </a:t>
            </a:r>
            <a:r>
              <a:rPr lang="en-IN" dirty="0"/>
              <a:t>of disasters in their area. </a:t>
            </a:r>
          </a:p>
        </p:txBody>
      </p:sp>
    </p:spTree>
    <p:extLst>
      <p:ext uri="{BB962C8B-B14F-4D97-AF65-F5344CB8AC3E}">
        <p14:creationId xmlns:p14="http://schemas.microsoft.com/office/powerpoint/2010/main" val="1378221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DF98-4EB3-46CA-8335-356503D80070}"/>
              </a:ext>
            </a:extLst>
          </p:cNvPr>
          <p:cNvSpPr>
            <a:spLocks noGrp="1"/>
          </p:cNvSpPr>
          <p:nvPr>
            <p:ph type="title"/>
          </p:nvPr>
        </p:nvSpPr>
        <p:spPr/>
        <p:txBody>
          <a:bodyPr/>
          <a:lstStyle/>
          <a:p>
            <a:r>
              <a:rPr lang="en-IN" b="1" dirty="0"/>
              <a:t>Importance of DM at Local Level</a:t>
            </a:r>
          </a:p>
        </p:txBody>
      </p:sp>
      <p:sp>
        <p:nvSpPr>
          <p:cNvPr id="3" name="Content Placeholder 2">
            <a:extLst>
              <a:ext uri="{FF2B5EF4-FFF2-40B4-BE49-F238E27FC236}">
                <a16:creationId xmlns:a16="http://schemas.microsoft.com/office/drawing/2014/main" id="{8DD942F3-1CC4-41CE-AFF9-72F0B09D18C1}"/>
              </a:ext>
            </a:extLst>
          </p:cNvPr>
          <p:cNvSpPr>
            <a:spLocks noGrp="1"/>
          </p:cNvSpPr>
          <p:nvPr>
            <p:ph idx="1"/>
          </p:nvPr>
        </p:nvSpPr>
        <p:spPr/>
        <p:txBody>
          <a:bodyPr>
            <a:normAutofit fontScale="70000" lnSpcReduction="20000"/>
          </a:bodyPr>
          <a:lstStyle/>
          <a:p>
            <a:r>
              <a:rPr lang="en-IN" b="1" dirty="0"/>
              <a:t>Need to capacitate </a:t>
            </a:r>
            <a:r>
              <a:rPr lang="en-IN" dirty="0"/>
              <a:t>them as </a:t>
            </a:r>
            <a:r>
              <a:rPr lang="en-IN" b="1" dirty="0"/>
              <a:t>first available resource </a:t>
            </a:r>
            <a:r>
              <a:rPr lang="en-IN" dirty="0"/>
              <a:t>in disaster situation. </a:t>
            </a:r>
          </a:p>
          <a:p>
            <a:pPr marL="0" indent="0">
              <a:buNone/>
            </a:pPr>
            <a:endParaRPr lang="en-IN" dirty="0"/>
          </a:p>
          <a:p>
            <a:r>
              <a:rPr lang="en-IN" dirty="0"/>
              <a:t>PRIs need to be capacitated and strengthened to tackle any disaster </a:t>
            </a:r>
            <a:r>
              <a:rPr lang="en-IN" b="1" dirty="0"/>
              <a:t>till specialised external assistance reaches </a:t>
            </a:r>
            <a:r>
              <a:rPr lang="en-IN" dirty="0"/>
              <a:t>them. This can </a:t>
            </a:r>
            <a:r>
              <a:rPr lang="en-IN" b="1" dirty="0"/>
              <a:t>prevent loss of many precious lives </a:t>
            </a:r>
            <a:r>
              <a:rPr lang="en-IN" dirty="0"/>
              <a:t>and also reduce the damages. </a:t>
            </a:r>
          </a:p>
          <a:p>
            <a:pPr marL="0" indent="0">
              <a:buNone/>
            </a:pPr>
            <a:endParaRPr lang="en-IN" dirty="0"/>
          </a:p>
          <a:p>
            <a:r>
              <a:rPr lang="en-IN" sz="3200" dirty="0">
                <a:effectLst/>
                <a:latin typeface="Calibri" panose="020F0502020204030204" pitchFamily="34" charset="0"/>
                <a:ea typeface="Calibri" panose="020F0502020204030204" pitchFamily="34" charset="0"/>
                <a:cs typeface="Mangal" panose="02040503050203030202" pitchFamily="18" charset="0"/>
              </a:rPr>
              <a:t>Panchayats are </a:t>
            </a:r>
            <a:r>
              <a:rPr lang="en-IN" sz="3200" b="1" dirty="0">
                <a:effectLst/>
                <a:latin typeface="Calibri" panose="020F0502020204030204" pitchFamily="34" charset="0"/>
                <a:ea typeface="Calibri" panose="020F0502020204030204" pitchFamily="34" charset="0"/>
                <a:cs typeface="Mangal" panose="02040503050203030202" pitchFamily="18" charset="0"/>
              </a:rPr>
              <a:t>people’s participation on an institutionalized basis</a:t>
            </a:r>
            <a:r>
              <a:rPr lang="en-IN" sz="3200" dirty="0">
                <a:effectLst/>
                <a:latin typeface="Calibri" panose="020F0502020204030204" pitchFamily="34" charset="0"/>
                <a:ea typeface="Calibri" panose="020F0502020204030204" pitchFamily="34" charset="0"/>
                <a:cs typeface="Mangal" panose="02040503050203030202" pitchFamily="18" charset="0"/>
              </a:rPr>
              <a:t>.</a:t>
            </a:r>
          </a:p>
          <a:p>
            <a:pPr marL="0" indent="0">
              <a:buNone/>
            </a:pPr>
            <a:r>
              <a:rPr lang="en-IN" sz="3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IN" sz="3200" dirty="0">
                <a:effectLst/>
                <a:latin typeface="Calibri" panose="020F0502020204030204" pitchFamily="34" charset="0"/>
                <a:ea typeface="Calibri" panose="020F0502020204030204" pitchFamily="34" charset="0"/>
                <a:cs typeface="Mangal" panose="02040503050203030202" pitchFamily="18" charset="0"/>
              </a:rPr>
              <a:t>The PRIs can act as </a:t>
            </a:r>
            <a:r>
              <a:rPr lang="en-IN" sz="3200" b="1" dirty="0">
                <a:effectLst/>
                <a:latin typeface="Calibri" panose="020F0502020204030204" pitchFamily="34" charset="0"/>
                <a:ea typeface="Calibri" panose="020F0502020204030204" pitchFamily="34" charset="0"/>
                <a:cs typeface="Mangal" panose="02040503050203030202" pitchFamily="18" charset="0"/>
              </a:rPr>
              <a:t>catalysts for the social mobilization process </a:t>
            </a:r>
            <a:r>
              <a:rPr lang="en-IN" sz="3200" dirty="0">
                <a:effectLst/>
                <a:latin typeface="Calibri" panose="020F0502020204030204" pitchFamily="34" charset="0"/>
                <a:ea typeface="Calibri" panose="020F0502020204030204" pitchFamily="34" charset="0"/>
                <a:cs typeface="Mangal" panose="02040503050203030202" pitchFamily="18" charset="0"/>
              </a:rPr>
              <a:t>and tap the </a:t>
            </a:r>
            <a:r>
              <a:rPr lang="en-IN" sz="3200" b="1" dirty="0">
                <a:effectLst/>
                <a:latin typeface="Calibri" panose="020F0502020204030204" pitchFamily="34" charset="0"/>
                <a:ea typeface="Calibri" panose="020F0502020204030204" pitchFamily="34" charset="0"/>
                <a:cs typeface="Mangal" panose="02040503050203030202" pitchFamily="18" charset="0"/>
              </a:rPr>
              <a:t>traditional wisdom of the local communities to complement the modern practices </a:t>
            </a:r>
            <a:r>
              <a:rPr lang="en-IN" sz="3200" dirty="0">
                <a:effectLst/>
                <a:latin typeface="Calibri" panose="020F0502020204030204" pitchFamily="34" charset="0"/>
                <a:ea typeface="Calibri" panose="020F0502020204030204" pitchFamily="34" charset="0"/>
                <a:cs typeface="Mangal" panose="02040503050203030202" pitchFamily="18" charset="0"/>
              </a:rPr>
              <a:t>in disaster mitigation efforts.</a:t>
            </a:r>
            <a:endParaRPr lang="en-IN" dirty="0"/>
          </a:p>
        </p:txBody>
      </p:sp>
    </p:spTree>
    <p:extLst>
      <p:ext uri="{BB962C8B-B14F-4D97-AF65-F5344CB8AC3E}">
        <p14:creationId xmlns:p14="http://schemas.microsoft.com/office/powerpoint/2010/main" val="4149000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err="1"/>
              <a:t>Panchayati</a:t>
            </a:r>
            <a:r>
              <a:rPr lang="en-IN" b="1" dirty="0"/>
              <a:t> Raj Institutions (PRI)</a:t>
            </a:r>
          </a:p>
        </p:txBody>
      </p:sp>
      <p:sp>
        <p:nvSpPr>
          <p:cNvPr id="3" name="Content Placeholder 2"/>
          <p:cNvSpPr>
            <a:spLocks noGrp="1"/>
          </p:cNvSpPr>
          <p:nvPr>
            <p:ph idx="1"/>
          </p:nvPr>
        </p:nvSpPr>
        <p:spPr/>
        <p:txBody>
          <a:bodyPr>
            <a:normAutofit fontScale="77500" lnSpcReduction="20000"/>
          </a:bodyPr>
          <a:lstStyle/>
          <a:p>
            <a:r>
              <a:rPr lang="en-IN" dirty="0"/>
              <a:t>India has remarkable achievement of continuing Panchayati Raj System, which is an </a:t>
            </a:r>
            <a:r>
              <a:rPr lang="en-IN" b="1" dirty="0"/>
              <a:t>integral part of its culture and civilization</a:t>
            </a:r>
            <a:r>
              <a:rPr lang="en-IN" dirty="0"/>
              <a:t>. </a:t>
            </a:r>
          </a:p>
          <a:p>
            <a:pPr marL="0" indent="0">
              <a:buNone/>
            </a:pPr>
            <a:endParaRPr lang="en-IN" dirty="0"/>
          </a:p>
          <a:p>
            <a:r>
              <a:rPr lang="en-IN" dirty="0"/>
              <a:t>Panchayats provide unique local self-governance and developmental institutions for rural areas. </a:t>
            </a:r>
          </a:p>
          <a:p>
            <a:pPr marL="0" indent="0">
              <a:buNone/>
            </a:pPr>
            <a:endParaRPr lang="en-IN" dirty="0"/>
          </a:p>
          <a:p>
            <a:r>
              <a:rPr lang="en-IN" dirty="0"/>
              <a:t>The 73rd Amendment of the Constitution of India introduced uniform structure of </a:t>
            </a:r>
            <a:r>
              <a:rPr lang="en-IN" b="1" dirty="0"/>
              <a:t>three tiers of </a:t>
            </a:r>
            <a:r>
              <a:rPr lang="en-IN" b="1" dirty="0" err="1"/>
              <a:t>Panchayat</a:t>
            </a:r>
            <a:r>
              <a:rPr lang="en-IN" b="1" dirty="0"/>
              <a:t> </a:t>
            </a:r>
            <a:r>
              <a:rPr lang="en-IN" i="1" dirty="0"/>
              <a:t>viz. (</a:t>
            </a:r>
            <a:r>
              <a:rPr lang="en-IN" i="1" dirty="0" err="1"/>
              <a:t>i</a:t>
            </a:r>
            <a:r>
              <a:rPr lang="en-IN" i="1" dirty="0"/>
              <a:t>) Gram Panchayat at village level, (ii) Intermediate Panchayat (IP) at Block / Sub-Division / Taluk / Mandal level, and (iii) District Panchayat (DP) at district level for rural area. </a:t>
            </a:r>
          </a:p>
        </p:txBody>
      </p:sp>
    </p:spTree>
    <p:extLst>
      <p:ext uri="{BB962C8B-B14F-4D97-AF65-F5344CB8AC3E}">
        <p14:creationId xmlns:p14="http://schemas.microsoft.com/office/powerpoint/2010/main" val="4025980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18654"/>
            <a:ext cx="8229600" cy="922114"/>
          </a:xfrm>
        </p:spPr>
        <p:txBody>
          <a:bodyPr>
            <a:noAutofit/>
          </a:bodyPr>
          <a:lstStyle/>
          <a:p>
            <a:r>
              <a:rPr lang="en-US" sz="3200" b="1" dirty="0"/>
              <a:t>National Disaster Management Plan - NDMP</a:t>
            </a:r>
          </a:p>
        </p:txBody>
      </p:sp>
      <p:sp>
        <p:nvSpPr>
          <p:cNvPr id="3" name="Content Placeholder 2"/>
          <p:cNvSpPr>
            <a:spLocks noGrp="1"/>
          </p:cNvSpPr>
          <p:nvPr>
            <p:ph idx="1"/>
          </p:nvPr>
        </p:nvSpPr>
        <p:spPr/>
        <p:txBody>
          <a:bodyPr>
            <a:normAutofit fontScale="92500" lnSpcReduction="20000"/>
          </a:bodyPr>
          <a:lstStyle/>
          <a:p>
            <a:r>
              <a:rPr lang="en-US" b="1" dirty="0"/>
              <a:t>Inclusive Approach </a:t>
            </a:r>
            <a:r>
              <a:rPr lang="en-US" dirty="0"/>
              <a:t>to DRR</a:t>
            </a:r>
          </a:p>
          <a:p>
            <a:pPr marL="0" indent="0">
              <a:buNone/>
            </a:pPr>
            <a:endParaRPr lang="en-US" dirty="0"/>
          </a:p>
          <a:p>
            <a:r>
              <a:rPr lang="en-US" dirty="0"/>
              <a:t>Considering an important stakeholders, the </a:t>
            </a:r>
            <a:r>
              <a:rPr lang="en-US" b="1" dirty="0"/>
              <a:t>PRIs have been given specific responsibilities</a:t>
            </a:r>
            <a:r>
              <a:rPr lang="en-US" dirty="0"/>
              <a:t> in the mitigation matrix for all disasters in the NDMP.</a:t>
            </a:r>
          </a:p>
          <a:p>
            <a:pPr marL="0" indent="0">
              <a:buNone/>
            </a:pPr>
            <a:endParaRPr lang="en-US" dirty="0"/>
          </a:p>
          <a:p>
            <a:r>
              <a:rPr lang="en-US" b="1" dirty="0"/>
              <a:t>Capacity building and strengthening </a:t>
            </a:r>
            <a:r>
              <a:rPr lang="en-US" dirty="0"/>
              <a:t>of PRIs and local institutions is priority area.</a:t>
            </a:r>
          </a:p>
          <a:p>
            <a:pPr marL="0" indent="0">
              <a:buNone/>
            </a:pPr>
            <a:endParaRPr lang="en-US" dirty="0"/>
          </a:p>
          <a:p>
            <a:r>
              <a:rPr lang="en-US" dirty="0"/>
              <a:t>Special emphasis on </a:t>
            </a:r>
            <a:r>
              <a:rPr lang="en-US" b="1" dirty="0"/>
              <a:t>Mainstreaming DRR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IN" b="1" dirty="0"/>
              <a:t>Provisions in DM Act , 2005</a:t>
            </a:r>
          </a:p>
        </p:txBody>
      </p:sp>
      <p:sp>
        <p:nvSpPr>
          <p:cNvPr id="3" name="Content Placeholder 2"/>
          <p:cNvSpPr>
            <a:spLocks noGrp="1"/>
          </p:cNvSpPr>
          <p:nvPr>
            <p:ph idx="1"/>
          </p:nvPr>
        </p:nvSpPr>
        <p:spPr>
          <a:xfrm>
            <a:off x="533400" y="1219200"/>
            <a:ext cx="8229600" cy="5410200"/>
          </a:xfrm>
        </p:spPr>
        <p:txBody>
          <a:bodyPr>
            <a:normAutofit fontScale="92500" lnSpcReduction="20000"/>
          </a:bodyPr>
          <a:lstStyle/>
          <a:p>
            <a:pPr marL="0" indent="0">
              <a:buNone/>
            </a:pPr>
            <a:r>
              <a:rPr lang="en-IN" sz="2000" b="1" dirty="0"/>
              <a:t>Section 37 </a:t>
            </a:r>
            <a:r>
              <a:rPr lang="en-IN" sz="2000" dirty="0"/>
              <a:t>of the Disaster Management Act mandates, every Ministry or Department of the Government of India to have a disaster management plan.</a:t>
            </a:r>
          </a:p>
          <a:p>
            <a:pPr marL="514350" indent="-514350">
              <a:buFont typeface="+mj-lt"/>
              <a:buAutoNum type="arabicPeriod"/>
            </a:pPr>
            <a:endParaRPr lang="en-IN" sz="2000" dirty="0"/>
          </a:p>
          <a:p>
            <a:pPr marL="0" indent="0">
              <a:buNone/>
            </a:pPr>
            <a:r>
              <a:rPr lang="en-IN" sz="2000" b="1" dirty="0"/>
              <a:t>Section 41 </a:t>
            </a:r>
            <a:r>
              <a:rPr lang="en-IN" sz="2000" dirty="0"/>
              <a:t>of the Disaster Management Act mandates, as per the directions of District Authority, a local authority shall—</a:t>
            </a:r>
          </a:p>
          <a:p>
            <a:pPr>
              <a:buNone/>
            </a:pPr>
            <a:endParaRPr lang="en-IN" sz="2000" dirty="0"/>
          </a:p>
          <a:p>
            <a:pPr lvl="1">
              <a:buFont typeface="Wingdings" pitchFamily="2" charset="2"/>
              <a:buChar char="v"/>
            </a:pPr>
            <a:r>
              <a:rPr lang="en-IN" sz="2000" dirty="0"/>
              <a:t>ensure that its officers and employees are trained for disaster management;</a:t>
            </a:r>
          </a:p>
          <a:p>
            <a:pPr lvl="1">
              <a:buFont typeface="Wingdings" pitchFamily="2" charset="2"/>
              <a:buChar char="v"/>
            </a:pPr>
            <a:r>
              <a:rPr lang="en-IN" sz="2000" dirty="0"/>
              <a:t>ensure that resources relating to disaster management are so maintained as to be readily available for use in the event of any threatening disaster situation or disaster;</a:t>
            </a:r>
          </a:p>
          <a:p>
            <a:pPr lvl="1">
              <a:buFont typeface="Wingdings" pitchFamily="2" charset="2"/>
              <a:buChar char="v"/>
            </a:pPr>
            <a:r>
              <a:rPr lang="en-IN" sz="2000" dirty="0"/>
              <a:t>ensure all construction projects under it or within its jurisdiction conform to the standards and specifications laid down for prevention of disasters and mitigation by the National Authority, State Authority and the District Authority;</a:t>
            </a:r>
          </a:p>
          <a:p>
            <a:pPr lvl="1">
              <a:buFont typeface="Wingdings" pitchFamily="2" charset="2"/>
              <a:buChar char="v"/>
            </a:pPr>
            <a:r>
              <a:rPr lang="en-IN" sz="2000" dirty="0"/>
              <a:t>carry out relief, rehabilitation and reconstruction activities in the affected area in accordance with the State Plan and the District Plan.</a:t>
            </a:r>
          </a:p>
          <a:p>
            <a:pPr>
              <a:buFont typeface="Wingdings" pitchFamily="2" charset="2"/>
              <a:buChar char="v"/>
            </a:pPr>
            <a:r>
              <a:rPr lang="en-IN" sz="2400" dirty="0"/>
              <a:t>The local authority may take such other measures as may be necessary for the disaster management.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5"/>
          <p:cNvSpPr txBox="1">
            <a:spLocks noChangeArrowheads="1"/>
          </p:cNvSpPr>
          <p:nvPr/>
        </p:nvSpPr>
        <p:spPr bwMode="auto">
          <a:xfrm>
            <a:off x="457200" y="426350"/>
            <a:ext cx="76930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MS PGothic" pitchFamily="34" charset="-128"/>
              </a:defRPr>
            </a:lvl1pPr>
            <a:lvl2pPr>
              <a:defRPr sz="2800">
                <a:solidFill>
                  <a:schemeClr val="tx1"/>
                </a:solidFill>
                <a:latin typeface="Calibri" pitchFamily="34" charset="0"/>
                <a:ea typeface="MS PGothic" pitchFamily="34" charset="-128"/>
              </a:defRPr>
            </a:lvl2pPr>
            <a:lvl3pPr>
              <a:defRPr sz="2400">
                <a:solidFill>
                  <a:schemeClr val="tx1"/>
                </a:solidFill>
                <a:latin typeface="Calibri" pitchFamily="34" charset="0"/>
                <a:ea typeface="MS PGothic" pitchFamily="34" charset="-128"/>
              </a:defRPr>
            </a:lvl3pPr>
            <a:lvl4pPr>
              <a:defRPr sz="2000">
                <a:solidFill>
                  <a:schemeClr val="tx1"/>
                </a:solidFill>
                <a:latin typeface="Calibri" pitchFamily="34" charset="0"/>
                <a:ea typeface="MS PGothic" pitchFamily="34" charset="-128"/>
              </a:defRPr>
            </a:lvl4pPr>
            <a:lvl5pPr>
              <a:defRPr sz="2000">
                <a:solidFill>
                  <a:schemeClr val="tx1"/>
                </a:solidFill>
                <a:latin typeface="Calibri" pitchFamily="34" charset="0"/>
                <a:ea typeface="MS PGothic" pitchFamily="34" charset="-128"/>
              </a:defRPr>
            </a:lvl5pPr>
            <a:lvl6pPr eaLnBrk="0" fontAlgn="base" hangingPunct="0">
              <a:spcAft>
                <a:spcPct val="0"/>
              </a:spcAft>
              <a:buChar char="»"/>
              <a:defRPr sz="2000">
                <a:solidFill>
                  <a:schemeClr val="tx1"/>
                </a:solidFill>
                <a:latin typeface="Calibri" pitchFamily="34" charset="0"/>
                <a:ea typeface="MS PGothic" pitchFamily="34" charset="-128"/>
              </a:defRPr>
            </a:lvl6pPr>
            <a:lvl7pPr eaLnBrk="0" fontAlgn="base" hangingPunct="0">
              <a:spcAft>
                <a:spcPct val="0"/>
              </a:spcAft>
              <a:buChar char="»"/>
              <a:defRPr sz="2000">
                <a:solidFill>
                  <a:schemeClr val="tx1"/>
                </a:solidFill>
                <a:latin typeface="Calibri" pitchFamily="34" charset="0"/>
                <a:ea typeface="MS PGothic" pitchFamily="34" charset="-128"/>
              </a:defRPr>
            </a:lvl7pPr>
            <a:lvl8pPr eaLnBrk="0" fontAlgn="base" hangingPunct="0">
              <a:spcAft>
                <a:spcPct val="0"/>
              </a:spcAft>
              <a:buChar char="»"/>
              <a:defRPr sz="2000">
                <a:solidFill>
                  <a:schemeClr val="tx1"/>
                </a:solidFill>
                <a:latin typeface="Calibri" pitchFamily="34" charset="0"/>
                <a:ea typeface="MS PGothic" pitchFamily="34" charset="-128"/>
              </a:defRPr>
            </a:lvl8pPr>
            <a:lvl9pPr eaLnBrk="0" fontAlgn="base" hangingPunct="0">
              <a:spcAft>
                <a:spcPct val="0"/>
              </a:spcAft>
              <a:buChar char="»"/>
              <a:defRPr sz="2000">
                <a:solidFill>
                  <a:schemeClr val="tx1"/>
                </a:solidFill>
                <a:latin typeface="Calibri" pitchFamily="34" charset="0"/>
                <a:ea typeface="MS PGothic" pitchFamily="34" charset="-128"/>
              </a:defRPr>
            </a:lvl9pPr>
          </a:lstStyle>
          <a:p>
            <a:pPr algn="ctr"/>
            <a:r>
              <a:rPr lang="en-US" sz="4000" b="1" dirty="0">
                <a:solidFill>
                  <a:srgbClr val="002060"/>
                </a:solidFill>
              </a:rPr>
              <a:t>PM’s Ten-Point Agenda for DRR </a:t>
            </a:r>
          </a:p>
        </p:txBody>
      </p:sp>
      <p:sp>
        <p:nvSpPr>
          <p:cNvPr id="5" name="Rectangle 4"/>
          <p:cNvSpPr/>
          <p:nvPr/>
        </p:nvSpPr>
        <p:spPr>
          <a:xfrm>
            <a:off x="179512" y="1340768"/>
            <a:ext cx="8640960" cy="5078313"/>
          </a:xfrm>
          <a:prstGeom prst="rect">
            <a:avLst/>
          </a:prstGeom>
        </p:spPr>
        <p:txBody>
          <a:bodyPr wrap="square">
            <a:spAutoFit/>
          </a:bodyPr>
          <a:lstStyle/>
          <a:p>
            <a:r>
              <a:rPr lang="en-US" sz="2000" b="1" dirty="0"/>
              <a:t>The </a:t>
            </a:r>
            <a:r>
              <a:rPr lang="en-US" sz="2000" b="1" dirty="0" err="1"/>
              <a:t>Hon’ble</a:t>
            </a:r>
            <a:r>
              <a:rPr lang="en-US" sz="2000" b="1" dirty="0"/>
              <a:t> Prime Minister enunciated a Ten-Point Agenda in his inaugural speech at the Asian Ministerial Conference on Disaster Risk Reduction (AMCDRR), 2016, held in New Delhi during November 2016, which has also been incorporated in the NDMP. The ten key elements consist of the following: </a:t>
            </a:r>
          </a:p>
          <a:p>
            <a:r>
              <a:rPr lang="en-US" sz="2400" b="1" dirty="0"/>
              <a:t>  </a:t>
            </a:r>
          </a:p>
          <a:p>
            <a:pPr marL="457200" indent="-457200"/>
            <a:r>
              <a:rPr lang="en-US" sz="2000" b="1" dirty="0">
                <a:solidFill>
                  <a:srgbClr val="FF0000"/>
                </a:solidFill>
              </a:rPr>
              <a:t>1.     All development sectors must imbibe the principles of disaster risk management </a:t>
            </a:r>
          </a:p>
          <a:p>
            <a:pPr marL="457200" indent="-457200"/>
            <a:endParaRPr lang="en-US" sz="2000" b="1" dirty="0">
              <a:solidFill>
                <a:srgbClr val="FF0000"/>
              </a:solidFill>
            </a:endParaRPr>
          </a:p>
          <a:p>
            <a:r>
              <a:rPr lang="en-US" sz="2000" b="1" dirty="0">
                <a:solidFill>
                  <a:srgbClr val="FF0000"/>
                </a:solidFill>
              </a:rPr>
              <a:t>2.     Risk coverage must include all, starting from poor households to SMEs to    multi-national corporations to nation states </a:t>
            </a:r>
          </a:p>
          <a:p>
            <a:endParaRPr lang="en-US" sz="2000" b="1" dirty="0">
              <a:solidFill>
                <a:srgbClr val="FF0000"/>
              </a:solidFill>
            </a:endParaRPr>
          </a:p>
          <a:p>
            <a:r>
              <a:rPr lang="en-US" sz="2000" b="1" dirty="0">
                <a:solidFill>
                  <a:srgbClr val="FF0000"/>
                </a:solidFill>
              </a:rPr>
              <a:t>3.     Women’s leadership and greater involvement should be central to disaster risk management </a:t>
            </a:r>
          </a:p>
          <a:p>
            <a:endParaRPr lang="en-US" sz="2000" b="1" dirty="0"/>
          </a:p>
          <a:p>
            <a:r>
              <a:rPr lang="en-US" sz="2000" b="1" dirty="0"/>
              <a:t>4.     Invest in risk mapping globally to improve global understanding of Nature and disaster risks  </a:t>
            </a:r>
          </a:p>
        </p:txBody>
      </p:sp>
    </p:spTree>
    <p:extLst>
      <p:ext uri="{BB962C8B-B14F-4D97-AF65-F5344CB8AC3E}">
        <p14:creationId xmlns:p14="http://schemas.microsoft.com/office/powerpoint/2010/main" val="3283987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5536" y="1556792"/>
            <a:ext cx="8064896" cy="4708981"/>
          </a:xfrm>
          <a:prstGeom prst="rect">
            <a:avLst/>
          </a:prstGeom>
        </p:spPr>
        <p:txBody>
          <a:bodyPr wrap="square">
            <a:spAutoFit/>
          </a:bodyPr>
          <a:lstStyle/>
          <a:p>
            <a:r>
              <a:rPr lang="en-US" sz="2000" b="1" dirty="0"/>
              <a:t>5.     Leverage technology to enhance the efficiency of disaster risk management efforts </a:t>
            </a:r>
          </a:p>
          <a:p>
            <a:endParaRPr lang="en-US" sz="2000" b="1" dirty="0"/>
          </a:p>
          <a:p>
            <a:r>
              <a:rPr lang="en-US" sz="2000" b="1" dirty="0"/>
              <a:t>6.     Develop a network of universities to work on disaster-related issues </a:t>
            </a:r>
          </a:p>
          <a:p>
            <a:endParaRPr lang="en-US" sz="2000" b="1" dirty="0"/>
          </a:p>
          <a:p>
            <a:r>
              <a:rPr lang="en-US" sz="2000" b="1" dirty="0"/>
              <a:t>7.     </a:t>
            </a:r>
            <a:r>
              <a:rPr lang="en-US" sz="2000" b="1" dirty="0" err="1"/>
              <a:t>Utilise</a:t>
            </a:r>
            <a:r>
              <a:rPr lang="en-US" sz="2000" b="1" dirty="0"/>
              <a:t> the opportunities provided by social media and mobile technologies for disaster risk reduction </a:t>
            </a:r>
          </a:p>
          <a:p>
            <a:endParaRPr lang="en-US" sz="2000" b="1" dirty="0"/>
          </a:p>
          <a:p>
            <a:r>
              <a:rPr lang="en-US" sz="2000" b="1" dirty="0">
                <a:solidFill>
                  <a:srgbClr val="FF0000"/>
                </a:solidFill>
              </a:rPr>
              <a:t>8.     Build on local capacity and initiative to enhance disaster risk reduction </a:t>
            </a:r>
          </a:p>
          <a:p>
            <a:endParaRPr lang="en-US" sz="2000" b="1" dirty="0">
              <a:solidFill>
                <a:srgbClr val="FF0000"/>
              </a:solidFill>
            </a:endParaRPr>
          </a:p>
          <a:p>
            <a:r>
              <a:rPr lang="en-US" sz="2000" b="1" dirty="0">
                <a:solidFill>
                  <a:srgbClr val="FF0000"/>
                </a:solidFill>
              </a:rPr>
              <a:t>9.     Make use of every opportunity to learn from disasters and, to achieve that, there must be studies on the lessons after every disaster  </a:t>
            </a:r>
          </a:p>
          <a:p>
            <a:endParaRPr lang="en-US" sz="2000" b="1" dirty="0"/>
          </a:p>
          <a:p>
            <a:r>
              <a:rPr lang="en-US" sz="2000" b="1" dirty="0"/>
              <a:t>10.     Bring about greater cohesion in international response to disasters</a:t>
            </a:r>
            <a:endParaRPr lang="en-US" b="1" dirty="0"/>
          </a:p>
        </p:txBody>
      </p:sp>
      <p:sp>
        <p:nvSpPr>
          <p:cNvPr id="7" name="Text Box 5"/>
          <p:cNvSpPr txBox="1">
            <a:spLocks noChangeArrowheads="1"/>
          </p:cNvSpPr>
          <p:nvPr/>
        </p:nvSpPr>
        <p:spPr bwMode="auto">
          <a:xfrm>
            <a:off x="581471" y="457200"/>
            <a:ext cx="76930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MS PGothic" pitchFamily="34" charset="-128"/>
              </a:defRPr>
            </a:lvl1pPr>
            <a:lvl2pPr>
              <a:defRPr sz="2800">
                <a:solidFill>
                  <a:schemeClr val="tx1"/>
                </a:solidFill>
                <a:latin typeface="Calibri" pitchFamily="34" charset="0"/>
                <a:ea typeface="MS PGothic" pitchFamily="34" charset="-128"/>
              </a:defRPr>
            </a:lvl2pPr>
            <a:lvl3pPr>
              <a:defRPr sz="2400">
                <a:solidFill>
                  <a:schemeClr val="tx1"/>
                </a:solidFill>
                <a:latin typeface="Calibri" pitchFamily="34" charset="0"/>
                <a:ea typeface="MS PGothic" pitchFamily="34" charset="-128"/>
              </a:defRPr>
            </a:lvl3pPr>
            <a:lvl4pPr>
              <a:defRPr sz="2000">
                <a:solidFill>
                  <a:schemeClr val="tx1"/>
                </a:solidFill>
                <a:latin typeface="Calibri" pitchFamily="34" charset="0"/>
                <a:ea typeface="MS PGothic" pitchFamily="34" charset="-128"/>
              </a:defRPr>
            </a:lvl4pPr>
            <a:lvl5pPr>
              <a:defRPr sz="2000">
                <a:solidFill>
                  <a:schemeClr val="tx1"/>
                </a:solidFill>
                <a:latin typeface="Calibri" pitchFamily="34" charset="0"/>
                <a:ea typeface="MS PGothic" pitchFamily="34" charset="-128"/>
              </a:defRPr>
            </a:lvl5pPr>
            <a:lvl6pPr eaLnBrk="0" fontAlgn="base" hangingPunct="0">
              <a:spcAft>
                <a:spcPct val="0"/>
              </a:spcAft>
              <a:buChar char="»"/>
              <a:defRPr sz="2000">
                <a:solidFill>
                  <a:schemeClr val="tx1"/>
                </a:solidFill>
                <a:latin typeface="Calibri" pitchFamily="34" charset="0"/>
                <a:ea typeface="MS PGothic" pitchFamily="34" charset="-128"/>
              </a:defRPr>
            </a:lvl6pPr>
            <a:lvl7pPr eaLnBrk="0" fontAlgn="base" hangingPunct="0">
              <a:spcAft>
                <a:spcPct val="0"/>
              </a:spcAft>
              <a:buChar char="»"/>
              <a:defRPr sz="2000">
                <a:solidFill>
                  <a:schemeClr val="tx1"/>
                </a:solidFill>
                <a:latin typeface="Calibri" pitchFamily="34" charset="0"/>
                <a:ea typeface="MS PGothic" pitchFamily="34" charset="-128"/>
              </a:defRPr>
            </a:lvl7pPr>
            <a:lvl8pPr eaLnBrk="0" fontAlgn="base" hangingPunct="0">
              <a:spcAft>
                <a:spcPct val="0"/>
              </a:spcAft>
              <a:buChar char="»"/>
              <a:defRPr sz="2000">
                <a:solidFill>
                  <a:schemeClr val="tx1"/>
                </a:solidFill>
                <a:latin typeface="Calibri" pitchFamily="34" charset="0"/>
                <a:ea typeface="MS PGothic" pitchFamily="34" charset="-128"/>
              </a:defRPr>
            </a:lvl8pPr>
            <a:lvl9pPr eaLnBrk="0" fontAlgn="base" hangingPunct="0">
              <a:spcAft>
                <a:spcPct val="0"/>
              </a:spcAft>
              <a:buChar char="»"/>
              <a:defRPr sz="2000">
                <a:solidFill>
                  <a:schemeClr val="tx1"/>
                </a:solidFill>
                <a:latin typeface="Calibri" pitchFamily="34" charset="0"/>
                <a:ea typeface="MS PGothic" pitchFamily="34" charset="-128"/>
              </a:defRPr>
            </a:lvl9pPr>
          </a:lstStyle>
          <a:p>
            <a:pPr algn="ctr"/>
            <a:r>
              <a:rPr lang="en-US" sz="4000" b="1" dirty="0">
                <a:solidFill>
                  <a:srgbClr val="002060"/>
                </a:solidFill>
              </a:rPr>
              <a:t>PM’s Ten-Point Agenda for DRR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15814"/>
            <a:ext cx="8229600" cy="1096962"/>
          </a:xfrm>
        </p:spPr>
        <p:txBody>
          <a:bodyPr>
            <a:normAutofit/>
          </a:bodyPr>
          <a:lstStyle/>
          <a:p>
            <a:r>
              <a:rPr lang="en-IN" sz="2800" b="1" dirty="0"/>
              <a:t>XV FC on PRIs for Disaster Preparedness and Management</a:t>
            </a:r>
            <a:endParaRPr lang="en-IN" sz="2800" dirty="0"/>
          </a:p>
        </p:txBody>
      </p:sp>
      <p:sp>
        <p:nvSpPr>
          <p:cNvPr id="3" name="Content Placeholder 2"/>
          <p:cNvSpPr>
            <a:spLocks noGrp="1"/>
          </p:cNvSpPr>
          <p:nvPr>
            <p:ph idx="1"/>
          </p:nvPr>
        </p:nvSpPr>
        <p:spPr>
          <a:xfrm>
            <a:off x="381000" y="1412776"/>
            <a:ext cx="8229600" cy="5211762"/>
          </a:xfrm>
        </p:spPr>
        <p:txBody>
          <a:bodyPr>
            <a:noAutofit/>
          </a:bodyPr>
          <a:lstStyle/>
          <a:p>
            <a:pPr algn="just"/>
            <a:r>
              <a:rPr lang="en-IN" sz="2000" b="1" dirty="0">
                <a:cs typeface="Times New Roman" pitchFamily="18" charset="0"/>
              </a:rPr>
              <a:t>Lack of disaster preparedness and mitigation planning at the local level</a:t>
            </a:r>
          </a:p>
          <a:p>
            <a:pPr marL="0" indent="0" algn="just">
              <a:buNone/>
            </a:pPr>
            <a:endParaRPr lang="en-IN" sz="1200" dirty="0">
              <a:cs typeface="Times New Roman" pitchFamily="18" charset="0"/>
            </a:endParaRPr>
          </a:p>
          <a:p>
            <a:pPr algn="just"/>
            <a:r>
              <a:rPr lang="en-IN" sz="2000" dirty="0">
                <a:cs typeface="Times New Roman" pitchFamily="18" charset="0"/>
              </a:rPr>
              <a:t>Gives rise to considerable problems in the management of disasters. </a:t>
            </a:r>
          </a:p>
          <a:p>
            <a:pPr marL="0" indent="0" algn="just">
              <a:buNone/>
            </a:pPr>
            <a:endParaRPr lang="en-IN" sz="1200" dirty="0">
              <a:cs typeface="Times New Roman" pitchFamily="18" charset="0"/>
            </a:endParaRPr>
          </a:p>
          <a:p>
            <a:pPr algn="just"/>
            <a:r>
              <a:rPr lang="en-IN" sz="2000" b="1" dirty="0">
                <a:cs typeface="Times New Roman" pitchFamily="18" charset="0"/>
              </a:rPr>
              <a:t>Need to build adequate capacity at the panchayat level </a:t>
            </a:r>
            <a:r>
              <a:rPr lang="en-IN" sz="2000" dirty="0">
                <a:cs typeface="Times New Roman" pitchFamily="18" charset="0"/>
              </a:rPr>
              <a:t>- Empowering Panchayats. </a:t>
            </a:r>
          </a:p>
          <a:p>
            <a:pPr marL="0" indent="0" algn="just">
              <a:buNone/>
            </a:pPr>
            <a:endParaRPr lang="en-IN" sz="1200" dirty="0">
              <a:cs typeface="Times New Roman" pitchFamily="18" charset="0"/>
            </a:endParaRPr>
          </a:p>
          <a:p>
            <a:pPr algn="just"/>
            <a:r>
              <a:rPr lang="en-IN" sz="2000" b="1" dirty="0">
                <a:cs typeface="Times New Roman" pitchFamily="18" charset="0"/>
              </a:rPr>
              <a:t>Proximity to the local community </a:t>
            </a:r>
            <a:r>
              <a:rPr lang="en-IN" sz="2000" dirty="0">
                <a:cs typeface="Times New Roman" pitchFamily="18" charset="0"/>
              </a:rPr>
              <a:t>(including the weaker sections of society) - </a:t>
            </a:r>
            <a:r>
              <a:rPr lang="en-IN" sz="2000" b="1" dirty="0">
                <a:cs typeface="Times New Roman" pitchFamily="18" charset="0"/>
              </a:rPr>
              <a:t>more significant for quick response to disasters</a:t>
            </a:r>
          </a:p>
          <a:p>
            <a:pPr algn="just"/>
            <a:endParaRPr lang="en-IN" sz="1200" dirty="0">
              <a:cs typeface="Times New Roman" pitchFamily="18" charset="0"/>
            </a:endParaRPr>
          </a:p>
          <a:p>
            <a:pPr algn="just"/>
            <a:r>
              <a:rPr lang="en-IN" sz="2000" b="1" dirty="0">
                <a:cs typeface="Times New Roman" pitchFamily="18" charset="0"/>
              </a:rPr>
              <a:t>Minimise dependence on the government </a:t>
            </a:r>
            <a:r>
              <a:rPr lang="en-IN" sz="2000" dirty="0">
                <a:cs typeface="Times New Roman" pitchFamily="18" charset="0"/>
              </a:rPr>
              <a:t>for rescue and relief operations.</a:t>
            </a:r>
          </a:p>
          <a:p>
            <a:pPr marL="0" indent="0" algn="just">
              <a:buNone/>
            </a:pPr>
            <a:endParaRPr lang="en-IN" sz="1200" dirty="0">
              <a:cs typeface="Times New Roman" pitchFamily="18" charset="0"/>
            </a:endParaRPr>
          </a:p>
          <a:p>
            <a:pPr algn="just"/>
            <a:r>
              <a:rPr lang="en-IN" sz="2000" dirty="0">
                <a:cs typeface="Times New Roman" pitchFamily="18" charset="0"/>
              </a:rPr>
              <a:t>Improved planning, coordination and monitoring, and thus making the overall relief and rehabilitation interventions better. </a:t>
            </a:r>
          </a:p>
          <a:p>
            <a:pPr marL="0" indent="0" algn="just">
              <a:buNone/>
            </a:pPr>
            <a:endParaRPr lang="en-IN" sz="1200" dirty="0">
              <a:cs typeface="Times New Roman" pitchFamily="18" charset="0"/>
            </a:endParaRPr>
          </a:p>
          <a:p>
            <a:pPr algn="just"/>
            <a:r>
              <a:rPr lang="en-IN" sz="2000" dirty="0">
                <a:cs typeface="Times New Roman" pitchFamily="18" charset="0"/>
              </a:rPr>
              <a:t>PRIs can play a </a:t>
            </a:r>
            <a:r>
              <a:rPr lang="en-IN" sz="2000" b="1" dirty="0">
                <a:cs typeface="Times New Roman" pitchFamily="18" charset="0"/>
              </a:rPr>
              <a:t>pro-active role in all stages </a:t>
            </a:r>
            <a:r>
              <a:rPr lang="en-IN" sz="2000" dirty="0">
                <a:cs typeface="Times New Roman" pitchFamily="18" charset="0"/>
              </a:rPr>
              <a:t>to disaster management. </a:t>
            </a:r>
          </a:p>
        </p:txBody>
      </p:sp>
    </p:spTree>
    <p:extLst>
      <p:ext uri="{BB962C8B-B14F-4D97-AF65-F5344CB8AC3E}">
        <p14:creationId xmlns:p14="http://schemas.microsoft.com/office/powerpoint/2010/main" val="1239497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8782"/>
            <a:ext cx="8229600" cy="715962"/>
          </a:xfrm>
        </p:spPr>
        <p:txBody>
          <a:bodyPr>
            <a:normAutofit fontScale="90000"/>
          </a:bodyPr>
          <a:lstStyle/>
          <a:p>
            <a:r>
              <a:rPr lang="en-US" b="1" dirty="0"/>
              <a:t>DM Plan of </a:t>
            </a:r>
            <a:r>
              <a:rPr lang="en-US" b="1" dirty="0" err="1"/>
              <a:t>MoPR</a:t>
            </a:r>
            <a:endParaRPr lang="en-US" b="1" dirty="0"/>
          </a:p>
        </p:txBody>
      </p:sp>
      <p:sp>
        <p:nvSpPr>
          <p:cNvPr id="3" name="Content Placeholder 2"/>
          <p:cNvSpPr>
            <a:spLocks noGrp="1"/>
          </p:cNvSpPr>
          <p:nvPr>
            <p:ph idx="1"/>
          </p:nvPr>
        </p:nvSpPr>
        <p:spPr>
          <a:xfrm>
            <a:off x="457200" y="1219200"/>
            <a:ext cx="8229600" cy="5364162"/>
          </a:xfrm>
        </p:spPr>
        <p:txBody>
          <a:bodyPr>
            <a:normAutofit fontScale="70000" lnSpcReduction="20000"/>
          </a:bodyPr>
          <a:lstStyle/>
          <a:p>
            <a:r>
              <a:rPr lang="en-US" b="1" dirty="0"/>
              <a:t>Provides a basic framework to PRIs </a:t>
            </a:r>
            <a:r>
              <a:rPr lang="en-US" dirty="0"/>
              <a:t>to contribute substantially in mitigation, preparedness, response, recovery and reconstruction phases. </a:t>
            </a:r>
          </a:p>
          <a:p>
            <a:pPr marL="0" indent="0">
              <a:buNone/>
            </a:pPr>
            <a:endParaRPr lang="en-US" dirty="0"/>
          </a:p>
          <a:p>
            <a:r>
              <a:rPr lang="en-US" b="1" dirty="0"/>
              <a:t>Guidelines for the preparation of Village Disaster Management Plan (VDMP)</a:t>
            </a:r>
            <a:r>
              <a:rPr lang="en-US" dirty="0"/>
              <a:t> for every village</a:t>
            </a:r>
          </a:p>
          <a:p>
            <a:pPr marL="0" indent="0">
              <a:buNone/>
            </a:pPr>
            <a:endParaRPr lang="en-US" dirty="0"/>
          </a:p>
          <a:p>
            <a:r>
              <a:rPr lang="en-US" b="1" dirty="0"/>
              <a:t>Integration of the VDMPs into the Gram Panchayat Development Plan (GPDP)</a:t>
            </a:r>
            <a:r>
              <a:rPr lang="en-US" dirty="0"/>
              <a:t> through a dedicated Working Group</a:t>
            </a:r>
          </a:p>
          <a:p>
            <a:pPr marL="0" indent="0">
              <a:buNone/>
            </a:pPr>
            <a:endParaRPr lang="en-US" dirty="0"/>
          </a:p>
          <a:p>
            <a:r>
              <a:rPr lang="en-US" dirty="0"/>
              <a:t>Presents a </a:t>
            </a:r>
            <a:r>
              <a:rPr lang="en-US" b="1" dirty="0"/>
              <a:t>larger perspective of community based planning </a:t>
            </a:r>
            <a:r>
              <a:rPr lang="en-US" dirty="0"/>
              <a:t>starting from village to District Panchayat level. </a:t>
            </a:r>
          </a:p>
          <a:p>
            <a:pPr marL="0" indent="0">
              <a:buNone/>
            </a:pPr>
            <a:endParaRPr lang="en-US" dirty="0"/>
          </a:p>
          <a:p>
            <a:r>
              <a:rPr lang="en-US" b="1" dirty="0"/>
              <a:t>Aligned with the NDMP, 2019 and also in consonance with the three landmark global agreements reached in 2015 – (</a:t>
            </a:r>
            <a:r>
              <a:rPr lang="en-US" b="1" dirty="0" err="1"/>
              <a:t>i</a:t>
            </a:r>
            <a:r>
              <a:rPr lang="en-US" b="1" dirty="0"/>
              <a:t>) the SFDRR, (ii) SDGs, and (iii) COP 21 and also with the Prime Minister’s ten- point agenda for disaster risk reduction.</a:t>
            </a:r>
            <a:endParaRPr lang="en-IN"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818" y="645305"/>
            <a:ext cx="8229600" cy="623455"/>
          </a:xfrm>
        </p:spPr>
        <p:txBody>
          <a:bodyPr>
            <a:normAutofit/>
          </a:bodyPr>
          <a:lstStyle/>
          <a:p>
            <a:r>
              <a:rPr lang="en-US" sz="3200" b="1" dirty="0"/>
              <a:t>Village Disaster Management Plan - VDMP</a:t>
            </a:r>
            <a:endParaRPr lang="en-US" sz="3200" b="1" dirty="0">
              <a:solidFill>
                <a:srgbClr val="3B3838"/>
              </a:solidFill>
              <a:latin typeface="Garamond"/>
              <a:ea typeface="Calibri"/>
              <a:cs typeface="Times New Roman"/>
            </a:endParaRPr>
          </a:p>
        </p:txBody>
      </p:sp>
      <p:sp>
        <p:nvSpPr>
          <p:cNvPr id="3" name="Content Placeholder 2"/>
          <p:cNvSpPr>
            <a:spLocks noGrp="1"/>
          </p:cNvSpPr>
          <p:nvPr>
            <p:ph idx="1"/>
          </p:nvPr>
        </p:nvSpPr>
        <p:spPr/>
        <p:txBody>
          <a:bodyPr/>
          <a:lstStyle/>
          <a:p>
            <a:r>
              <a:rPr lang="en-GB" sz="3200" dirty="0"/>
              <a:t>Development of VDMPs will be done in a three-step process</a:t>
            </a:r>
            <a:endParaRPr lang="en-US" sz="3200" dirty="0"/>
          </a:p>
        </p:txBody>
      </p:sp>
      <p:graphicFrame>
        <p:nvGraphicFramePr>
          <p:cNvPr id="13" name="Diagram 12"/>
          <p:cNvGraphicFramePr/>
          <p:nvPr/>
        </p:nvGraphicFramePr>
        <p:xfrm>
          <a:off x="2362200" y="2590800"/>
          <a:ext cx="4038600" cy="3352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68110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390F6BE-EA2D-4580-8A1D-478B3C6D4A96}"/>
              </a:ext>
            </a:extLst>
          </p:cNvPr>
          <p:cNvSpPr>
            <a:spLocks noGrp="1"/>
          </p:cNvSpPr>
          <p:nvPr>
            <p:ph type="title"/>
          </p:nvPr>
        </p:nvSpPr>
        <p:spPr>
          <a:xfrm>
            <a:off x="395536" y="413792"/>
            <a:ext cx="8229600" cy="926976"/>
          </a:xfrm>
        </p:spPr>
        <p:txBody>
          <a:bodyPr>
            <a:normAutofit/>
          </a:bodyPr>
          <a:lstStyle/>
          <a:p>
            <a:r>
              <a:rPr lang="en-IN" b="1" dirty="0"/>
              <a:t>Resilient Villages through VDMPs</a:t>
            </a:r>
          </a:p>
        </p:txBody>
      </p:sp>
      <p:sp>
        <p:nvSpPr>
          <p:cNvPr id="3" name="Content Placeholder 2"/>
          <p:cNvSpPr>
            <a:spLocks noGrp="1"/>
          </p:cNvSpPr>
          <p:nvPr>
            <p:ph idx="1"/>
          </p:nvPr>
        </p:nvSpPr>
        <p:spPr>
          <a:xfrm>
            <a:off x="457200" y="1340768"/>
            <a:ext cx="8229600" cy="5242594"/>
          </a:xfrm>
        </p:spPr>
        <p:txBody>
          <a:bodyPr>
            <a:normAutofit fontScale="92500" lnSpcReduction="10000"/>
          </a:bodyPr>
          <a:lstStyle/>
          <a:p>
            <a:pPr marL="471348" lvl="1" indent="-256889">
              <a:lnSpc>
                <a:spcPct val="150000"/>
              </a:lnSpc>
              <a:buFont typeface="Arial" pitchFamily="34" charset="0"/>
              <a:buChar char="•"/>
            </a:pPr>
            <a:r>
              <a:rPr lang="en-GB" sz="2200" dirty="0"/>
              <a:t>Community - aware and recognize the risk/hazards and take appropriate action.</a:t>
            </a:r>
          </a:p>
          <a:p>
            <a:pPr marL="471348" lvl="1" indent="-256889">
              <a:lnSpc>
                <a:spcPct val="150000"/>
              </a:lnSpc>
              <a:buFont typeface="Arial" pitchFamily="34" charset="0"/>
              <a:buChar char="•"/>
            </a:pPr>
            <a:r>
              <a:rPr lang="en-GB" sz="2200" dirty="0"/>
              <a:t>Practice safe behaviours</a:t>
            </a:r>
          </a:p>
          <a:p>
            <a:pPr marL="471348" lvl="1" indent="-256889">
              <a:lnSpc>
                <a:spcPct val="150000"/>
              </a:lnSpc>
              <a:buFont typeface="Arial" pitchFamily="34" charset="0"/>
              <a:buChar char="•"/>
            </a:pPr>
            <a:r>
              <a:rPr lang="en-GB" sz="2200" dirty="0"/>
              <a:t>Able to meet small-scale disasters</a:t>
            </a:r>
          </a:p>
          <a:p>
            <a:pPr marL="471348" lvl="1" indent="-256889">
              <a:lnSpc>
                <a:spcPct val="150000"/>
              </a:lnSpc>
              <a:buFont typeface="Arial" pitchFamily="34" charset="0"/>
              <a:buChar char="•"/>
            </a:pPr>
            <a:r>
              <a:rPr lang="en-GB" sz="2200" dirty="0"/>
              <a:t>DRR is mainstreamed in GP level plans</a:t>
            </a:r>
          </a:p>
          <a:p>
            <a:pPr marL="471348" lvl="1" indent="-256889">
              <a:lnSpc>
                <a:spcPct val="150000"/>
              </a:lnSpc>
              <a:buFont typeface="Arial" pitchFamily="34" charset="0"/>
              <a:buChar char="•"/>
            </a:pPr>
            <a:r>
              <a:rPr lang="en-GB" sz="2200" dirty="0"/>
              <a:t>Risk analysis, risk communication, preparedness and risk reduction actions</a:t>
            </a:r>
          </a:p>
          <a:p>
            <a:pPr marL="471348" lvl="1" indent="-256889">
              <a:lnSpc>
                <a:spcPct val="150000"/>
              </a:lnSpc>
              <a:buFont typeface="Arial" pitchFamily="34" charset="0"/>
              <a:buChar char="•"/>
            </a:pPr>
            <a:r>
              <a:rPr lang="en-GB" sz="2200" dirty="0"/>
              <a:t>Timely access to early warning information and emergency services</a:t>
            </a:r>
          </a:p>
          <a:p>
            <a:pPr marL="471348" lvl="1" indent="-256889">
              <a:lnSpc>
                <a:spcPct val="150000"/>
              </a:lnSpc>
              <a:buFont typeface="Arial" pitchFamily="34" charset="0"/>
              <a:buChar char="•"/>
            </a:pPr>
            <a:r>
              <a:rPr lang="en-GB" sz="2200" dirty="0"/>
              <a:t>Continuity of basic services</a:t>
            </a:r>
          </a:p>
          <a:p>
            <a:pPr marL="471348" lvl="1" indent="-256889">
              <a:lnSpc>
                <a:spcPct val="150000"/>
              </a:lnSpc>
              <a:buFont typeface="Arial" pitchFamily="34" charset="0"/>
              <a:buChar char="•"/>
            </a:pPr>
            <a:r>
              <a:rPr lang="en-GB" sz="2200" dirty="0"/>
              <a:t>Easy access to essential items and life-saving equipment</a:t>
            </a:r>
          </a:p>
          <a:p>
            <a:pPr marL="471348" lvl="1" indent="-256889">
              <a:lnSpc>
                <a:spcPct val="150000"/>
              </a:lnSpc>
              <a:buFont typeface="Arial" pitchFamily="34" charset="0"/>
              <a:buChar char="•"/>
            </a:pPr>
            <a:r>
              <a:rPr lang="en-GB" sz="2200" dirty="0"/>
              <a:t>Inclusive and participatory manner -  differential needs and capacities</a:t>
            </a:r>
            <a:endParaRPr lang="en-IN" sz="2200" dirty="0"/>
          </a:p>
        </p:txBody>
      </p:sp>
    </p:spTree>
    <p:extLst>
      <p:ext uri="{BB962C8B-B14F-4D97-AF65-F5344CB8AC3E}">
        <p14:creationId xmlns:p14="http://schemas.microsoft.com/office/powerpoint/2010/main" val="1396862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818" y="501289"/>
            <a:ext cx="8229600" cy="623455"/>
          </a:xfrm>
        </p:spPr>
        <p:txBody>
          <a:bodyPr>
            <a:normAutofit fontScale="90000"/>
          </a:bodyPr>
          <a:lstStyle/>
          <a:p>
            <a:pPr lvl="0"/>
            <a:r>
              <a:rPr lang="en-US" b="1" dirty="0"/>
              <a:t>VDMP: What &amp; Why?</a:t>
            </a:r>
            <a:endParaRPr lang="en-US" sz="4000" dirty="0"/>
          </a:p>
        </p:txBody>
      </p:sp>
      <p:sp>
        <p:nvSpPr>
          <p:cNvPr id="3" name="Content Placeholder 2"/>
          <p:cNvSpPr>
            <a:spLocks noGrp="1"/>
          </p:cNvSpPr>
          <p:nvPr>
            <p:ph idx="1"/>
          </p:nvPr>
        </p:nvSpPr>
        <p:spPr>
          <a:xfrm>
            <a:off x="457200" y="1219200"/>
            <a:ext cx="8229600" cy="5410200"/>
          </a:xfrm>
        </p:spPr>
        <p:txBody>
          <a:bodyPr>
            <a:normAutofit fontScale="85000" lnSpcReduction="20000"/>
          </a:bodyPr>
          <a:lstStyle/>
          <a:p>
            <a:pPr marL="414198" lvl="1" indent="-256889">
              <a:lnSpc>
                <a:spcPct val="150000"/>
              </a:lnSpc>
              <a:buFont typeface="Arial" pitchFamily="34" charset="0"/>
              <a:buChar char="•"/>
            </a:pPr>
            <a:r>
              <a:rPr lang="en-US" sz="3300" b="1" dirty="0"/>
              <a:t>VDMP can prove to be beneficial as</a:t>
            </a:r>
            <a:r>
              <a:rPr lang="en-US" sz="3300" dirty="0"/>
              <a:t>: </a:t>
            </a:r>
          </a:p>
          <a:p>
            <a:pPr marL="871398" lvl="2" indent="-256889">
              <a:lnSpc>
                <a:spcPct val="150000"/>
              </a:lnSpc>
              <a:buFont typeface="Arial" pitchFamily="34" charset="0"/>
              <a:buChar char="•"/>
            </a:pPr>
            <a:r>
              <a:rPr lang="en-US" dirty="0"/>
              <a:t>It outlines the </a:t>
            </a:r>
            <a:r>
              <a:rPr lang="en-US" b="1" dirty="0"/>
              <a:t>process by which the village should manage the disasters</a:t>
            </a:r>
            <a:r>
              <a:rPr lang="en-US" dirty="0"/>
              <a:t>.</a:t>
            </a:r>
          </a:p>
          <a:p>
            <a:pPr marL="871398" lvl="2" indent="-256889">
              <a:lnSpc>
                <a:spcPct val="150000"/>
              </a:lnSpc>
              <a:buFont typeface="Arial" pitchFamily="34" charset="0"/>
              <a:buChar char="•"/>
            </a:pPr>
            <a:r>
              <a:rPr lang="en-US" dirty="0"/>
              <a:t>It can be used </a:t>
            </a:r>
            <a:r>
              <a:rPr lang="en-US" b="1" dirty="0"/>
              <a:t>to tap human and material resources</a:t>
            </a:r>
            <a:r>
              <a:rPr lang="en-US" dirty="0"/>
              <a:t> in the aftermath of a disaster.</a:t>
            </a:r>
          </a:p>
          <a:p>
            <a:pPr marL="871398" lvl="2" indent="-256889">
              <a:lnSpc>
                <a:spcPct val="150000"/>
              </a:lnSpc>
              <a:buFont typeface="Arial" pitchFamily="34" charset="0"/>
              <a:buChar char="•"/>
            </a:pPr>
            <a:r>
              <a:rPr lang="en-US" dirty="0"/>
              <a:t>It lists down the contact details of important administrative officials ensuring </a:t>
            </a:r>
            <a:r>
              <a:rPr lang="en-US" b="1" dirty="0"/>
              <a:t>quick communication with the administrative officials</a:t>
            </a:r>
            <a:r>
              <a:rPr lang="en-US" dirty="0"/>
              <a:t>. </a:t>
            </a:r>
          </a:p>
          <a:p>
            <a:pPr marL="871398" lvl="2" indent="-256889">
              <a:lnSpc>
                <a:spcPct val="150000"/>
              </a:lnSpc>
              <a:buFont typeface="Arial" pitchFamily="34" charset="0"/>
              <a:buChar char="•"/>
            </a:pPr>
            <a:r>
              <a:rPr lang="en-US" dirty="0"/>
              <a:t>It describes the </a:t>
            </a:r>
            <a:r>
              <a:rPr lang="en-US" b="1" dirty="0"/>
              <a:t>roles and responsibilities of the concerned officials, stakeholders and various teams (community)</a:t>
            </a:r>
            <a:r>
              <a:rPr lang="en-US" dirty="0"/>
              <a:t> in the wake of a disaster. </a:t>
            </a:r>
          </a:p>
          <a:p>
            <a:pPr marL="871398" lvl="2" indent="-256889">
              <a:lnSpc>
                <a:spcPct val="150000"/>
              </a:lnSpc>
              <a:buFont typeface="Arial" pitchFamily="34" charset="0"/>
              <a:buChar char="•"/>
            </a:pPr>
            <a:r>
              <a:rPr lang="en-US" dirty="0"/>
              <a:t>It can play a vital role in helping </a:t>
            </a:r>
            <a:r>
              <a:rPr lang="en-US" b="1" dirty="0"/>
              <a:t>to avoid mistakes or recognize hidden opportunities</a:t>
            </a:r>
            <a:r>
              <a:rPr lang="en-US" dirty="0"/>
              <a:t>.</a:t>
            </a:r>
          </a:p>
          <a:p>
            <a:endParaRPr lang="en-US" dirty="0"/>
          </a:p>
        </p:txBody>
      </p:sp>
    </p:spTree>
    <p:extLst>
      <p:ext uri="{BB962C8B-B14F-4D97-AF65-F5344CB8AC3E}">
        <p14:creationId xmlns:p14="http://schemas.microsoft.com/office/powerpoint/2010/main" val="3158881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818" y="501289"/>
            <a:ext cx="8229600" cy="623455"/>
          </a:xfrm>
        </p:spPr>
        <p:txBody>
          <a:bodyPr>
            <a:normAutofit fontScale="90000"/>
          </a:bodyPr>
          <a:lstStyle/>
          <a:p>
            <a:pPr lvl="0"/>
            <a:r>
              <a:rPr lang="en-US" b="1" dirty="0"/>
              <a:t>VDMP: What &amp; Why?</a:t>
            </a:r>
            <a:endParaRPr lang="en-US" sz="4000" dirty="0"/>
          </a:p>
        </p:txBody>
      </p:sp>
      <p:sp>
        <p:nvSpPr>
          <p:cNvPr id="3" name="Content Placeholder 2"/>
          <p:cNvSpPr>
            <a:spLocks noGrp="1"/>
          </p:cNvSpPr>
          <p:nvPr>
            <p:ph idx="1"/>
          </p:nvPr>
        </p:nvSpPr>
        <p:spPr>
          <a:xfrm>
            <a:off x="457200" y="1219200"/>
            <a:ext cx="8229600" cy="5410200"/>
          </a:xfrm>
        </p:spPr>
        <p:txBody>
          <a:bodyPr>
            <a:normAutofit fontScale="25000" lnSpcReduction="20000"/>
          </a:bodyPr>
          <a:lstStyle/>
          <a:p>
            <a:pPr marL="414198" lvl="1" indent="-256889">
              <a:lnSpc>
                <a:spcPct val="150000"/>
              </a:lnSpc>
              <a:buFont typeface="Arial" pitchFamily="34" charset="0"/>
              <a:buChar char="•"/>
            </a:pPr>
            <a:r>
              <a:rPr lang="en-US" sz="9600" b="1" dirty="0"/>
              <a:t>Why VDMPs are needed?</a:t>
            </a:r>
          </a:p>
          <a:p>
            <a:pPr marL="871398" lvl="2" indent="-256889">
              <a:lnSpc>
                <a:spcPct val="150000"/>
              </a:lnSpc>
              <a:buFont typeface="Arial" pitchFamily="34" charset="0"/>
              <a:buChar char="•"/>
            </a:pPr>
            <a:r>
              <a:rPr lang="en-US" sz="7200" b="1" dirty="0"/>
              <a:t>Past hazard profile </a:t>
            </a:r>
          </a:p>
          <a:p>
            <a:pPr marL="871398" lvl="2" indent="-256889">
              <a:lnSpc>
                <a:spcPct val="150000"/>
              </a:lnSpc>
              <a:buFont typeface="Arial" pitchFamily="34" charset="0"/>
              <a:buChar char="•"/>
            </a:pPr>
            <a:r>
              <a:rPr lang="en-US" sz="7200" b="1" dirty="0"/>
              <a:t>Present vulnerabilities</a:t>
            </a:r>
          </a:p>
          <a:p>
            <a:pPr marL="871398" lvl="2" indent="-256889">
              <a:lnSpc>
                <a:spcPct val="150000"/>
              </a:lnSpc>
              <a:buFont typeface="Arial" pitchFamily="34" charset="0"/>
              <a:buChar char="•"/>
            </a:pPr>
            <a:r>
              <a:rPr lang="en-US" sz="7200" b="1" dirty="0"/>
              <a:t>Prepare for future</a:t>
            </a:r>
          </a:p>
          <a:p>
            <a:pPr marL="414198" lvl="1" indent="-256889">
              <a:lnSpc>
                <a:spcPct val="150000"/>
              </a:lnSpc>
              <a:buFont typeface="Arial" pitchFamily="34" charset="0"/>
              <a:buChar char="•"/>
            </a:pPr>
            <a:r>
              <a:rPr lang="en-US" sz="11200" b="1" dirty="0"/>
              <a:t>The VDMP must have the following features: </a:t>
            </a:r>
          </a:p>
          <a:p>
            <a:pPr marL="871398" lvl="2" indent="-256889">
              <a:lnSpc>
                <a:spcPct val="150000"/>
              </a:lnSpc>
              <a:buFont typeface="Arial" pitchFamily="34" charset="0"/>
              <a:buChar char="•"/>
            </a:pPr>
            <a:r>
              <a:rPr lang="en-US" sz="7200" dirty="0"/>
              <a:t>Have a </a:t>
            </a:r>
            <a:r>
              <a:rPr lang="en-US" sz="7200" b="1" dirty="0"/>
              <a:t>clearly stated objective </a:t>
            </a:r>
            <a:r>
              <a:rPr lang="en-US" sz="7200" dirty="0"/>
              <a:t>or set of objectives</a:t>
            </a:r>
          </a:p>
          <a:p>
            <a:pPr marL="871398" lvl="2" indent="-256889">
              <a:lnSpc>
                <a:spcPct val="150000"/>
              </a:lnSpc>
              <a:buFont typeface="Arial" pitchFamily="34" charset="0"/>
              <a:buChar char="•"/>
            </a:pPr>
            <a:r>
              <a:rPr lang="en-US" sz="7200" dirty="0"/>
              <a:t>Reflect a </a:t>
            </a:r>
            <a:r>
              <a:rPr lang="en-US" sz="7200" b="1" dirty="0"/>
              <a:t>systematic sequence of activities </a:t>
            </a:r>
            <a:r>
              <a:rPr lang="en-US" sz="7200" dirty="0"/>
              <a:t>in a logical and clear manner</a:t>
            </a:r>
          </a:p>
          <a:p>
            <a:pPr marL="871398" lvl="2" indent="-256889">
              <a:lnSpc>
                <a:spcPct val="150000"/>
              </a:lnSpc>
              <a:buFont typeface="Arial" pitchFamily="34" charset="0"/>
              <a:buChar char="•"/>
            </a:pPr>
            <a:r>
              <a:rPr lang="en-US" sz="7200" dirty="0"/>
              <a:t>Assign </a:t>
            </a:r>
            <a:r>
              <a:rPr lang="en-US" sz="7200" b="1" dirty="0"/>
              <a:t>specific tasks and responsibilities</a:t>
            </a:r>
          </a:p>
          <a:p>
            <a:pPr marL="871398" lvl="2" indent="-256889">
              <a:lnSpc>
                <a:spcPct val="150000"/>
              </a:lnSpc>
              <a:buFont typeface="Arial" pitchFamily="34" charset="0"/>
              <a:buChar char="•"/>
            </a:pPr>
            <a:r>
              <a:rPr lang="en-US" sz="7200" b="1" dirty="0"/>
              <a:t>Offer a benchmark </a:t>
            </a:r>
            <a:r>
              <a:rPr lang="en-US" sz="7200" dirty="0"/>
              <a:t>against which actual performance can be measured and reviewed</a:t>
            </a:r>
          </a:p>
          <a:p>
            <a:pPr marL="871398" lvl="2" indent="-256889">
              <a:lnSpc>
                <a:spcPct val="150000"/>
              </a:lnSpc>
              <a:buFont typeface="Arial" pitchFamily="34" charset="0"/>
              <a:buChar char="•"/>
            </a:pPr>
            <a:r>
              <a:rPr lang="en-US" sz="7200" b="1" dirty="0"/>
              <a:t>Integrate its activities, tasks and responsibilities to enable the overall objective or series of objectives to be achieved</a:t>
            </a:r>
          </a:p>
          <a:p>
            <a:endParaRPr lang="en-US" dirty="0"/>
          </a:p>
        </p:txBody>
      </p:sp>
    </p:spTree>
    <p:extLst>
      <p:ext uri="{BB962C8B-B14F-4D97-AF65-F5344CB8AC3E}">
        <p14:creationId xmlns:p14="http://schemas.microsoft.com/office/powerpoint/2010/main" val="59789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8229600" cy="623455"/>
          </a:xfrm>
        </p:spPr>
        <p:txBody>
          <a:bodyPr>
            <a:normAutofit fontScale="90000"/>
          </a:bodyPr>
          <a:lstStyle/>
          <a:p>
            <a:pPr lvl="0"/>
            <a:r>
              <a:rPr lang="en-US" sz="3600" b="1" dirty="0"/>
              <a:t>Strategy for Development of VDMPs</a:t>
            </a:r>
            <a:endParaRPr lang="en-US" sz="4000" dirty="0"/>
          </a:p>
        </p:txBody>
      </p:sp>
      <p:sp>
        <p:nvSpPr>
          <p:cNvPr id="3" name="Content Placeholder 2"/>
          <p:cNvSpPr>
            <a:spLocks noGrp="1"/>
          </p:cNvSpPr>
          <p:nvPr>
            <p:ph idx="1"/>
          </p:nvPr>
        </p:nvSpPr>
        <p:spPr>
          <a:xfrm>
            <a:off x="457200" y="1295400"/>
            <a:ext cx="8229600" cy="4830763"/>
          </a:xfrm>
        </p:spPr>
        <p:txBody>
          <a:bodyPr>
            <a:normAutofit/>
          </a:bodyPr>
          <a:lstStyle/>
          <a:p>
            <a:pPr marL="414198" lvl="1" indent="-256889">
              <a:lnSpc>
                <a:spcPct val="150000"/>
              </a:lnSpc>
              <a:buFont typeface="Arial" pitchFamily="34" charset="0"/>
              <a:buChar char="•"/>
            </a:pPr>
            <a:r>
              <a:rPr lang="en-US" b="1" dirty="0"/>
              <a:t>Framework for VDMP:</a:t>
            </a:r>
          </a:p>
          <a:p>
            <a:pPr marL="871398" lvl="2" indent="-256889">
              <a:lnSpc>
                <a:spcPct val="150000"/>
              </a:lnSpc>
              <a:buFont typeface="Arial" pitchFamily="34" charset="0"/>
              <a:buChar char="•"/>
            </a:pPr>
            <a:r>
              <a:rPr lang="en-US" dirty="0"/>
              <a:t>By the </a:t>
            </a:r>
            <a:r>
              <a:rPr lang="en-US" b="1" dirty="0"/>
              <a:t>local participants </a:t>
            </a:r>
            <a:r>
              <a:rPr lang="en-US" dirty="0"/>
              <a:t>- participatory approach</a:t>
            </a:r>
          </a:p>
          <a:p>
            <a:pPr marL="871398" lvl="2" indent="-256889">
              <a:lnSpc>
                <a:spcPct val="150000"/>
              </a:lnSpc>
              <a:buFont typeface="Arial" pitchFamily="34" charset="0"/>
              <a:buChar char="•"/>
            </a:pPr>
            <a:r>
              <a:rPr lang="en-US" b="1" dirty="0"/>
              <a:t>Disaster Management Committees and Teams</a:t>
            </a:r>
          </a:p>
          <a:p>
            <a:pPr marL="871398" lvl="2" indent="-256889">
              <a:lnSpc>
                <a:spcPct val="150000"/>
              </a:lnSpc>
              <a:buFont typeface="Arial" pitchFamily="34" charset="0"/>
              <a:buChar char="•"/>
            </a:pPr>
            <a:r>
              <a:rPr lang="en-US" b="1" dirty="0"/>
              <a:t>Mock Drills </a:t>
            </a:r>
            <a:r>
              <a:rPr lang="en-US" dirty="0"/>
              <a:t>check the response of the community in a mock environment - also test the applicability of the village disaster management plan</a:t>
            </a:r>
          </a:p>
          <a:p>
            <a:pPr marL="871398" lvl="2" indent="-256889">
              <a:lnSpc>
                <a:spcPct val="150000"/>
              </a:lnSpc>
              <a:buFont typeface="Arial" pitchFamily="34" charset="0"/>
              <a:buChar char="•"/>
            </a:pPr>
            <a:r>
              <a:rPr lang="en-US" b="1" dirty="0"/>
              <a:t>Awareness</a:t>
            </a:r>
            <a:r>
              <a:rPr lang="en-US" dirty="0"/>
              <a:t> has to be generated amongst the community through various media</a:t>
            </a:r>
          </a:p>
        </p:txBody>
      </p:sp>
    </p:spTree>
    <p:extLst>
      <p:ext uri="{BB962C8B-B14F-4D97-AF65-F5344CB8AC3E}">
        <p14:creationId xmlns:p14="http://schemas.microsoft.com/office/powerpoint/2010/main" val="2149977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03926"/>
            <a:ext cx="8229600" cy="623455"/>
          </a:xfrm>
        </p:spPr>
        <p:txBody>
          <a:bodyPr>
            <a:normAutofit/>
          </a:bodyPr>
          <a:lstStyle/>
          <a:p>
            <a:pPr lvl="0"/>
            <a:r>
              <a:rPr lang="en-US" sz="3200" b="1" dirty="0"/>
              <a:t>Process for Development of VDMPs </a:t>
            </a:r>
            <a:endParaRPr lang="en-US" sz="4000" dirty="0"/>
          </a:p>
        </p:txBody>
      </p:sp>
      <p:sp>
        <p:nvSpPr>
          <p:cNvPr id="3" name="Content Placeholder 2"/>
          <p:cNvSpPr>
            <a:spLocks noGrp="1"/>
          </p:cNvSpPr>
          <p:nvPr>
            <p:ph idx="1"/>
          </p:nvPr>
        </p:nvSpPr>
        <p:spPr>
          <a:xfrm>
            <a:off x="457200" y="1143000"/>
            <a:ext cx="8229600" cy="5486400"/>
          </a:xfrm>
        </p:spPr>
        <p:txBody>
          <a:bodyPr>
            <a:normAutofit fontScale="92500" lnSpcReduction="20000"/>
          </a:bodyPr>
          <a:lstStyle/>
          <a:p>
            <a:pPr marL="471348" lvl="1" indent="-256889">
              <a:lnSpc>
                <a:spcPct val="150000"/>
              </a:lnSpc>
              <a:buFont typeface="Arial" pitchFamily="34" charset="0"/>
              <a:buChar char="•"/>
            </a:pPr>
            <a:r>
              <a:rPr lang="en-IN" sz="2600" dirty="0"/>
              <a:t>Past History of Hazards and Disasters</a:t>
            </a:r>
          </a:p>
          <a:p>
            <a:pPr marL="471348" lvl="1" indent="-256889">
              <a:lnSpc>
                <a:spcPct val="150000"/>
              </a:lnSpc>
              <a:buFont typeface="Arial" pitchFamily="34" charset="0"/>
              <a:buChar char="•"/>
            </a:pPr>
            <a:r>
              <a:rPr lang="en-IN" sz="2600" dirty="0"/>
              <a:t>Transect Walk (Preliminary survey of village) by the Core Team</a:t>
            </a:r>
          </a:p>
          <a:p>
            <a:pPr marL="471348" lvl="1" indent="-256889">
              <a:lnSpc>
                <a:spcPct val="150000"/>
              </a:lnSpc>
              <a:buFont typeface="Arial" pitchFamily="34" charset="0"/>
              <a:buChar char="•"/>
            </a:pPr>
            <a:r>
              <a:rPr lang="en-IN" sz="2600" dirty="0"/>
              <a:t>First meeting with all villagers</a:t>
            </a:r>
          </a:p>
          <a:p>
            <a:pPr marL="471348" lvl="1" indent="-256889">
              <a:lnSpc>
                <a:spcPct val="150000"/>
              </a:lnSpc>
              <a:buFont typeface="Arial" pitchFamily="34" charset="0"/>
              <a:buChar char="•"/>
            </a:pPr>
            <a:r>
              <a:rPr lang="en-IN" sz="2600" dirty="0"/>
              <a:t>Sharing of objectives of VDMP and modalities of development</a:t>
            </a:r>
          </a:p>
          <a:p>
            <a:pPr marL="471348" lvl="1" indent="-256889">
              <a:lnSpc>
                <a:spcPct val="150000"/>
              </a:lnSpc>
              <a:buFont typeface="Arial" pitchFamily="34" charset="0"/>
              <a:buChar char="•"/>
            </a:pPr>
            <a:r>
              <a:rPr lang="en-IN" sz="2600" dirty="0"/>
              <a:t>Village level institutions, functionaries and their roles and responsibilities for DRR</a:t>
            </a:r>
          </a:p>
          <a:p>
            <a:pPr marL="471348" lvl="1" indent="-256889">
              <a:lnSpc>
                <a:spcPct val="150000"/>
              </a:lnSpc>
              <a:buFont typeface="Arial" pitchFamily="34" charset="0"/>
              <a:buChar char="•"/>
            </a:pPr>
            <a:r>
              <a:rPr lang="en-IN" sz="2600" dirty="0"/>
              <a:t>Social Mapping (involving villagers)</a:t>
            </a:r>
          </a:p>
          <a:p>
            <a:pPr marL="471348" lvl="1" indent="-256889">
              <a:lnSpc>
                <a:spcPct val="150000"/>
              </a:lnSpc>
              <a:buFont typeface="Arial" pitchFamily="34" charset="0"/>
              <a:buChar char="•"/>
            </a:pPr>
            <a:r>
              <a:rPr lang="en-IN" sz="2600" dirty="0"/>
              <a:t>Hazard, Risk and Vulnerability Mapping</a:t>
            </a:r>
            <a:endParaRPr lang="en-IN" sz="2200" dirty="0"/>
          </a:p>
        </p:txBody>
      </p:sp>
    </p:spTree>
    <p:extLst>
      <p:ext uri="{BB962C8B-B14F-4D97-AF65-F5344CB8AC3E}">
        <p14:creationId xmlns:p14="http://schemas.microsoft.com/office/powerpoint/2010/main" val="2543875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b="1" dirty="0"/>
              <a:t>Process for Development of VDMPs </a:t>
            </a:r>
            <a:endParaRPr lang="en-US" dirty="0"/>
          </a:p>
        </p:txBody>
      </p:sp>
      <p:sp>
        <p:nvSpPr>
          <p:cNvPr id="3" name="Content Placeholder 2"/>
          <p:cNvSpPr>
            <a:spLocks noGrp="1"/>
          </p:cNvSpPr>
          <p:nvPr>
            <p:ph idx="1"/>
          </p:nvPr>
        </p:nvSpPr>
        <p:spPr>
          <a:xfrm>
            <a:off x="457200" y="1600200"/>
            <a:ext cx="8229600" cy="4983162"/>
          </a:xfrm>
        </p:spPr>
        <p:txBody>
          <a:bodyPr>
            <a:normAutofit fontScale="62500" lnSpcReduction="20000"/>
          </a:bodyPr>
          <a:lstStyle/>
          <a:p>
            <a:pPr marL="471348" lvl="1" indent="-256889">
              <a:lnSpc>
                <a:spcPct val="150000"/>
              </a:lnSpc>
              <a:buFont typeface="Arial" pitchFamily="34" charset="0"/>
              <a:buChar char="•"/>
            </a:pPr>
            <a:r>
              <a:rPr lang="en-IN" sz="3600" dirty="0"/>
              <a:t>Identification of village level mitigation needs/projects</a:t>
            </a:r>
          </a:p>
          <a:p>
            <a:pPr marL="471348" lvl="1" indent="-256889">
              <a:lnSpc>
                <a:spcPct val="150000"/>
              </a:lnSpc>
              <a:buFont typeface="Arial" pitchFamily="34" charset="0"/>
              <a:buChar char="•"/>
            </a:pPr>
            <a:r>
              <a:rPr lang="en-IN" sz="3600" dirty="0"/>
              <a:t>Resource/Equipment and Capacity Mapping</a:t>
            </a:r>
          </a:p>
          <a:p>
            <a:pPr marL="471348" lvl="1" indent="-256889">
              <a:lnSpc>
                <a:spcPct val="150000"/>
              </a:lnSpc>
              <a:buFont typeface="Arial" pitchFamily="34" charset="0"/>
              <a:buChar char="•"/>
            </a:pPr>
            <a:r>
              <a:rPr lang="en-IN" sz="3600" dirty="0"/>
              <a:t>Planning for Awareness Generation, Training &amp; Capacity Building and Mock Drills</a:t>
            </a:r>
            <a:endParaRPr lang="en-US" sz="3600" dirty="0"/>
          </a:p>
          <a:p>
            <a:pPr marL="471348" lvl="1" indent="-256889">
              <a:lnSpc>
                <a:spcPct val="150000"/>
              </a:lnSpc>
              <a:buFont typeface="Arial" pitchFamily="34" charset="0"/>
              <a:buChar char="•"/>
            </a:pPr>
            <a:r>
              <a:rPr lang="en-IN" sz="3600" dirty="0"/>
              <a:t>Preparedness and Response Planning</a:t>
            </a:r>
          </a:p>
          <a:p>
            <a:pPr marL="471348" lvl="1" indent="-256889">
              <a:lnSpc>
                <a:spcPct val="150000"/>
              </a:lnSpc>
              <a:buFont typeface="Arial" pitchFamily="34" charset="0"/>
              <a:buChar char="•"/>
            </a:pPr>
            <a:r>
              <a:rPr lang="en-IN" sz="3600" dirty="0"/>
              <a:t>Identification of sources of finances / funds</a:t>
            </a:r>
          </a:p>
          <a:p>
            <a:pPr marL="471348" lvl="1" indent="-256889">
              <a:lnSpc>
                <a:spcPct val="150000"/>
              </a:lnSpc>
              <a:buFont typeface="Arial" pitchFamily="34" charset="0"/>
              <a:buChar char="•"/>
            </a:pPr>
            <a:r>
              <a:rPr lang="en-IN" sz="3600" dirty="0"/>
              <a:t>Drafting of Village Disaster Management Plan</a:t>
            </a:r>
          </a:p>
          <a:p>
            <a:pPr marL="471348" lvl="1" indent="-256889">
              <a:lnSpc>
                <a:spcPct val="150000"/>
              </a:lnSpc>
              <a:buFont typeface="Arial" pitchFamily="34" charset="0"/>
              <a:buChar char="•"/>
            </a:pPr>
            <a:r>
              <a:rPr lang="en-IN" sz="3600" dirty="0"/>
              <a:t>Other useful information to be annexed</a:t>
            </a:r>
          </a:p>
          <a:p>
            <a:pPr marL="471348" lvl="1" indent="-256889">
              <a:lnSpc>
                <a:spcPct val="150000"/>
              </a:lnSpc>
              <a:buFont typeface="Arial" pitchFamily="34" charset="0"/>
              <a:buChar char="•"/>
            </a:pPr>
            <a:r>
              <a:rPr lang="en-IN" sz="3600" dirty="0"/>
              <a:t>Plan Management</a:t>
            </a:r>
            <a:endParaRPr lang="en-US" sz="3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a:bodyPr>
          <a:lstStyle/>
          <a:p>
            <a:r>
              <a:rPr lang="en-US" b="1" dirty="0"/>
              <a:t>VDMP Template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143000"/>
          </a:xfrm>
        </p:spPr>
        <p:txBody>
          <a:bodyPr>
            <a:noAutofit/>
          </a:bodyPr>
          <a:lstStyle/>
          <a:p>
            <a:r>
              <a:rPr lang="en-IN" sz="3600" b="1" dirty="0"/>
              <a:t>Gram Panchayat Development Plan (GPDP) </a:t>
            </a:r>
            <a:endParaRPr lang="en-US" sz="3600" b="1" dirty="0"/>
          </a:p>
        </p:txBody>
      </p:sp>
      <p:sp>
        <p:nvSpPr>
          <p:cNvPr id="3" name="Content Placeholder 2"/>
          <p:cNvSpPr>
            <a:spLocks noGrp="1"/>
          </p:cNvSpPr>
          <p:nvPr>
            <p:ph idx="1"/>
          </p:nvPr>
        </p:nvSpPr>
        <p:spPr>
          <a:xfrm>
            <a:off x="457200" y="1484784"/>
            <a:ext cx="8229600" cy="5257800"/>
          </a:xfrm>
        </p:spPr>
        <p:txBody>
          <a:bodyPr>
            <a:normAutofit lnSpcReduction="10000"/>
          </a:bodyPr>
          <a:lstStyle/>
          <a:p>
            <a:r>
              <a:rPr lang="en-IN" sz="2000" dirty="0"/>
              <a:t>The Article 243G of the Constitution of India mandates the Gram Panchayat (GP) to prepare and implement the Gram Panchayat Development Plan (GPDP) for </a:t>
            </a:r>
            <a:r>
              <a:rPr lang="en-IN" sz="2000" b="1" dirty="0"/>
              <a:t>economic development and social justice by converging and integrating all such programmes of the Panchayat, State and Centre</a:t>
            </a:r>
            <a:r>
              <a:rPr lang="en-IN" sz="2000" dirty="0"/>
              <a:t> within its geographical area.</a:t>
            </a:r>
          </a:p>
          <a:p>
            <a:pPr marL="0" indent="0">
              <a:buNone/>
            </a:pPr>
            <a:endParaRPr lang="en-IN" sz="2000" dirty="0"/>
          </a:p>
          <a:p>
            <a:r>
              <a:rPr lang="en-IN" sz="2000" dirty="0"/>
              <a:t>As local government, they are responsible for </a:t>
            </a:r>
            <a:r>
              <a:rPr lang="en-IN" sz="2000" b="1" dirty="0"/>
              <a:t>delivery of basic services to local citizens and address the vulnerabilities of poor and marginalized sections</a:t>
            </a:r>
            <a:r>
              <a:rPr lang="en-IN" sz="2000" dirty="0"/>
              <a:t> of the population.</a:t>
            </a:r>
          </a:p>
          <a:p>
            <a:pPr marL="0" indent="0">
              <a:buNone/>
            </a:pPr>
            <a:endParaRPr lang="en-IN" sz="2000" dirty="0"/>
          </a:p>
          <a:p>
            <a:r>
              <a:rPr lang="en-IN" sz="2000" b="1" dirty="0"/>
              <a:t>Essentials of GPDP</a:t>
            </a:r>
          </a:p>
          <a:p>
            <a:pPr marL="914400" lvl="1" indent="-514350">
              <a:buFont typeface="+mj-lt"/>
              <a:buAutoNum type="alphaLcParenR"/>
            </a:pPr>
            <a:r>
              <a:rPr lang="en-IN" sz="2000" dirty="0"/>
              <a:t>It should be prepared through a </a:t>
            </a:r>
            <a:r>
              <a:rPr lang="en-IN" sz="2000" b="1" dirty="0"/>
              <a:t>participatory, inclusive and transparent process</a:t>
            </a:r>
            <a:r>
              <a:rPr lang="en-IN" sz="2000" dirty="0"/>
              <a:t>.</a:t>
            </a:r>
          </a:p>
          <a:p>
            <a:pPr marL="914400" lvl="1" indent="-514350">
              <a:buFont typeface="+mj-lt"/>
              <a:buAutoNum type="alphaLcParenR"/>
            </a:pPr>
            <a:r>
              <a:rPr lang="en-IN" sz="2000" dirty="0"/>
              <a:t>The plan should be </a:t>
            </a:r>
            <a:r>
              <a:rPr lang="en-IN" sz="2000" b="1" dirty="0"/>
              <a:t>long-term (perspective plan)</a:t>
            </a:r>
            <a:r>
              <a:rPr lang="en-IN" sz="2000" dirty="0"/>
              <a:t>, ideally for five years with annual operational plan, which is based on priorities arrived at Gram </a:t>
            </a:r>
            <a:r>
              <a:rPr lang="en-IN" sz="2000" dirty="0" err="1"/>
              <a:t>Sabha</a:t>
            </a:r>
            <a:r>
              <a:rPr lang="en-IN" sz="2000" dirty="0"/>
              <a:t>.</a:t>
            </a:r>
            <a:endParaRPr lang="en-US" sz="2000" dirty="0"/>
          </a:p>
        </p:txBody>
      </p:sp>
    </p:spTree>
    <p:extLst>
      <p:ext uri="{BB962C8B-B14F-4D97-AF65-F5344CB8AC3E}">
        <p14:creationId xmlns:p14="http://schemas.microsoft.com/office/powerpoint/2010/main" val="2122409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Plan Cycle of GPDP</a:t>
            </a:r>
            <a:endParaRPr lang="en-IN" dirty="0"/>
          </a:p>
        </p:txBody>
      </p:sp>
      <p:pic>
        <p:nvPicPr>
          <p:cNvPr id="10" name="Content Placeholder 9" descr="Screenshot (156).png"/>
          <p:cNvPicPr>
            <a:picLocks noGrp="1" noChangeAspect="1"/>
          </p:cNvPicPr>
          <p:nvPr>
            <p:ph idx="1"/>
          </p:nvPr>
        </p:nvPicPr>
        <p:blipFill>
          <a:blip r:embed="rId2"/>
          <a:srcRect l="14977" t="26938" r="30122" b="17503"/>
          <a:stretch>
            <a:fillRect/>
          </a:stretch>
        </p:blipFill>
        <p:spPr>
          <a:xfrm>
            <a:off x="815109" y="1295400"/>
            <a:ext cx="7098146" cy="50292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DA28A-69A1-452E-BB1D-21B029CFF847}"/>
              </a:ext>
            </a:extLst>
          </p:cNvPr>
          <p:cNvSpPr>
            <a:spLocks noGrp="1"/>
          </p:cNvSpPr>
          <p:nvPr>
            <p:ph type="title"/>
          </p:nvPr>
        </p:nvSpPr>
        <p:spPr>
          <a:xfrm>
            <a:off x="457200" y="426252"/>
            <a:ext cx="8229600" cy="944562"/>
          </a:xfrm>
        </p:spPr>
        <p:txBody>
          <a:bodyPr>
            <a:noAutofit/>
          </a:bodyPr>
          <a:lstStyle/>
          <a:p>
            <a:r>
              <a:rPr lang="en-IN" sz="3200" b="1" dirty="0">
                <a:effectLst/>
                <a:latin typeface="Calibri" panose="020F0502020204030204" pitchFamily="34" charset="0"/>
                <a:ea typeface="Calibri" panose="020F0502020204030204" pitchFamily="34" charset="0"/>
                <a:cs typeface="Mangal" panose="02040503050203030202" pitchFamily="18" charset="0"/>
              </a:rPr>
              <a:t>Role of Panchayats in Disaster Management - Pre-Disaster</a:t>
            </a:r>
            <a:endParaRPr lang="en-IN" sz="3200" b="1" dirty="0"/>
          </a:p>
        </p:txBody>
      </p:sp>
      <p:sp>
        <p:nvSpPr>
          <p:cNvPr id="3" name="Content Placeholder 2">
            <a:extLst>
              <a:ext uri="{FF2B5EF4-FFF2-40B4-BE49-F238E27FC236}">
                <a16:creationId xmlns:a16="http://schemas.microsoft.com/office/drawing/2014/main" id="{1A8C7E15-CCCB-4D46-9A13-FBA2BEC3EF0E}"/>
              </a:ext>
            </a:extLst>
          </p:cNvPr>
          <p:cNvSpPr>
            <a:spLocks noGrp="1"/>
          </p:cNvSpPr>
          <p:nvPr>
            <p:ph idx="1"/>
          </p:nvPr>
        </p:nvSpPr>
        <p:spPr>
          <a:xfrm>
            <a:off x="457200" y="1370814"/>
            <a:ext cx="8229600" cy="5410200"/>
          </a:xfrm>
        </p:spPr>
        <p:txBody>
          <a:bodyPr>
            <a:normAutofit fontScale="77500" lnSpcReduction="20000"/>
          </a:bodyPr>
          <a:lstStyle/>
          <a:p>
            <a:pPr>
              <a:lnSpc>
                <a:spcPct val="107000"/>
              </a:lnSpc>
              <a:spcAft>
                <a:spcPts val="800"/>
              </a:spcAft>
            </a:pPr>
            <a:r>
              <a:rPr lang="en-IN" sz="2800" dirty="0">
                <a:effectLst/>
                <a:latin typeface="Calibri" panose="020F0502020204030204" pitchFamily="34" charset="0"/>
                <a:ea typeface="Calibri" panose="020F0502020204030204" pitchFamily="34" charset="0"/>
                <a:cs typeface="Mangal" panose="02040503050203030202" pitchFamily="18" charset="0"/>
              </a:rPr>
              <a:t>Organising </a:t>
            </a:r>
            <a:r>
              <a:rPr lang="en-IN" sz="2800" b="1" dirty="0">
                <a:effectLst/>
                <a:latin typeface="Calibri" panose="020F0502020204030204" pitchFamily="34" charset="0"/>
                <a:ea typeface="Calibri" panose="020F0502020204030204" pitchFamily="34" charset="0"/>
                <a:cs typeface="Mangal" panose="02040503050203030202" pitchFamily="18" charset="0"/>
              </a:rPr>
              <a:t>awareness campaign and promoting community education</a:t>
            </a:r>
            <a:r>
              <a:rPr lang="en-IN" sz="2800" dirty="0">
                <a:effectLst/>
                <a:latin typeface="Calibri" panose="020F0502020204030204" pitchFamily="34" charset="0"/>
                <a:ea typeface="Calibri" panose="020F0502020204030204" pitchFamily="34" charset="0"/>
                <a:cs typeface="Mangal" panose="02040503050203030202" pitchFamily="18" charset="0"/>
              </a:rPr>
              <a:t> on disaster preparedness </a:t>
            </a:r>
          </a:p>
          <a:p>
            <a:pPr marL="0" indent="0">
              <a:lnSpc>
                <a:spcPct val="107000"/>
              </a:lnSpc>
              <a:spcAft>
                <a:spcPts val="800"/>
              </a:spcAft>
              <a:buNone/>
            </a:pPr>
            <a:endParaRPr lang="en-IN" sz="2300" dirty="0">
              <a:effectLst/>
              <a:latin typeface="Calibri" panose="020F0502020204030204" pitchFamily="34" charset="0"/>
              <a:ea typeface="Calibri" panose="020F0502020204030204" pitchFamily="34" charset="0"/>
              <a:cs typeface="Mangal" panose="02040503050203030202" pitchFamily="18" charset="0"/>
            </a:endParaRPr>
          </a:p>
          <a:p>
            <a:pPr>
              <a:lnSpc>
                <a:spcPct val="107000"/>
              </a:lnSpc>
              <a:spcAft>
                <a:spcPts val="800"/>
              </a:spcAft>
            </a:pPr>
            <a:r>
              <a:rPr lang="en-IN" sz="2800" b="1" dirty="0">
                <a:effectLst/>
                <a:latin typeface="Calibri" panose="020F0502020204030204" pitchFamily="34" charset="0"/>
                <a:ea typeface="Calibri" panose="020F0502020204030204" pitchFamily="34" charset="0"/>
                <a:cs typeface="Mangal" panose="02040503050203030202" pitchFamily="18" charset="0"/>
              </a:rPr>
              <a:t>Articulation of community needs </a:t>
            </a:r>
            <a:r>
              <a:rPr lang="en-IN" sz="2800" dirty="0">
                <a:effectLst/>
                <a:latin typeface="Calibri" panose="020F0502020204030204" pitchFamily="34" charset="0"/>
                <a:ea typeface="Calibri" panose="020F0502020204030204" pitchFamily="34" charset="0"/>
                <a:cs typeface="Mangal" panose="02040503050203030202" pitchFamily="18" charset="0"/>
              </a:rPr>
              <a:t>for developing preparedness plan through </a:t>
            </a:r>
            <a:r>
              <a:rPr lang="en-IN" sz="2800" b="1" dirty="0">
                <a:effectLst/>
                <a:latin typeface="Calibri" panose="020F0502020204030204" pitchFamily="34" charset="0"/>
                <a:ea typeface="Calibri" panose="020F0502020204030204" pitchFamily="34" charset="0"/>
                <a:cs typeface="Mangal" panose="02040503050203030202" pitchFamily="18" charset="0"/>
              </a:rPr>
              <a:t>community involvement and Panchayat ownership </a:t>
            </a:r>
          </a:p>
          <a:p>
            <a:pPr marL="0" indent="0">
              <a:lnSpc>
                <a:spcPct val="107000"/>
              </a:lnSpc>
              <a:spcAft>
                <a:spcPts val="800"/>
              </a:spcAft>
              <a:buNone/>
            </a:pPr>
            <a:endParaRPr lang="en-IN" sz="2300" dirty="0">
              <a:effectLst/>
              <a:latin typeface="Calibri" panose="020F0502020204030204" pitchFamily="34" charset="0"/>
              <a:ea typeface="Calibri" panose="020F0502020204030204" pitchFamily="34" charset="0"/>
              <a:cs typeface="Mangal" panose="02040503050203030202" pitchFamily="18" charset="0"/>
            </a:endParaRPr>
          </a:p>
          <a:p>
            <a:pPr>
              <a:lnSpc>
                <a:spcPct val="107000"/>
              </a:lnSpc>
              <a:spcAft>
                <a:spcPts val="800"/>
              </a:spcAft>
            </a:pPr>
            <a:r>
              <a:rPr lang="en-IN" sz="2800" b="1" dirty="0">
                <a:effectLst/>
                <a:latin typeface="Calibri" panose="020F0502020204030204" pitchFamily="34" charset="0"/>
                <a:ea typeface="Calibri" panose="020F0502020204030204" pitchFamily="34" charset="0"/>
                <a:cs typeface="Mangal" panose="02040503050203030202" pitchFamily="18" charset="0"/>
              </a:rPr>
              <a:t>Identifying the resource gaps (both physical and manpower) </a:t>
            </a:r>
            <a:r>
              <a:rPr lang="en-IN" sz="2800" dirty="0">
                <a:effectLst/>
                <a:latin typeface="Calibri" panose="020F0502020204030204" pitchFamily="34" charset="0"/>
                <a:ea typeface="Calibri" panose="020F0502020204030204" pitchFamily="34" charset="0"/>
                <a:cs typeface="Mangal" panose="02040503050203030202" pitchFamily="18" charset="0"/>
              </a:rPr>
              <a:t>and replenish the same through capacity building </a:t>
            </a:r>
          </a:p>
          <a:p>
            <a:pPr marL="0" indent="0">
              <a:lnSpc>
                <a:spcPct val="107000"/>
              </a:lnSpc>
              <a:spcAft>
                <a:spcPts val="800"/>
              </a:spcAft>
              <a:buNone/>
            </a:pPr>
            <a:endParaRPr lang="en-IN" sz="2300" dirty="0">
              <a:effectLst/>
              <a:latin typeface="Calibri" panose="020F0502020204030204" pitchFamily="34" charset="0"/>
              <a:ea typeface="Calibri" panose="020F0502020204030204" pitchFamily="34" charset="0"/>
              <a:cs typeface="Mangal" panose="02040503050203030202" pitchFamily="18" charset="0"/>
            </a:endParaRPr>
          </a:p>
          <a:p>
            <a:pPr>
              <a:lnSpc>
                <a:spcPct val="107000"/>
              </a:lnSpc>
              <a:spcAft>
                <a:spcPts val="800"/>
              </a:spcAft>
            </a:pPr>
            <a:r>
              <a:rPr lang="en-IN" sz="2800" dirty="0">
                <a:effectLst/>
                <a:latin typeface="Calibri" panose="020F0502020204030204" pitchFamily="34" charset="0"/>
                <a:ea typeface="Calibri" panose="020F0502020204030204" pitchFamily="34" charset="0"/>
                <a:cs typeface="Mangal" panose="02040503050203030202" pitchFamily="18" charset="0"/>
              </a:rPr>
              <a:t>Establishing </a:t>
            </a:r>
            <a:r>
              <a:rPr lang="en-IN" sz="2800" b="1" dirty="0">
                <a:effectLst/>
                <a:latin typeface="Calibri" panose="020F0502020204030204" pitchFamily="34" charset="0"/>
                <a:ea typeface="Calibri" panose="020F0502020204030204" pitchFamily="34" charset="0"/>
                <a:cs typeface="Mangal" panose="02040503050203030202" pitchFamily="18" charset="0"/>
              </a:rPr>
              <a:t>synergy with local agencies</a:t>
            </a:r>
            <a:r>
              <a:rPr lang="en-IN" sz="2800" dirty="0">
                <a:effectLst/>
                <a:latin typeface="Calibri" panose="020F0502020204030204" pitchFamily="34" charset="0"/>
                <a:ea typeface="Calibri" panose="020F0502020204030204" pitchFamily="34" charset="0"/>
                <a:cs typeface="Mangal" panose="02040503050203030202" pitchFamily="18" charset="0"/>
              </a:rPr>
              <a:t> including NGOs/ CBOs </a:t>
            </a:r>
          </a:p>
          <a:p>
            <a:pPr marL="0" indent="0">
              <a:lnSpc>
                <a:spcPct val="107000"/>
              </a:lnSpc>
              <a:spcAft>
                <a:spcPts val="800"/>
              </a:spcAft>
              <a:buNone/>
            </a:pPr>
            <a:endParaRPr lang="en-IN" sz="2300" dirty="0">
              <a:effectLst/>
              <a:latin typeface="Calibri" panose="020F0502020204030204" pitchFamily="34" charset="0"/>
              <a:ea typeface="Calibri" panose="020F0502020204030204" pitchFamily="34" charset="0"/>
              <a:cs typeface="Mangal" panose="02040503050203030202" pitchFamily="18" charset="0"/>
            </a:endParaRPr>
          </a:p>
          <a:p>
            <a:pPr>
              <a:lnSpc>
                <a:spcPct val="107000"/>
              </a:lnSpc>
              <a:spcAft>
                <a:spcPts val="800"/>
              </a:spcAft>
            </a:pPr>
            <a:r>
              <a:rPr lang="en-IN" sz="2800" b="1" dirty="0">
                <a:effectLst/>
                <a:latin typeface="Calibri" panose="020F0502020204030204" pitchFamily="34" charset="0"/>
                <a:ea typeface="Calibri" panose="020F0502020204030204" pitchFamily="34" charset="0"/>
                <a:cs typeface="Mangal" panose="02040503050203030202" pitchFamily="18" charset="0"/>
              </a:rPr>
              <a:t>Dovetailing risk reduction into various development programs of national and state governments</a:t>
            </a:r>
            <a:r>
              <a:rPr lang="en-IN" sz="2800" dirty="0">
                <a:effectLst/>
                <a:latin typeface="Calibri" panose="020F0502020204030204" pitchFamily="34" charset="0"/>
                <a:ea typeface="Calibri" panose="020F0502020204030204" pitchFamily="34" charset="0"/>
                <a:cs typeface="Mangal" panose="02040503050203030202" pitchFamily="18" charset="0"/>
              </a:rPr>
              <a:t> </a:t>
            </a:r>
          </a:p>
        </p:txBody>
      </p:sp>
    </p:spTree>
    <p:extLst>
      <p:ext uri="{BB962C8B-B14F-4D97-AF65-F5344CB8AC3E}">
        <p14:creationId xmlns:p14="http://schemas.microsoft.com/office/powerpoint/2010/main" val="1940816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4637-1E76-4701-B0DC-A4637DCE8F7E}"/>
              </a:ext>
            </a:extLst>
          </p:cNvPr>
          <p:cNvSpPr>
            <a:spLocks noGrp="1"/>
          </p:cNvSpPr>
          <p:nvPr>
            <p:ph type="title"/>
          </p:nvPr>
        </p:nvSpPr>
        <p:spPr>
          <a:xfrm>
            <a:off x="323528" y="457200"/>
            <a:ext cx="8229600" cy="1143000"/>
          </a:xfrm>
        </p:spPr>
        <p:txBody>
          <a:bodyPr>
            <a:noAutofit/>
          </a:bodyPr>
          <a:lstStyle/>
          <a:p>
            <a:r>
              <a:rPr lang="en-IN" sz="3200" b="1" dirty="0">
                <a:effectLst/>
                <a:latin typeface="Calibri" panose="020F0502020204030204" pitchFamily="34" charset="0"/>
                <a:ea typeface="Calibri" panose="020F0502020204030204" pitchFamily="34" charset="0"/>
                <a:cs typeface="Mangal" panose="02040503050203030202" pitchFamily="18" charset="0"/>
              </a:rPr>
              <a:t>Role of Panchayats in Disaster Management - Pre-Disaster</a:t>
            </a:r>
            <a:endParaRPr lang="en-IN" sz="3200" b="1" dirty="0"/>
          </a:p>
        </p:txBody>
      </p:sp>
      <p:sp>
        <p:nvSpPr>
          <p:cNvPr id="3" name="Content Placeholder 2">
            <a:extLst>
              <a:ext uri="{FF2B5EF4-FFF2-40B4-BE49-F238E27FC236}">
                <a16:creationId xmlns:a16="http://schemas.microsoft.com/office/drawing/2014/main" id="{5202C12C-7E69-4F96-BEC2-56B410EC52B5}"/>
              </a:ext>
            </a:extLst>
          </p:cNvPr>
          <p:cNvSpPr>
            <a:spLocks noGrp="1"/>
          </p:cNvSpPr>
          <p:nvPr>
            <p:ph idx="1"/>
          </p:nvPr>
        </p:nvSpPr>
        <p:spPr/>
        <p:txBody>
          <a:bodyPr>
            <a:normAutofit fontScale="92500" lnSpcReduction="10000"/>
          </a:bodyPr>
          <a:lstStyle/>
          <a:p>
            <a:pPr>
              <a:lnSpc>
                <a:spcPct val="107000"/>
              </a:lnSpc>
              <a:spcAft>
                <a:spcPts val="800"/>
              </a:spcAft>
            </a:pPr>
            <a:r>
              <a:rPr lang="en-IN" sz="3200" dirty="0">
                <a:effectLst/>
                <a:latin typeface="Calibri" panose="020F0502020204030204" pitchFamily="34" charset="0"/>
                <a:ea typeface="Calibri" panose="020F0502020204030204" pitchFamily="34" charset="0"/>
                <a:cs typeface="Mangal" panose="02040503050203030202" pitchFamily="18" charset="0"/>
              </a:rPr>
              <a:t>Establishing </a:t>
            </a:r>
            <a:r>
              <a:rPr lang="en-IN" sz="3200" b="1" dirty="0">
                <a:effectLst/>
                <a:latin typeface="Calibri" panose="020F0502020204030204" pitchFamily="34" charset="0"/>
                <a:ea typeface="Calibri" panose="020F0502020204030204" pitchFamily="34" charset="0"/>
                <a:cs typeface="Mangal" panose="02040503050203030202" pitchFamily="18" charset="0"/>
              </a:rPr>
              <a:t>convergence with local institutional structures </a:t>
            </a:r>
            <a:r>
              <a:rPr lang="en-IN" sz="3200" dirty="0">
                <a:effectLst/>
                <a:latin typeface="Calibri" panose="020F0502020204030204" pitchFamily="34" charset="0"/>
                <a:ea typeface="Calibri" panose="020F0502020204030204" pitchFamily="34" charset="0"/>
                <a:cs typeface="Mangal" panose="02040503050203030202" pitchFamily="18" charset="0"/>
              </a:rPr>
              <a:t>created for implementing education, health, livelihood, social justice etc. </a:t>
            </a:r>
          </a:p>
          <a:p>
            <a:pPr>
              <a:lnSpc>
                <a:spcPct val="107000"/>
              </a:lnSpc>
              <a:spcAft>
                <a:spcPts val="800"/>
              </a:spcAft>
            </a:pPr>
            <a:r>
              <a:rPr lang="en-IN" sz="3200" b="1" dirty="0">
                <a:effectLst/>
                <a:latin typeface="Calibri" panose="020F0502020204030204" pitchFamily="34" charset="0"/>
                <a:ea typeface="Calibri" panose="020F0502020204030204" pitchFamily="34" charset="0"/>
                <a:cs typeface="Mangal" panose="02040503050203030202" pitchFamily="18" charset="0"/>
              </a:rPr>
              <a:t>Activating the DM Plans </a:t>
            </a:r>
            <a:r>
              <a:rPr lang="en-IN" sz="3200" dirty="0">
                <a:effectLst/>
                <a:latin typeface="Calibri" panose="020F0502020204030204" pitchFamily="34" charset="0"/>
                <a:ea typeface="Calibri" panose="020F0502020204030204" pitchFamily="34" charset="0"/>
                <a:cs typeface="Mangal" panose="02040503050203030202" pitchFamily="18" charset="0"/>
              </a:rPr>
              <a:t>with the participation of the community </a:t>
            </a:r>
          </a:p>
          <a:p>
            <a:pPr>
              <a:lnSpc>
                <a:spcPct val="107000"/>
              </a:lnSpc>
              <a:spcAft>
                <a:spcPts val="800"/>
              </a:spcAft>
            </a:pPr>
            <a:r>
              <a:rPr lang="en-IN" sz="3200" dirty="0">
                <a:effectLst/>
                <a:latin typeface="Calibri" panose="020F0502020204030204" pitchFamily="34" charset="0"/>
                <a:ea typeface="Calibri" panose="020F0502020204030204" pitchFamily="34" charset="0"/>
                <a:cs typeface="Mangal" panose="02040503050203030202" pitchFamily="18" charset="0"/>
              </a:rPr>
              <a:t>Formation of </a:t>
            </a:r>
            <a:r>
              <a:rPr lang="en-IN" sz="3200" b="1" dirty="0">
                <a:effectLst/>
                <a:latin typeface="Calibri" panose="020F0502020204030204" pitchFamily="34" charset="0"/>
                <a:ea typeface="Calibri" panose="020F0502020204030204" pitchFamily="34" charset="0"/>
                <a:cs typeface="Mangal" panose="02040503050203030202" pitchFamily="18" charset="0"/>
              </a:rPr>
              <a:t>Task forces and their capacity building</a:t>
            </a:r>
            <a:r>
              <a:rPr lang="en-IN" sz="3200" dirty="0">
                <a:effectLst/>
                <a:latin typeface="Calibri" panose="020F0502020204030204" pitchFamily="34" charset="0"/>
                <a:ea typeface="Calibri" panose="020F0502020204030204" pitchFamily="34" charset="0"/>
                <a:cs typeface="Mangal" panose="02040503050203030202" pitchFamily="18" charset="0"/>
              </a:rPr>
              <a:t> </a:t>
            </a:r>
          </a:p>
          <a:p>
            <a:r>
              <a:rPr lang="en-IN" sz="3200" dirty="0">
                <a:effectLst/>
                <a:latin typeface="Calibri" panose="020F0502020204030204" pitchFamily="34" charset="0"/>
                <a:ea typeface="Calibri" panose="020F0502020204030204" pitchFamily="34" charset="0"/>
                <a:cs typeface="Mangal" panose="02040503050203030202" pitchFamily="18" charset="0"/>
              </a:rPr>
              <a:t>Identifying </a:t>
            </a:r>
            <a:r>
              <a:rPr lang="en-IN" sz="3200" b="1" dirty="0">
                <a:effectLst/>
                <a:latin typeface="Calibri" panose="020F0502020204030204" pitchFamily="34" charset="0"/>
                <a:ea typeface="Calibri" panose="020F0502020204030204" pitchFamily="34" charset="0"/>
                <a:cs typeface="Mangal" panose="02040503050203030202" pitchFamily="18" charset="0"/>
              </a:rPr>
              <a:t>land/building for relief camp </a:t>
            </a:r>
          </a:p>
        </p:txBody>
      </p:sp>
    </p:spTree>
    <p:extLst>
      <p:ext uri="{BB962C8B-B14F-4D97-AF65-F5344CB8AC3E}">
        <p14:creationId xmlns:p14="http://schemas.microsoft.com/office/powerpoint/2010/main" val="3355502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D63E6-7E2A-4D36-821A-59E14F7E503D}"/>
              </a:ext>
            </a:extLst>
          </p:cNvPr>
          <p:cNvSpPr>
            <a:spLocks noGrp="1"/>
          </p:cNvSpPr>
          <p:nvPr>
            <p:ph type="title"/>
          </p:nvPr>
        </p:nvSpPr>
        <p:spPr>
          <a:xfrm>
            <a:off x="251520" y="381000"/>
            <a:ext cx="8229600" cy="1143000"/>
          </a:xfrm>
        </p:spPr>
        <p:txBody>
          <a:bodyPr>
            <a:noAutofit/>
          </a:bodyPr>
          <a:lstStyle/>
          <a:p>
            <a:r>
              <a:rPr lang="en-IN" sz="3200" b="1" dirty="0">
                <a:effectLst/>
                <a:latin typeface="Calibri" panose="020F0502020204030204" pitchFamily="34" charset="0"/>
                <a:ea typeface="Calibri" panose="020F0502020204030204" pitchFamily="34" charset="0"/>
                <a:cs typeface="Mangal" panose="02040503050203030202" pitchFamily="18" charset="0"/>
              </a:rPr>
              <a:t>Role of Panchayats in Disaster Management - </a:t>
            </a:r>
            <a:r>
              <a:rPr lang="en-IN" sz="3200" b="1" dirty="0">
                <a:latin typeface="Calibri" panose="020F0502020204030204" pitchFamily="34" charset="0"/>
                <a:ea typeface="Calibri" panose="020F0502020204030204" pitchFamily="34" charset="0"/>
                <a:cs typeface="Mangal" panose="02040503050203030202" pitchFamily="18" charset="0"/>
              </a:rPr>
              <a:t>During Disaster</a:t>
            </a:r>
            <a:endParaRPr lang="en-IN" sz="3200" b="1" dirty="0"/>
          </a:p>
        </p:txBody>
      </p:sp>
      <p:sp>
        <p:nvSpPr>
          <p:cNvPr id="3" name="Content Placeholder 2">
            <a:extLst>
              <a:ext uri="{FF2B5EF4-FFF2-40B4-BE49-F238E27FC236}">
                <a16:creationId xmlns:a16="http://schemas.microsoft.com/office/drawing/2014/main" id="{2D8E718D-93FC-4456-A8EE-2D4F4AE8EF7D}"/>
              </a:ext>
            </a:extLst>
          </p:cNvPr>
          <p:cNvSpPr>
            <a:spLocks noGrp="1"/>
          </p:cNvSpPr>
          <p:nvPr>
            <p:ph idx="1"/>
          </p:nvPr>
        </p:nvSpPr>
        <p:spPr>
          <a:xfrm>
            <a:off x="457200" y="1524000"/>
            <a:ext cx="8229600" cy="5059362"/>
          </a:xfrm>
        </p:spPr>
        <p:txBody>
          <a:bodyPr>
            <a:normAutofit lnSpcReduction="10000"/>
          </a:bodyPr>
          <a:lstStyle/>
          <a:p>
            <a:pPr>
              <a:lnSpc>
                <a:spcPct val="107000"/>
              </a:lnSpc>
              <a:spcAft>
                <a:spcPts val="800"/>
              </a:spcAft>
            </a:pPr>
            <a:r>
              <a:rPr lang="en-IN" sz="2400" dirty="0">
                <a:effectLst/>
                <a:latin typeface="Calibri" panose="020F0502020204030204" pitchFamily="34" charset="0"/>
                <a:ea typeface="Calibri" panose="020F0502020204030204" pitchFamily="34" charset="0"/>
                <a:cs typeface="Mangal" panose="02040503050203030202" pitchFamily="18" charset="0"/>
              </a:rPr>
              <a:t>Arranging </a:t>
            </a:r>
            <a:r>
              <a:rPr lang="en-IN" sz="2400" b="1" dirty="0">
                <a:effectLst/>
                <a:latin typeface="Calibri" panose="020F0502020204030204" pitchFamily="34" charset="0"/>
                <a:ea typeface="Calibri" panose="020F0502020204030204" pitchFamily="34" charset="0"/>
                <a:cs typeface="Mangal" panose="02040503050203030202" pitchFamily="18" charset="0"/>
              </a:rPr>
              <a:t>emergency communication </a:t>
            </a:r>
            <a:r>
              <a:rPr lang="en-IN" sz="2400" dirty="0">
                <a:effectLst/>
                <a:latin typeface="Calibri" panose="020F0502020204030204" pitchFamily="34" charset="0"/>
                <a:ea typeface="Calibri" panose="020F0502020204030204" pitchFamily="34" charset="0"/>
                <a:cs typeface="Mangal" panose="02040503050203030202" pitchFamily="18" charset="0"/>
              </a:rPr>
              <a:t>through available resources </a:t>
            </a:r>
          </a:p>
          <a:p>
            <a:pPr>
              <a:lnSpc>
                <a:spcPct val="107000"/>
              </a:lnSpc>
              <a:spcAft>
                <a:spcPts val="800"/>
              </a:spcAft>
            </a:pPr>
            <a:r>
              <a:rPr lang="en-IN" sz="2400" b="1" dirty="0">
                <a:effectLst/>
                <a:latin typeface="Calibri" panose="020F0502020204030204" pitchFamily="34" charset="0"/>
                <a:ea typeface="Calibri" panose="020F0502020204030204" pitchFamily="34" charset="0"/>
                <a:cs typeface="Mangal" panose="02040503050203030202" pitchFamily="18" charset="0"/>
              </a:rPr>
              <a:t>Evacuation to temporary shelter </a:t>
            </a:r>
            <a:r>
              <a:rPr lang="en-IN" sz="2400" dirty="0">
                <a:effectLst/>
                <a:latin typeface="Calibri" panose="020F0502020204030204" pitchFamily="34" charset="0"/>
                <a:ea typeface="Calibri" panose="020F0502020204030204" pitchFamily="34" charset="0"/>
                <a:cs typeface="Mangal" panose="02040503050203030202" pitchFamily="18" charset="0"/>
              </a:rPr>
              <a:t>and running </a:t>
            </a:r>
            <a:r>
              <a:rPr lang="en-IN" sz="2400" b="1" dirty="0">
                <a:effectLst/>
                <a:latin typeface="Calibri" panose="020F0502020204030204" pitchFamily="34" charset="0"/>
                <a:ea typeface="Calibri" panose="020F0502020204030204" pitchFamily="34" charset="0"/>
                <a:cs typeface="Mangal" panose="02040503050203030202" pitchFamily="18" charset="0"/>
              </a:rPr>
              <a:t>relief camps </a:t>
            </a:r>
          </a:p>
          <a:p>
            <a:pPr>
              <a:lnSpc>
                <a:spcPct val="107000"/>
              </a:lnSpc>
              <a:spcAft>
                <a:spcPts val="800"/>
              </a:spcAft>
            </a:pPr>
            <a:r>
              <a:rPr lang="en-IN" sz="2400" b="1" dirty="0">
                <a:effectLst/>
                <a:latin typeface="Calibri" panose="020F0502020204030204" pitchFamily="34" charset="0"/>
                <a:ea typeface="Calibri" panose="020F0502020204030204" pitchFamily="34" charset="0"/>
                <a:cs typeface="Mangal" panose="02040503050203030202" pitchFamily="18" charset="0"/>
              </a:rPr>
              <a:t>Supplementing rescue and relief efforts </a:t>
            </a:r>
            <a:r>
              <a:rPr lang="en-IN" sz="2400" dirty="0">
                <a:effectLst/>
                <a:latin typeface="Calibri" panose="020F0502020204030204" pitchFamily="34" charset="0"/>
                <a:ea typeface="Calibri" panose="020F0502020204030204" pitchFamily="34" charset="0"/>
                <a:cs typeface="Mangal" panose="02040503050203030202" pitchFamily="18" charset="0"/>
              </a:rPr>
              <a:t>in coordinating different agencies </a:t>
            </a:r>
          </a:p>
          <a:p>
            <a:pPr>
              <a:lnSpc>
                <a:spcPct val="107000"/>
              </a:lnSpc>
              <a:spcAft>
                <a:spcPts val="800"/>
              </a:spcAft>
            </a:pPr>
            <a:r>
              <a:rPr lang="en-IN" sz="2400" b="1" dirty="0">
                <a:effectLst/>
                <a:latin typeface="Calibri" panose="020F0502020204030204" pitchFamily="34" charset="0"/>
                <a:ea typeface="Calibri" panose="020F0502020204030204" pitchFamily="34" charset="0"/>
                <a:cs typeface="Mangal" panose="02040503050203030202" pitchFamily="18" charset="0"/>
              </a:rPr>
              <a:t>Monitoring of Relief distribution </a:t>
            </a:r>
          </a:p>
          <a:p>
            <a:pPr>
              <a:lnSpc>
                <a:spcPct val="107000"/>
              </a:lnSpc>
              <a:spcAft>
                <a:spcPts val="800"/>
              </a:spcAft>
            </a:pPr>
            <a:r>
              <a:rPr lang="en-IN" sz="2400" b="1" dirty="0">
                <a:effectLst/>
                <a:latin typeface="Calibri" panose="020F0502020204030204" pitchFamily="34" charset="0"/>
                <a:ea typeface="Calibri" panose="020F0502020204030204" pitchFamily="34" charset="0"/>
                <a:cs typeface="Mangal" panose="02040503050203030202" pitchFamily="18" charset="0"/>
              </a:rPr>
              <a:t>Safe disposal of carcass</a:t>
            </a:r>
            <a:r>
              <a:rPr lang="en-IN" sz="2400" dirty="0">
                <a:effectLst/>
                <a:latin typeface="Calibri" panose="020F0502020204030204" pitchFamily="34" charset="0"/>
                <a:ea typeface="Calibri" panose="020F0502020204030204" pitchFamily="34" charset="0"/>
                <a:cs typeface="Mangal" panose="02040503050203030202" pitchFamily="18" charset="0"/>
              </a:rPr>
              <a:t> and arranging </a:t>
            </a:r>
            <a:r>
              <a:rPr lang="en-IN" sz="2400" b="1" dirty="0">
                <a:effectLst/>
                <a:latin typeface="Calibri" panose="020F0502020204030204" pitchFamily="34" charset="0"/>
                <a:ea typeface="Calibri" panose="020F0502020204030204" pitchFamily="34" charset="0"/>
                <a:cs typeface="Mangal" panose="02040503050203030202" pitchFamily="18" charset="0"/>
              </a:rPr>
              <a:t>safe drinking water and sanitation </a:t>
            </a:r>
          </a:p>
          <a:p>
            <a:pPr>
              <a:lnSpc>
                <a:spcPct val="107000"/>
              </a:lnSpc>
              <a:spcAft>
                <a:spcPts val="800"/>
              </a:spcAft>
            </a:pPr>
            <a:r>
              <a:rPr lang="en-IN" sz="2400" dirty="0">
                <a:effectLst/>
                <a:latin typeface="Calibri" panose="020F0502020204030204" pitchFamily="34" charset="0"/>
                <a:ea typeface="Calibri" panose="020F0502020204030204" pitchFamily="34" charset="0"/>
                <a:cs typeface="Mangal" panose="02040503050203030202" pitchFamily="18" charset="0"/>
              </a:rPr>
              <a:t>Special arrangement for </a:t>
            </a:r>
            <a:r>
              <a:rPr lang="en-IN" sz="2400" b="1" dirty="0">
                <a:effectLst/>
                <a:latin typeface="Calibri" panose="020F0502020204030204" pitchFamily="34" charset="0"/>
                <a:ea typeface="Calibri" panose="020F0502020204030204" pitchFamily="34" charset="0"/>
                <a:cs typeface="Mangal" panose="02040503050203030202" pitchFamily="18" charset="0"/>
              </a:rPr>
              <a:t>health care for adolescent girls and women </a:t>
            </a:r>
          </a:p>
          <a:p>
            <a:r>
              <a:rPr lang="en-IN" sz="2400" dirty="0">
                <a:effectLst/>
                <a:latin typeface="Calibri" panose="020F0502020204030204" pitchFamily="34" charset="0"/>
                <a:ea typeface="Calibri" panose="020F0502020204030204" pitchFamily="34" charset="0"/>
                <a:cs typeface="Mangal" panose="02040503050203030202" pitchFamily="18" charset="0"/>
              </a:rPr>
              <a:t>Protection of vulnerable groups</a:t>
            </a:r>
            <a:endParaRPr lang="en-IN" sz="4000" dirty="0"/>
          </a:p>
        </p:txBody>
      </p:sp>
    </p:spTree>
    <p:extLst>
      <p:ext uri="{BB962C8B-B14F-4D97-AF65-F5344CB8AC3E}">
        <p14:creationId xmlns:p14="http://schemas.microsoft.com/office/powerpoint/2010/main" val="3940493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530EB-BABA-47EB-BBD8-B3A035216FFD}"/>
              </a:ext>
            </a:extLst>
          </p:cNvPr>
          <p:cNvSpPr>
            <a:spLocks noGrp="1"/>
          </p:cNvSpPr>
          <p:nvPr>
            <p:ph type="title"/>
          </p:nvPr>
        </p:nvSpPr>
        <p:spPr/>
        <p:txBody>
          <a:bodyPr>
            <a:noAutofit/>
          </a:bodyPr>
          <a:lstStyle/>
          <a:p>
            <a:r>
              <a:rPr lang="en-IN" sz="3200" b="1" dirty="0">
                <a:effectLst/>
                <a:latin typeface="Calibri" panose="020F0502020204030204" pitchFamily="34" charset="0"/>
                <a:ea typeface="Calibri" panose="020F0502020204030204" pitchFamily="34" charset="0"/>
                <a:cs typeface="Mangal" panose="02040503050203030202" pitchFamily="18" charset="0"/>
              </a:rPr>
              <a:t>Role of Panchayats in Disaster Management - </a:t>
            </a:r>
            <a:r>
              <a:rPr lang="en-IN" sz="3200" b="1" dirty="0">
                <a:latin typeface="Calibri" panose="020F0502020204030204" pitchFamily="34" charset="0"/>
                <a:ea typeface="Calibri" panose="020F0502020204030204" pitchFamily="34" charset="0"/>
                <a:cs typeface="Mangal" panose="02040503050203030202" pitchFamily="18" charset="0"/>
              </a:rPr>
              <a:t>Post Disaster</a:t>
            </a:r>
            <a:endParaRPr lang="en-IN" sz="3200" b="1" dirty="0"/>
          </a:p>
        </p:txBody>
      </p:sp>
      <p:sp>
        <p:nvSpPr>
          <p:cNvPr id="3" name="Content Placeholder 2">
            <a:extLst>
              <a:ext uri="{FF2B5EF4-FFF2-40B4-BE49-F238E27FC236}">
                <a16:creationId xmlns:a16="http://schemas.microsoft.com/office/drawing/2014/main" id="{969C702E-FF8C-4182-9454-9D9346564689}"/>
              </a:ext>
            </a:extLst>
          </p:cNvPr>
          <p:cNvSpPr>
            <a:spLocks noGrp="1"/>
          </p:cNvSpPr>
          <p:nvPr>
            <p:ph idx="1"/>
          </p:nvPr>
        </p:nvSpPr>
        <p:spPr>
          <a:xfrm>
            <a:off x="469769" y="1524000"/>
            <a:ext cx="8229600" cy="5181600"/>
          </a:xfrm>
        </p:spPr>
        <p:txBody>
          <a:bodyPr>
            <a:normAutofit lnSpcReduction="10000"/>
          </a:bodyPr>
          <a:lstStyle/>
          <a:p>
            <a:pPr>
              <a:lnSpc>
                <a:spcPct val="107000"/>
              </a:lnSpc>
              <a:spcAft>
                <a:spcPts val="800"/>
              </a:spcAft>
            </a:pPr>
            <a:r>
              <a:rPr lang="en-IN" sz="2400" b="1" dirty="0">
                <a:effectLst/>
                <a:latin typeface="Calibri" panose="020F0502020204030204" pitchFamily="34" charset="0"/>
                <a:ea typeface="Calibri" panose="020F0502020204030204" pitchFamily="34" charset="0"/>
                <a:cs typeface="Mangal" panose="02040503050203030202" pitchFamily="18" charset="0"/>
              </a:rPr>
              <a:t>Damage assessment </a:t>
            </a:r>
            <a:r>
              <a:rPr lang="en-IN" sz="2400" dirty="0">
                <a:effectLst/>
                <a:latin typeface="Calibri" panose="020F0502020204030204" pitchFamily="34" charset="0"/>
                <a:ea typeface="Calibri" panose="020F0502020204030204" pitchFamily="34" charset="0"/>
                <a:cs typeface="Mangal" panose="02040503050203030202" pitchFamily="18" charset="0"/>
              </a:rPr>
              <a:t>particularly assisting in identifying victims for compensation and its distribution </a:t>
            </a:r>
          </a:p>
          <a:p>
            <a:pPr>
              <a:lnSpc>
                <a:spcPct val="107000"/>
              </a:lnSpc>
              <a:spcAft>
                <a:spcPts val="800"/>
              </a:spcAft>
            </a:pPr>
            <a:r>
              <a:rPr lang="en-IN" sz="2400" dirty="0">
                <a:effectLst/>
                <a:latin typeface="Calibri" panose="020F0502020204030204" pitchFamily="34" charset="0"/>
                <a:ea typeface="Calibri" panose="020F0502020204030204" pitchFamily="34" charset="0"/>
                <a:cs typeface="Mangal" panose="02040503050203030202" pitchFamily="18" charset="0"/>
              </a:rPr>
              <a:t>Formulating </a:t>
            </a:r>
            <a:r>
              <a:rPr lang="en-IN" sz="2400" b="1" dirty="0">
                <a:effectLst/>
                <a:latin typeface="Calibri" panose="020F0502020204030204" pitchFamily="34" charset="0"/>
                <a:ea typeface="Calibri" panose="020F0502020204030204" pitchFamily="34" charset="0"/>
                <a:cs typeface="Mangal" panose="02040503050203030202" pitchFamily="18" charset="0"/>
              </a:rPr>
              <a:t>rehabilitation and reconstruction plan </a:t>
            </a:r>
            <a:r>
              <a:rPr lang="en-IN" sz="2400" dirty="0">
                <a:effectLst/>
                <a:latin typeface="Calibri" panose="020F0502020204030204" pitchFamily="34" charset="0"/>
                <a:ea typeface="Calibri" panose="020F0502020204030204" pitchFamily="34" charset="0"/>
                <a:cs typeface="Mangal" panose="02040503050203030202" pitchFamily="18" charset="0"/>
              </a:rPr>
              <a:t>of houses and other local infrastructures </a:t>
            </a:r>
          </a:p>
          <a:p>
            <a:pPr>
              <a:lnSpc>
                <a:spcPct val="107000"/>
              </a:lnSpc>
              <a:spcAft>
                <a:spcPts val="800"/>
              </a:spcAft>
            </a:pPr>
            <a:r>
              <a:rPr lang="en-IN" sz="2400" dirty="0">
                <a:effectLst/>
                <a:latin typeface="Calibri" panose="020F0502020204030204" pitchFamily="34" charset="0"/>
                <a:ea typeface="Calibri" panose="020F0502020204030204" pitchFamily="34" charset="0"/>
                <a:cs typeface="Mangal" panose="02040503050203030202" pitchFamily="18" charset="0"/>
              </a:rPr>
              <a:t>Enforce </a:t>
            </a:r>
            <a:r>
              <a:rPr lang="en-IN" sz="2400" b="1" dirty="0">
                <a:effectLst/>
                <a:latin typeface="Calibri" panose="020F0502020204030204" pitchFamily="34" charset="0"/>
                <a:ea typeface="Calibri" panose="020F0502020204030204" pitchFamily="34" charset="0"/>
                <a:cs typeface="Mangal" panose="02040503050203030202" pitchFamily="18" charset="0"/>
              </a:rPr>
              <a:t>minimum specification for safe reconstruction </a:t>
            </a:r>
          </a:p>
          <a:p>
            <a:pPr>
              <a:lnSpc>
                <a:spcPct val="107000"/>
              </a:lnSpc>
              <a:spcAft>
                <a:spcPts val="800"/>
              </a:spcAft>
            </a:pPr>
            <a:r>
              <a:rPr lang="en-IN" sz="2400" dirty="0">
                <a:effectLst/>
                <a:latin typeface="Calibri" panose="020F0502020204030204" pitchFamily="34" charset="0"/>
                <a:ea typeface="Calibri" panose="020F0502020204030204" pitchFamily="34" charset="0"/>
                <a:cs typeface="Mangal" panose="02040503050203030202" pitchFamily="18" charset="0"/>
              </a:rPr>
              <a:t>Supervise and monitor </a:t>
            </a:r>
            <a:r>
              <a:rPr lang="en-IN" sz="2400" b="1" dirty="0">
                <a:effectLst/>
                <a:latin typeface="Calibri" panose="020F0502020204030204" pitchFamily="34" charset="0"/>
                <a:ea typeface="Calibri" panose="020F0502020204030204" pitchFamily="34" charset="0"/>
                <a:cs typeface="Mangal" panose="02040503050203030202" pitchFamily="18" charset="0"/>
              </a:rPr>
              <a:t>long term reconstruction and mitigation projects</a:t>
            </a:r>
            <a:r>
              <a:rPr lang="en-IN" sz="24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IN" sz="2400" dirty="0">
                <a:effectLst/>
                <a:latin typeface="Calibri" panose="020F0502020204030204" pitchFamily="34" charset="0"/>
                <a:ea typeface="Calibri" panose="020F0502020204030204" pitchFamily="34" charset="0"/>
                <a:cs typeface="Mangal" panose="02040503050203030202" pitchFamily="18" charset="0"/>
              </a:rPr>
              <a:t>Mobilizing special funds to use disaster resistant construction technology in vulnerable areas </a:t>
            </a:r>
          </a:p>
          <a:p>
            <a:r>
              <a:rPr lang="en-IN" sz="2400" b="1" dirty="0">
                <a:effectLst/>
                <a:latin typeface="Calibri" panose="020F0502020204030204" pitchFamily="34" charset="0"/>
                <a:ea typeface="Calibri" panose="020F0502020204030204" pitchFamily="34" charset="0"/>
                <a:cs typeface="Mangal" panose="02040503050203030202" pitchFamily="18" charset="0"/>
              </a:rPr>
              <a:t>Mobilising local resources and manpower </a:t>
            </a:r>
            <a:r>
              <a:rPr lang="en-IN" sz="2400" dirty="0">
                <a:effectLst/>
                <a:latin typeface="Calibri" panose="020F0502020204030204" pitchFamily="34" charset="0"/>
                <a:ea typeface="Calibri" panose="020F0502020204030204" pitchFamily="34" charset="0"/>
                <a:cs typeface="Mangal" panose="02040503050203030202" pitchFamily="18" charset="0"/>
              </a:rPr>
              <a:t>in relief and rehabilitation</a:t>
            </a:r>
            <a:endParaRPr lang="en-IN" dirty="0"/>
          </a:p>
        </p:txBody>
      </p:sp>
    </p:spTree>
    <p:extLst>
      <p:ext uri="{BB962C8B-B14F-4D97-AF65-F5344CB8AC3E}">
        <p14:creationId xmlns:p14="http://schemas.microsoft.com/office/powerpoint/2010/main" val="102788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IN" b="1" dirty="0"/>
              <a:t>DRR Issues for Discussion in GPs</a:t>
            </a:r>
            <a:endParaRPr lang="en-US" b="1" dirty="0"/>
          </a:p>
        </p:txBody>
      </p:sp>
      <p:sp>
        <p:nvSpPr>
          <p:cNvPr id="3" name="Content Placeholder 2"/>
          <p:cNvSpPr>
            <a:spLocks noGrp="1"/>
          </p:cNvSpPr>
          <p:nvPr>
            <p:ph idx="1"/>
          </p:nvPr>
        </p:nvSpPr>
        <p:spPr>
          <a:xfrm>
            <a:off x="457200" y="1219200"/>
            <a:ext cx="8229600" cy="5410200"/>
          </a:xfrm>
        </p:spPr>
        <p:txBody>
          <a:bodyPr>
            <a:normAutofit fontScale="62500" lnSpcReduction="20000"/>
          </a:bodyPr>
          <a:lstStyle/>
          <a:p>
            <a:r>
              <a:rPr lang="en-IN" dirty="0"/>
              <a:t>GP – An important platform for villagers to share their concerns before their representatives. </a:t>
            </a:r>
          </a:p>
          <a:p>
            <a:pPr marL="0" indent="0">
              <a:buNone/>
            </a:pPr>
            <a:endParaRPr lang="en-IN" dirty="0"/>
          </a:p>
          <a:p>
            <a:r>
              <a:rPr lang="en-IN" dirty="0"/>
              <a:t>DRR ensures the </a:t>
            </a:r>
            <a:r>
              <a:rPr lang="en-IN" b="1" dirty="0"/>
              <a:t>sustainability of all developmental initiatives and schemes</a:t>
            </a:r>
            <a:r>
              <a:rPr lang="en-IN" dirty="0"/>
              <a:t>. </a:t>
            </a:r>
          </a:p>
          <a:p>
            <a:pPr marL="0" indent="0">
              <a:buNone/>
            </a:pPr>
            <a:endParaRPr lang="en-IN" dirty="0"/>
          </a:p>
          <a:p>
            <a:r>
              <a:rPr lang="en-IN" b="1" dirty="0"/>
              <a:t>Good repository of knowledge </a:t>
            </a:r>
            <a:r>
              <a:rPr lang="en-IN" dirty="0"/>
              <a:t>in villages in terms of hazards, risks and vulnerabilities, locally available resources, ways of tackling disasters at community level</a:t>
            </a:r>
          </a:p>
          <a:p>
            <a:pPr marL="0" indent="0">
              <a:buNone/>
            </a:pPr>
            <a:endParaRPr lang="en-IN" dirty="0"/>
          </a:p>
          <a:p>
            <a:r>
              <a:rPr lang="en-IN" dirty="0"/>
              <a:t>Many </a:t>
            </a:r>
            <a:r>
              <a:rPr lang="en-IN" b="1" dirty="0"/>
              <a:t>low budget interventions </a:t>
            </a:r>
            <a:r>
              <a:rPr lang="en-IN" dirty="0"/>
              <a:t>can be taken up at village level by community themselves. </a:t>
            </a:r>
          </a:p>
          <a:p>
            <a:endParaRPr lang="en-US" dirty="0"/>
          </a:p>
          <a:p>
            <a:r>
              <a:rPr lang="en-IN" b="1" dirty="0"/>
              <a:t>Important issues </a:t>
            </a:r>
            <a:r>
              <a:rPr lang="en-IN" dirty="0"/>
              <a:t>concerning villagers with regard to disaster risk reduction </a:t>
            </a:r>
            <a:r>
              <a:rPr lang="en-IN" b="1" dirty="0"/>
              <a:t>can be discussed in Gram Sabha</a:t>
            </a:r>
            <a:r>
              <a:rPr lang="en-IN" dirty="0"/>
              <a:t>. </a:t>
            </a:r>
          </a:p>
          <a:p>
            <a:pPr marL="0" indent="0">
              <a:buNone/>
            </a:pPr>
            <a:endParaRPr lang="en-IN" dirty="0"/>
          </a:p>
          <a:p>
            <a:r>
              <a:rPr lang="en-IN" dirty="0"/>
              <a:t>The discussion will lead to </a:t>
            </a:r>
            <a:r>
              <a:rPr lang="en-IN" b="1" dirty="0"/>
              <a:t>formulation of Village level Disaster Management Plan and Risk Informed Gram </a:t>
            </a:r>
            <a:r>
              <a:rPr lang="en-IN" b="1" dirty="0" err="1"/>
              <a:t>Panchayat</a:t>
            </a:r>
            <a:r>
              <a:rPr lang="en-IN" b="1" dirty="0"/>
              <a:t> Development Plan (GPDP)</a:t>
            </a:r>
            <a:r>
              <a:rPr lang="en-IN" dirty="0"/>
              <a:t>. </a:t>
            </a:r>
            <a:endParaRPr lang="en-US" dirty="0"/>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IN" b="1" dirty="0"/>
              <a:t>Issues for Discussion </a:t>
            </a:r>
            <a:endParaRPr lang="en-US" b="1" dirty="0"/>
          </a:p>
        </p:txBody>
      </p:sp>
      <p:sp>
        <p:nvSpPr>
          <p:cNvPr id="3" name="Content Placeholder 2"/>
          <p:cNvSpPr>
            <a:spLocks noGrp="1"/>
          </p:cNvSpPr>
          <p:nvPr>
            <p:ph idx="1"/>
          </p:nvPr>
        </p:nvSpPr>
        <p:spPr>
          <a:xfrm>
            <a:off x="457200" y="1295400"/>
            <a:ext cx="8229600" cy="5287962"/>
          </a:xfrm>
        </p:spPr>
        <p:txBody>
          <a:bodyPr>
            <a:normAutofit fontScale="70000" lnSpcReduction="20000"/>
          </a:bodyPr>
          <a:lstStyle/>
          <a:p>
            <a:r>
              <a:rPr lang="en-IN" b="1" dirty="0"/>
              <a:t>History of past disasters in the village</a:t>
            </a:r>
          </a:p>
          <a:p>
            <a:pPr lvl="1"/>
            <a:r>
              <a:rPr lang="en-IN" dirty="0"/>
              <a:t>Name of the disaster</a:t>
            </a:r>
            <a:endParaRPr lang="en-US" sz="2000" dirty="0"/>
          </a:p>
          <a:p>
            <a:pPr lvl="1"/>
            <a:r>
              <a:rPr lang="en-IN" dirty="0"/>
              <a:t>Year of occurrence of disaster</a:t>
            </a:r>
            <a:endParaRPr lang="en-US" sz="2000" dirty="0"/>
          </a:p>
          <a:p>
            <a:pPr lvl="1"/>
            <a:r>
              <a:rPr lang="en-IN" dirty="0"/>
              <a:t>Impact and losses</a:t>
            </a:r>
            <a:endParaRPr lang="en-US" sz="2000" dirty="0"/>
          </a:p>
          <a:p>
            <a:pPr lvl="1"/>
            <a:r>
              <a:rPr lang="en-IN" dirty="0"/>
              <a:t>Relief and Recovery</a:t>
            </a:r>
            <a:endParaRPr lang="en-US" sz="2000" dirty="0"/>
          </a:p>
          <a:p>
            <a:pPr lvl="1"/>
            <a:r>
              <a:rPr lang="en-IN" dirty="0"/>
              <a:t>Lessons Learnt</a:t>
            </a:r>
          </a:p>
          <a:p>
            <a:endParaRPr lang="en-IN" dirty="0"/>
          </a:p>
          <a:p>
            <a:r>
              <a:rPr lang="en-IN" b="1" dirty="0"/>
              <a:t>Hazards in the village</a:t>
            </a:r>
          </a:p>
          <a:p>
            <a:pPr lvl="1"/>
            <a:r>
              <a:rPr lang="en-IN" dirty="0"/>
              <a:t>Natural</a:t>
            </a:r>
            <a:endParaRPr lang="en-US" sz="2000" dirty="0"/>
          </a:p>
          <a:p>
            <a:pPr lvl="1"/>
            <a:r>
              <a:rPr lang="en-IN" dirty="0"/>
              <a:t>Man-Made</a:t>
            </a:r>
          </a:p>
          <a:p>
            <a:endParaRPr lang="en-IN" dirty="0"/>
          </a:p>
          <a:p>
            <a:r>
              <a:rPr lang="en-IN" b="1" dirty="0"/>
              <a:t>Vulnerabilities in the Village</a:t>
            </a:r>
          </a:p>
          <a:p>
            <a:pPr lvl="1"/>
            <a:r>
              <a:rPr lang="en-IN" dirty="0"/>
              <a:t>Vulnerable Population (</a:t>
            </a:r>
            <a:r>
              <a:rPr lang="en-IN" i="1" dirty="0"/>
              <a:t>location, age, disability, social issues, gender etc.)</a:t>
            </a:r>
            <a:endParaRPr lang="en-US" sz="2000" dirty="0"/>
          </a:p>
          <a:p>
            <a:pPr lvl="1"/>
            <a:r>
              <a:rPr lang="en-IN" dirty="0"/>
              <a:t>Vulnerable Areas (elevation, topography etc.)</a:t>
            </a:r>
            <a:endParaRPr lang="en-US" sz="2000" dirty="0"/>
          </a:p>
          <a:p>
            <a:pPr lvl="1"/>
            <a:r>
              <a:rPr lang="en-IN" dirty="0"/>
              <a:t>Vulnerable Buildings</a:t>
            </a:r>
            <a:r>
              <a:rPr lang="en-IN" i="1" dirty="0"/>
              <a:t> (built according to Building Codes, quality of construction – disaster resistant norms etc.</a:t>
            </a:r>
            <a:endParaRPr lang="en-IN"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84982"/>
            <a:ext cx="8229600" cy="639762"/>
          </a:xfrm>
        </p:spPr>
        <p:txBody>
          <a:bodyPr>
            <a:normAutofit fontScale="90000"/>
          </a:bodyPr>
          <a:lstStyle/>
          <a:p>
            <a:r>
              <a:rPr lang="en-IN" b="1" dirty="0"/>
              <a:t>Issues for Discussion </a:t>
            </a:r>
            <a:endParaRPr lang="en-US" b="1" dirty="0"/>
          </a:p>
        </p:txBody>
      </p:sp>
      <p:sp>
        <p:nvSpPr>
          <p:cNvPr id="3" name="Content Placeholder 2"/>
          <p:cNvSpPr>
            <a:spLocks noGrp="1"/>
          </p:cNvSpPr>
          <p:nvPr>
            <p:ph idx="1"/>
          </p:nvPr>
        </p:nvSpPr>
        <p:spPr>
          <a:xfrm>
            <a:off x="457200" y="1178768"/>
            <a:ext cx="8229600" cy="5562600"/>
          </a:xfrm>
        </p:spPr>
        <p:txBody>
          <a:bodyPr>
            <a:normAutofit fontScale="62500" lnSpcReduction="20000"/>
          </a:bodyPr>
          <a:lstStyle/>
          <a:p>
            <a:r>
              <a:rPr lang="en-IN" b="1" dirty="0"/>
              <a:t>Awareness Generation</a:t>
            </a:r>
          </a:p>
          <a:p>
            <a:pPr lvl="1"/>
            <a:r>
              <a:rPr lang="en-IN" dirty="0"/>
              <a:t>Preparedness Measures (preparedness means the state of readiness to deal with a threatening disaster situation or disaster and the effects thereof)</a:t>
            </a:r>
            <a:endParaRPr lang="en-US" sz="2000" dirty="0"/>
          </a:p>
          <a:p>
            <a:pPr lvl="1"/>
            <a:r>
              <a:rPr lang="en-IN" dirty="0"/>
              <a:t>Undertaking Mock Drills</a:t>
            </a:r>
            <a:endParaRPr lang="en-US" sz="2000" dirty="0"/>
          </a:p>
          <a:p>
            <a:pPr lvl="1"/>
            <a:r>
              <a:rPr lang="en-IN" dirty="0"/>
              <a:t>Dos &amp; Don’ts</a:t>
            </a:r>
          </a:p>
          <a:p>
            <a:endParaRPr lang="en-IN" dirty="0"/>
          </a:p>
          <a:p>
            <a:r>
              <a:rPr lang="en-IN" b="1" dirty="0"/>
              <a:t>Role of Individuals, Community and Panchayat in disaster risk reduction</a:t>
            </a:r>
          </a:p>
          <a:p>
            <a:endParaRPr lang="en-IN" dirty="0"/>
          </a:p>
          <a:p>
            <a:r>
              <a:rPr lang="en-IN" b="1" dirty="0"/>
              <a:t>Early Warning</a:t>
            </a:r>
          </a:p>
          <a:p>
            <a:endParaRPr lang="en-IN" dirty="0"/>
          </a:p>
          <a:p>
            <a:r>
              <a:rPr lang="en-IN" b="1" dirty="0"/>
              <a:t>Response (Team Formation)</a:t>
            </a:r>
          </a:p>
          <a:p>
            <a:pPr lvl="1"/>
            <a:r>
              <a:rPr lang="en-IN" dirty="0"/>
              <a:t>Evacuation</a:t>
            </a:r>
            <a:endParaRPr lang="en-US" sz="2000" dirty="0"/>
          </a:p>
          <a:p>
            <a:pPr lvl="1"/>
            <a:r>
              <a:rPr lang="en-IN" dirty="0"/>
              <a:t>Search &amp; Rescue </a:t>
            </a:r>
            <a:endParaRPr lang="en-US" sz="2000" dirty="0"/>
          </a:p>
          <a:p>
            <a:pPr lvl="1"/>
            <a:r>
              <a:rPr lang="en-IN" dirty="0"/>
              <a:t>Relief</a:t>
            </a:r>
          </a:p>
          <a:p>
            <a:endParaRPr lang="en-IN" dirty="0"/>
          </a:p>
          <a:p>
            <a:r>
              <a:rPr lang="en-IN" b="1" dirty="0"/>
              <a:t>Village Level Plan</a:t>
            </a:r>
          </a:p>
          <a:p>
            <a:pPr lvl="1"/>
            <a:r>
              <a:rPr lang="en-IN" dirty="0"/>
              <a:t>Disaster Management Plan</a:t>
            </a:r>
            <a:endParaRPr lang="en-US" sz="2000" dirty="0"/>
          </a:p>
          <a:p>
            <a:pPr lvl="1"/>
            <a:r>
              <a:rPr lang="en-IN" dirty="0"/>
              <a:t>Integration of disaster risk reduction with Village Development Plan</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6D940-F713-4543-8513-EDAD38FC41F4}"/>
              </a:ext>
            </a:extLst>
          </p:cNvPr>
          <p:cNvSpPr>
            <a:spLocks noGrp="1"/>
          </p:cNvSpPr>
          <p:nvPr>
            <p:ph type="title"/>
          </p:nvPr>
        </p:nvSpPr>
        <p:spPr>
          <a:xfrm>
            <a:off x="323528" y="457200"/>
            <a:ext cx="8229600" cy="1143000"/>
          </a:xfrm>
        </p:spPr>
        <p:txBody>
          <a:bodyPr>
            <a:normAutofit/>
          </a:bodyPr>
          <a:lstStyle/>
          <a:p>
            <a:r>
              <a:rPr lang="en-IN" b="1" dirty="0"/>
              <a:t>Initiatives by </a:t>
            </a:r>
            <a:r>
              <a:rPr lang="en-IN" b="1" dirty="0" err="1"/>
              <a:t>MoPR</a:t>
            </a:r>
            <a:r>
              <a:rPr lang="en-IN" b="1" dirty="0"/>
              <a:t> and NDMA</a:t>
            </a:r>
          </a:p>
        </p:txBody>
      </p:sp>
      <p:sp>
        <p:nvSpPr>
          <p:cNvPr id="3" name="Content Placeholder 2">
            <a:extLst>
              <a:ext uri="{FF2B5EF4-FFF2-40B4-BE49-F238E27FC236}">
                <a16:creationId xmlns:a16="http://schemas.microsoft.com/office/drawing/2014/main" id="{652B3BD2-2431-4B31-9143-D78641344E73}"/>
              </a:ext>
            </a:extLst>
          </p:cNvPr>
          <p:cNvSpPr>
            <a:spLocks noGrp="1"/>
          </p:cNvSpPr>
          <p:nvPr>
            <p:ph idx="1"/>
          </p:nvPr>
        </p:nvSpPr>
        <p:spPr/>
        <p:txBody>
          <a:bodyPr>
            <a:normAutofit fontScale="70000" lnSpcReduction="20000"/>
          </a:bodyPr>
          <a:lstStyle/>
          <a:p>
            <a:r>
              <a:rPr lang="en-IN" dirty="0"/>
              <a:t>NDMA is committed for inclusive DRR</a:t>
            </a:r>
          </a:p>
          <a:p>
            <a:endParaRPr lang="en-IN" dirty="0"/>
          </a:p>
          <a:p>
            <a:r>
              <a:rPr lang="en-IN" b="1" dirty="0" err="1"/>
              <a:t>MoPR</a:t>
            </a:r>
            <a:r>
              <a:rPr lang="en-IN" b="1" dirty="0"/>
              <a:t> has also shown its commitment </a:t>
            </a:r>
            <a:r>
              <a:rPr lang="en-IN" dirty="0"/>
              <a:t>for a development of a resilient nation and is </a:t>
            </a:r>
            <a:r>
              <a:rPr lang="en-IN" b="1" dirty="0"/>
              <a:t>among the leading few Ministries to have a disaster management plan </a:t>
            </a:r>
            <a:r>
              <a:rPr lang="en-IN" dirty="0"/>
              <a:t>and also </a:t>
            </a:r>
            <a:r>
              <a:rPr lang="en-IN" b="1" dirty="0"/>
              <a:t>commitment for integrating the DRR in all GPDPs.</a:t>
            </a:r>
          </a:p>
          <a:p>
            <a:endParaRPr lang="en-IN" dirty="0"/>
          </a:p>
          <a:p>
            <a:r>
              <a:rPr lang="en-IN" b="1" dirty="0"/>
              <a:t>NDMA developed a template for Village Disaster Management Plan (VDMP) and shared with the </a:t>
            </a:r>
            <a:r>
              <a:rPr lang="en-IN" b="1" dirty="0" err="1"/>
              <a:t>MoPR</a:t>
            </a:r>
            <a:r>
              <a:rPr lang="en-IN" b="1" dirty="0"/>
              <a:t> for sharing with all GPs and also shared issues for discussion at GP level and how to integrate DRR in GPDP.</a:t>
            </a:r>
          </a:p>
          <a:p>
            <a:endParaRPr lang="en-IN" dirty="0"/>
          </a:p>
          <a:p>
            <a:r>
              <a:rPr lang="en-IN" dirty="0" err="1"/>
              <a:t>MoPR</a:t>
            </a:r>
            <a:r>
              <a:rPr lang="en-IN" dirty="0"/>
              <a:t> and NDMA </a:t>
            </a:r>
            <a:r>
              <a:rPr lang="en-IN" dirty="0" err="1"/>
              <a:t>togehter</a:t>
            </a:r>
            <a:r>
              <a:rPr lang="en-IN" dirty="0"/>
              <a:t> can move forward to integrate DRR in GPDP and to have VDMPs prepared for every village.</a:t>
            </a:r>
          </a:p>
        </p:txBody>
      </p:sp>
    </p:spTree>
    <p:extLst>
      <p:ext uri="{BB962C8B-B14F-4D97-AF65-F5344CB8AC3E}">
        <p14:creationId xmlns:p14="http://schemas.microsoft.com/office/powerpoint/2010/main" val="3249308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48680"/>
            <a:ext cx="8229600" cy="1143000"/>
          </a:xfrm>
        </p:spPr>
        <p:txBody>
          <a:bodyPr>
            <a:normAutofit fontScale="90000"/>
          </a:bodyPr>
          <a:lstStyle/>
          <a:p>
            <a:br>
              <a:rPr lang="en-IN" sz="3100" dirty="0"/>
            </a:br>
            <a:r>
              <a:rPr lang="en-IN" sz="3100" b="1" dirty="0"/>
              <a:t>Innovations in the Disaster Management Plan of Ministry of </a:t>
            </a:r>
            <a:r>
              <a:rPr lang="en-IN" sz="3100" b="1" dirty="0" err="1"/>
              <a:t>Panchayati</a:t>
            </a:r>
            <a:r>
              <a:rPr lang="en-IN" sz="3100" b="1" dirty="0"/>
              <a:t> Raj (DMP-</a:t>
            </a:r>
            <a:r>
              <a:rPr lang="en-IN" sz="3100" b="1" dirty="0" err="1"/>
              <a:t>MoPR</a:t>
            </a:r>
            <a:r>
              <a:rPr lang="en-IN" sz="3100" b="1" dirty="0"/>
              <a:t>)</a:t>
            </a:r>
            <a:br>
              <a:rPr lang="en-IN" b="1" dirty="0"/>
            </a:br>
            <a:endParaRPr lang="en-IN" b="1" dirty="0"/>
          </a:p>
        </p:txBody>
      </p:sp>
      <p:graphicFrame>
        <p:nvGraphicFramePr>
          <p:cNvPr id="6" name="Content Placeholder 5"/>
          <p:cNvGraphicFramePr>
            <a:graphicFrameLocks noGrp="1"/>
          </p:cNvGraphicFramePr>
          <p:nvPr>
            <p:ph idx="1"/>
          </p:nvPr>
        </p:nvGraphicFramePr>
        <p:xfrm>
          <a:off x="457200" y="1371600"/>
          <a:ext cx="82296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D6817-5E48-4E5A-89CA-FC4C343C8240}"/>
              </a:ext>
            </a:extLst>
          </p:cNvPr>
          <p:cNvSpPr>
            <a:spLocks noGrp="1"/>
          </p:cNvSpPr>
          <p:nvPr>
            <p:ph type="title"/>
          </p:nvPr>
        </p:nvSpPr>
        <p:spPr>
          <a:xfrm>
            <a:off x="457200" y="274638"/>
            <a:ext cx="8229600" cy="868362"/>
          </a:xfrm>
        </p:spPr>
        <p:txBody>
          <a:bodyPr/>
          <a:lstStyle/>
          <a:p>
            <a:r>
              <a:rPr lang="en-IN" b="1" dirty="0"/>
              <a:t>Expectations from </a:t>
            </a:r>
            <a:r>
              <a:rPr lang="en-IN" b="1" dirty="0" err="1"/>
              <a:t>MoPR</a:t>
            </a:r>
            <a:r>
              <a:rPr lang="en-IN" b="1" dirty="0"/>
              <a:t> and PRIs</a:t>
            </a:r>
          </a:p>
        </p:txBody>
      </p:sp>
      <p:sp>
        <p:nvSpPr>
          <p:cNvPr id="3" name="Content Placeholder 2">
            <a:extLst>
              <a:ext uri="{FF2B5EF4-FFF2-40B4-BE49-F238E27FC236}">
                <a16:creationId xmlns:a16="http://schemas.microsoft.com/office/drawing/2014/main" id="{0D0ABACB-1D51-4C23-A6DB-D06535735000}"/>
              </a:ext>
            </a:extLst>
          </p:cNvPr>
          <p:cNvSpPr>
            <a:spLocks noGrp="1"/>
          </p:cNvSpPr>
          <p:nvPr>
            <p:ph idx="1"/>
          </p:nvPr>
        </p:nvSpPr>
        <p:spPr/>
        <p:txBody>
          <a:bodyPr>
            <a:normAutofit fontScale="92500" lnSpcReduction="20000"/>
          </a:bodyPr>
          <a:lstStyle/>
          <a:p>
            <a:r>
              <a:rPr lang="en-IN" dirty="0"/>
              <a:t>There are </a:t>
            </a:r>
            <a:r>
              <a:rPr lang="en-IN" b="1" dirty="0"/>
              <a:t>Nodal Ministries </a:t>
            </a:r>
            <a:r>
              <a:rPr lang="en-IN" dirty="0"/>
              <a:t>for management of different disasters but </a:t>
            </a:r>
            <a:r>
              <a:rPr lang="en-IN" b="1" dirty="0" err="1"/>
              <a:t>MoPR</a:t>
            </a:r>
            <a:r>
              <a:rPr lang="en-IN" b="1" dirty="0"/>
              <a:t> can play a key role in ensuring mainstreaming of DRR at village level, cutting across all disasters</a:t>
            </a:r>
            <a:r>
              <a:rPr lang="en-IN" dirty="0"/>
              <a:t>.</a:t>
            </a:r>
          </a:p>
          <a:p>
            <a:pPr marL="0" indent="0">
              <a:buNone/>
            </a:pPr>
            <a:endParaRPr lang="en-IN" dirty="0"/>
          </a:p>
          <a:p>
            <a:r>
              <a:rPr lang="en-IN" dirty="0" err="1"/>
              <a:t>MoPR</a:t>
            </a:r>
            <a:r>
              <a:rPr lang="en-IN" dirty="0"/>
              <a:t> should </a:t>
            </a:r>
            <a:r>
              <a:rPr lang="en-IN" b="1" dirty="0"/>
              <a:t>share the VDMP templates with all villages</a:t>
            </a:r>
            <a:r>
              <a:rPr lang="en-IN" dirty="0"/>
              <a:t> in every State and also </a:t>
            </a:r>
            <a:r>
              <a:rPr lang="en-IN" b="1" dirty="0"/>
              <a:t>prepare strategy for integration of DRR in GPDP</a:t>
            </a:r>
            <a:r>
              <a:rPr lang="en-IN" dirty="0"/>
              <a:t>.</a:t>
            </a:r>
          </a:p>
          <a:p>
            <a:pPr marL="0" indent="0">
              <a:buNone/>
            </a:pPr>
            <a:endParaRPr lang="en-IN" dirty="0"/>
          </a:p>
          <a:p>
            <a:r>
              <a:rPr lang="en-IN" b="1" dirty="0"/>
              <a:t>NDMA will provide all technical supports in this process</a:t>
            </a:r>
            <a:r>
              <a:rPr lang="en-IN" dirty="0"/>
              <a:t>.</a:t>
            </a:r>
          </a:p>
        </p:txBody>
      </p:sp>
    </p:spTree>
    <p:extLst>
      <p:ext uri="{BB962C8B-B14F-4D97-AF65-F5344CB8AC3E}">
        <p14:creationId xmlns:p14="http://schemas.microsoft.com/office/powerpoint/2010/main" val="3697599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Content Placeholder 2"/>
          <p:cNvSpPr>
            <a:spLocks noGrp="1"/>
          </p:cNvSpPr>
          <p:nvPr>
            <p:ph idx="1"/>
          </p:nvPr>
        </p:nvSpPr>
        <p:spPr>
          <a:xfrm>
            <a:off x="468313" y="877888"/>
            <a:ext cx="8229600" cy="4897437"/>
          </a:xfrm>
        </p:spPr>
        <p:txBody>
          <a:bodyPr/>
          <a:lstStyle/>
          <a:p>
            <a:pPr algn="ctr">
              <a:buFont typeface="Arial" pitchFamily="34" charset="0"/>
              <a:buNone/>
            </a:pPr>
            <a:endParaRPr lang="en-US" altLang="en-US" b="1">
              <a:latin typeface="Times New Roman" pitchFamily="18" charset="0"/>
              <a:cs typeface="Times New Roman" pitchFamily="18" charset="0"/>
            </a:endParaRPr>
          </a:p>
          <a:p>
            <a:pPr algn="ctr">
              <a:buFont typeface="Arial" pitchFamily="34" charset="0"/>
              <a:buNone/>
            </a:pPr>
            <a:endParaRPr lang="en-US" altLang="en-US" b="1">
              <a:latin typeface="Times New Roman" pitchFamily="18" charset="0"/>
              <a:cs typeface="Times New Roman" pitchFamily="18" charset="0"/>
            </a:endParaRPr>
          </a:p>
          <a:p>
            <a:pPr algn="ctr">
              <a:buFont typeface="Arial" pitchFamily="34" charset="0"/>
              <a:buNone/>
            </a:pPr>
            <a:r>
              <a:rPr lang="en-US" altLang="en-US" sz="13800">
                <a:latin typeface="Edwardian Script ITC" pitchFamily="66" charset="0"/>
                <a:cs typeface="Times New Roman" pitchFamily="18" charset="0"/>
              </a:rPr>
              <a:t>Thanks!</a:t>
            </a:r>
            <a:endParaRPr lang="en-IN" altLang="en-US" sz="13800">
              <a:latin typeface="Edwardian Script ITC" pitchFamily="66" charset="0"/>
              <a:cs typeface="Times New Roman" pitchFamily="18" charset="0"/>
            </a:endParaRPr>
          </a:p>
        </p:txBody>
      </p:sp>
    </p:spTree>
    <p:extLst>
      <p:ext uri="{BB962C8B-B14F-4D97-AF65-F5344CB8AC3E}">
        <p14:creationId xmlns:p14="http://schemas.microsoft.com/office/powerpoint/2010/main" val="2001020392"/>
      </p:ext>
    </p:extLst>
  </p:cSld>
  <p:clrMapOvr>
    <a:masterClrMapping/>
  </p:clrMapOvr>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5767</TotalTime>
  <Words>2452</Words>
  <Application>Microsoft Office PowerPoint</Application>
  <PresentationFormat>On-screen Show (4:3)</PresentationFormat>
  <Paragraphs>273</Paragraphs>
  <Slides>33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Edwardian Script ITC</vt:lpstr>
      <vt:lpstr>Garamond</vt:lpstr>
      <vt:lpstr>Times New Roman</vt:lpstr>
      <vt:lpstr>Wingdings</vt:lpstr>
      <vt:lpstr>1_Custom Design</vt:lpstr>
      <vt:lpstr>Village Disaster Management Plan (VDMP)  &amp;   Integration  of DRR in  Gram Panchayat Development Plan (GPDP) </vt:lpstr>
      <vt:lpstr>PowerPoint Presentation</vt:lpstr>
      <vt:lpstr>Disaster Management Cycle</vt:lpstr>
      <vt:lpstr>Importance of DM at Local Level</vt:lpstr>
      <vt:lpstr>Importance of DM at Local Level</vt:lpstr>
      <vt:lpstr>Panchayati Raj Institutions (PRI)</vt:lpstr>
      <vt:lpstr>National Disaster Management Plan - NDMP</vt:lpstr>
      <vt:lpstr>Provisions in DM Act , 2005</vt:lpstr>
      <vt:lpstr>PowerPoint Presentation</vt:lpstr>
      <vt:lpstr>PowerPoint Presentation</vt:lpstr>
      <vt:lpstr>XV FC on PRIs for Disaster Preparedness and Management</vt:lpstr>
      <vt:lpstr>DM Plan of MoPR</vt:lpstr>
      <vt:lpstr>Village Disaster Management Plan - VDMP</vt:lpstr>
      <vt:lpstr>Resilient Villages through VDMPs</vt:lpstr>
      <vt:lpstr>VDMP: What &amp; Why?</vt:lpstr>
      <vt:lpstr>VDMP: What &amp; Why?</vt:lpstr>
      <vt:lpstr>Strategy for Development of VDMPs</vt:lpstr>
      <vt:lpstr>Process for Development of VDMPs </vt:lpstr>
      <vt:lpstr>Process for Development of VDMPs </vt:lpstr>
      <vt:lpstr>VDMP Template</vt:lpstr>
      <vt:lpstr>Gram Panchayat Development Plan (GPDP) </vt:lpstr>
      <vt:lpstr>Plan Cycle of GPDP</vt:lpstr>
      <vt:lpstr>Role of Panchayats in Disaster Management - Pre-Disaster</vt:lpstr>
      <vt:lpstr>Role of Panchayats in Disaster Management - Pre-Disaster</vt:lpstr>
      <vt:lpstr>Role of Panchayats in Disaster Management - During Disaster</vt:lpstr>
      <vt:lpstr>Role of Panchayats in Disaster Management - Post Disaster</vt:lpstr>
      <vt:lpstr>DRR Issues for Discussion in GPs</vt:lpstr>
      <vt:lpstr>Issues for Discussion </vt:lpstr>
      <vt:lpstr>Issues for Discussion </vt:lpstr>
      <vt:lpstr>Initiatives by MoPR and NDMA</vt:lpstr>
      <vt:lpstr> Innovations in the Disaster Management Plan of Ministry of Panchayati Raj (DMP-MoPR) </vt:lpstr>
      <vt:lpstr>Expectations from MoPR and PRIs</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PRAKASH</dc:creator>
  <cp:lastModifiedBy>swasti.tiwari@gmail.com</cp:lastModifiedBy>
  <cp:revision>414</cp:revision>
  <cp:lastPrinted>2019-07-29T08:33:48Z</cp:lastPrinted>
  <dcterms:created xsi:type="dcterms:W3CDTF">2018-09-18T06:33:25Z</dcterms:created>
  <dcterms:modified xsi:type="dcterms:W3CDTF">2021-11-12T04:59:04Z</dcterms:modified>
</cp:coreProperties>
</file>