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7" r:id="rId3"/>
    <p:sldId id="261" r:id="rId4"/>
    <p:sldId id="262" r:id="rId5"/>
    <p:sldId id="266" r:id="rId6"/>
    <p:sldId id="267" r:id="rId7"/>
    <p:sldId id="265" r:id="rId8"/>
    <p:sldId id="269" r:id="rId9"/>
    <p:sldId id="26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4B9DCA3-966A-4BCD-9B04-F143342CEB6D}">
          <p14:sldIdLst>
            <p14:sldId id="256"/>
            <p14:sldId id="257"/>
            <p14:sldId id="261"/>
            <p14:sldId id="262"/>
            <p14:sldId id="266"/>
            <p14:sldId id="267"/>
            <p14:sldId id="265"/>
            <p14:sldId id="269"/>
            <p14:sldId id="26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0" d="100"/>
          <a:sy n="50" d="100"/>
        </p:scale>
        <p:origin x="-1254" y="-3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B95A5E7-C29A-40C9-B6B6-C3C5DCE0784B}" type="datetimeFigureOut">
              <a:rPr lang="en-US" smtClean="0"/>
              <a:pPr/>
              <a:t>11/22/2021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7E342D0-004C-4706-9C62-F651BCC67D6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E342D0-004C-4706-9C62-F651BCC67D6E}"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E342D0-004C-4706-9C62-F651BCC67D6E}" type="slidenum">
              <a:rPr lang="en-US" smtClean="0"/>
              <a:pPr/>
              <a:t>‹#›</a:t>
            </a:fld>
            <a:endParaRPr lang="en-US"/>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E342D0-004C-4706-9C62-F651BCC67D6E}"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E342D0-004C-4706-9C62-F651BCC67D6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E342D0-004C-4706-9C62-F651BCC67D6E}"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E342D0-004C-4706-9C62-F651BCC67D6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p>
            <a:fld id="{7B95A5E7-C29A-40C9-B6B6-C3C5DCE0784B}" type="datetimeFigureOut">
              <a:rPr lang="en-US" smtClean="0"/>
              <a:pPr/>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E342D0-004C-4706-9C62-F651BCC67D6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B95A5E7-C29A-40C9-B6B6-C3C5DCE0784B}" type="datetimeFigureOut">
              <a:rPr lang="en-US" smtClean="0"/>
              <a:pPr/>
              <a:t>11/22/2021</a:t>
            </a:fld>
            <a:endParaRPr lang="en-US"/>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7E342D0-004C-4706-9C62-F651BCC67D6E}" type="slidenum">
              <a:rPr lang="en-US" smtClean="0"/>
              <a:pPr/>
              <a:t>‹#›</a:t>
            </a:fld>
            <a:endParaRPr lang="en-US"/>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955249" y="5001994"/>
            <a:ext cx="5069337"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71414" y="5785023"/>
            <a:ext cx="506933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609600" y="1481330"/>
            <a:ext cx="109728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E342D0-004C-4706-9C62-F651BCC67D6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41"/>
            <a:ext cx="84328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B95A5E7-C29A-40C9-B6B6-C3C5DCE0784B}" type="datetimeFigureOut">
              <a:rPr lang="en-US" smtClean="0"/>
              <a:pPr/>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E342D0-004C-4706-9C62-F651BCC67D6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955249" y="5001994"/>
            <a:ext cx="5069337"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71414" y="5785023"/>
            <a:ext cx="506933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7B95A5E7-C29A-40C9-B6B6-C3C5DCE0784B}" type="datetimeFigureOut">
              <a:rPr lang="en-US" smtClean="0"/>
              <a:pPr/>
              <a:t>11/22/2021</a:t>
            </a:fld>
            <a:endParaRPr lang="en-US"/>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77E342D0-004C-4706-9C62-F651BCC67D6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image" Target="../media/image2.jpeg" /><Relationship Id="rId1" Type="http://schemas.openxmlformats.org/officeDocument/2006/relationships/slideLayout" Target="../slideLayouts/slideLayout2.xml" /><Relationship Id="rId5" Type="http://schemas.openxmlformats.org/officeDocument/2006/relationships/image" Target="../media/image5.jpeg" /><Relationship Id="rId4" Type="http://schemas.openxmlformats.org/officeDocument/2006/relationships/image" Target="../media/image4.jpeg" /></Relationships>
</file>

<file path=ppt/slides/_rels/slide8.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2.xml" /><Relationship Id="rId5" Type="http://schemas.openxmlformats.org/officeDocument/2006/relationships/image" Target="../media/image9.jpeg" /><Relationship Id="rId4" Type="http://schemas.openxmlformats.org/officeDocument/2006/relationships/image" Target="../media/image8.jpeg"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0654" y="0"/>
            <a:ext cx="11831345" cy="777922"/>
          </a:xfrm>
        </p:spPr>
        <p:txBody>
          <a:bodyPr/>
          <a:lstStyle/>
          <a:p>
            <a:pPr algn="l"/>
            <a:r>
              <a:rPr lang="en-US" sz="3600" b="1" dirty="0"/>
              <a:t>Brief Profile of Rashtravikas Agro Education Sanstha</a:t>
            </a:r>
          </a:p>
        </p:txBody>
      </p:sp>
      <p:graphicFrame>
        <p:nvGraphicFramePr>
          <p:cNvPr id="4" name="Table 3"/>
          <p:cNvGraphicFramePr>
            <a:graphicFrameLocks noGrp="1"/>
          </p:cNvGraphicFramePr>
          <p:nvPr>
            <p:extLst>
              <p:ext uri="{D42A27DB-BD31-4B8C-83A1-F6EECF244321}">
                <p14:modId xmlns:p14="http://schemas.microsoft.com/office/powerpoint/2010/main" val="3780201164"/>
              </p:ext>
            </p:extLst>
          </p:nvPr>
        </p:nvGraphicFramePr>
        <p:xfrm>
          <a:off x="272955" y="887100"/>
          <a:ext cx="11723428" cy="5565792"/>
        </p:xfrm>
        <a:graphic>
          <a:graphicData uri="http://schemas.openxmlformats.org/drawingml/2006/table">
            <a:tbl>
              <a:tblPr firstRow="1" firstCol="1" bandRow="1"/>
              <a:tblGrid>
                <a:gridCol w="2374733">
                  <a:extLst>
                    <a:ext uri="{9D8B030D-6E8A-4147-A177-3AD203B41FA5}">
                      <a16:colId xmlns:a16="http://schemas.microsoft.com/office/drawing/2014/main" val="20000"/>
                    </a:ext>
                  </a:extLst>
                </a:gridCol>
                <a:gridCol w="9348695">
                  <a:extLst>
                    <a:ext uri="{9D8B030D-6E8A-4147-A177-3AD203B41FA5}">
                      <a16:colId xmlns:a16="http://schemas.microsoft.com/office/drawing/2014/main" val="20001"/>
                    </a:ext>
                  </a:extLst>
                </a:gridCol>
              </a:tblGrid>
              <a:tr h="252990">
                <a:tc>
                  <a:txBody>
                    <a:bodyPr/>
                    <a:lstStyle/>
                    <a:p>
                      <a:pPr marL="0" marR="0">
                        <a:spcBef>
                          <a:spcPts val="300"/>
                        </a:spcBef>
                        <a:spcAft>
                          <a:spcPts val="300"/>
                        </a:spcAft>
                      </a:pPr>
                      <a:r>
                        <a:rPr lang="en-IN" sz="1600" b="1" i="1" dirty="0">
                          <a:solidFill>
                            <a:srgbClr val="FFFFFF"/>
                          </a:solidFill>
                          <a:effectLst/>
                          <a:latin typeface="Cambria" panose="02040503050406030204" pitchFamily="18" charset="0"/>
                          <a:ea typeface="Times New Roman" panose="02020603050405020304" pitchFamily="18" charset="0"/>
                          <a:cs typeface="Cambria" panose="02040503050406030204" pitchFamily="18" charset="0"/>
                        </a:rPr>
                        <a:t>Particulars</a:t>
                      </a:r>
                      <a:endParaRPr lang="en-US" sz="1600"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64A2"/>
                    </a:solidFill>
                  </a:tcPr>
                </a:tc>
                <a:tc>
                  <a:txBody>
                    <a:bodyPr/>
                    <a:lstStyle/>
                    <a:p>
                      <a:pPr marL="0" marR="0">
                        <a:spcBef>
                          <a:spcPts val="300"/>
                        </a:spcBef>
                        <a:spcAft>
                          <a:spcPts val="300"/>
                        </a:spcAft>
                      </a:pPr>
                      <a:r>
                        <a:rPr lang="en-IN" sz="1600" b="1" i="1" dirty="0">
                          <a:solidFill>
                            <a:srgbClr val="FFFFFF"/>
                          </a:solidFill>
                          <a:effectLst/>
                          <a:latin typeface="Cambria" panose="02040503050406030204" pitchFamily="18" charset="0"/>
                          <a:ea typeface="Times New Roman" panose="02020603050405020304" pitchFamily="18" charset="0"/>
                          <a:cs typeface="Cambria" panose="02040503050406030204" pitchFamily="18" charset="0"/>
                        </a:rPr>
                        <a:t>Information</a:t>
                      </a:r>
                      <a:endParaRPr lang="en-US" sz="1600"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64A2"/>
                    </a:solidFill>
                  </a:tcPr>
                </a:tc>
                <a:extLst>
                  <a:ext uri="{0D108BD9-81ED-4DB2-BD59-A6C34878D82A}">
                    <a16:rowId xmlns:a16="http://schemas.microsoft.com/office/drawing/2014/main" val="10000"/>
                  </a:ext>
                </a:extLst>
              </a:tr>
              <a:tr h="221367">
                <a:tc>
                  <a:txBody>
                    <a:bodyPr/>
                    <a:lstStyle/>
                    <a:p>
                      <a:pPr marL="0" marR="0">
                        <a:spcBef>
                          <a:spcPts val="300"/>
                        </a:spcBef>
                        <a:spcAft>
                          <a:spcPts val="300"/>
                        </a:spcAft>
                        <a:tabLst>
                          <a:tab pos="0" algn="l"/>
                          <a:tab pos="228600" algn="l"/>
                          <a:tab pos="457200" algn="l"/>
                          <a:tab pos="514350" algn="l"/>
                          <a:tab pos="2457450" algn="l"/>
                          <a:tab pos="2628900" algn="l"/>
                        </a:tabLst>
                      </a:pPr>
                      <a:r>
                        <a:rPr lang="en-US" sz="1400" b="1"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Name of Organization</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20955">
                        <a:spcBef>
                          <a:spcPts val="300"/>
                        </a:spcBef>
                        <a:spcAft>
                          <a:spcPts val="300"/>
                        </a:spcAft>
                        <a:tabLst>
                          <a:tab pos="0" algn="l"/>
                          <a:tab pos="228600" algn="l"/>
                          <a:tab pos="457200" algn="l"/>
                          <a:tab pos="514350" algn="l"/>
                          <a:tab pos="2628900" algn="l"/>
                        </a:tabLst>
                      </a:pPr>
                      <a:r>
                        <a:rPr lang="en-GB" sz="1400" b="1"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Rashtravikas Agro Education Sanstha</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1"/>
                  </a:ext>
                </a:extLst>
              </a:tr>
              <a:tr h="442733">
                <a:tc>
                  <a:txBody>
                    <a:bodyPr/>
                    <a:lstStyle/>
                    <a:p>
                      <a:pPr marL="0" marR="0">
                        <a:spcBef>
                          <a:spcPts val="300"/>
                        </a:spcBef>
                        <a:spcAft>
                          <a:spcPts val="300"/>
                        </a:spcAft>
                        <a:tabLst>
                          <a:tab pos="0" algn="l"/>
                          <a:tab pos="228600" algn="l"/>
                          <a:tab pos="457200" algn="l"/>
                          <a:tab pos="514350" algn="l"/>
                          <a:tab pos="2457450" algn="l"/>
                          <a:tab pos="2628900" algn="l"/>
                        </a:tabLst>
                      </a:pPr>
                      <a:r>
                        <a:rPr lang="en-US" sz="1400" b="1" dirty="0">
                          <a:effectLst/>
                          <a:latin typeface="Cambria" panose="02040503050406030204" pitchFamily="18" charset="0"/>
                          <a:ea typeface="Times New Roman" panose="02020603050405020304" pitchFamily="18" charset="0"/>
                          <a:cs typeface="Arial" panose="020B0604020202090204" pitchFamily="34" charset="0"/>
                        </a:rPr>
                        <a:t>Vision</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300"/>
                        </a:spcBef>
                        <a:spcAft>
                          <a:spcPts val="300"/>
                        </a:spcAft>
                        <a:tabLst>
                          <a:tab pos="0" algn="l"/>
                          <a:tab pos="228600" algn="l"/>
                          <a:tab pos="457200" algn="l"/>
                          <a:tab pos="514350" algn="l"/>
                          <a:tab pos="2457450" algn="l"/>
                          <a:tab pos="2628900" algn="l"/>
                        </a:tabLst>
                      </a:pPr>
                      <a:r>
                        <a:rPr lang="en-GB"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Evolving participatory approach to improve the quality of life of the people through economical, social, and cultural development of the rural area.</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64100">
                <a:tc>
                  <a:txBody>
                    <a:bodyPr/>
                    <a:lstStyle/>
                    <a:p>
                      <a:pPr marL="0" marR="0">
                        <a:spcBef>
                          <a:spcPts val="300"/>
                        </a:spcBef>
                        <a:spcAft>
                          <a:spcPts val="300"/>
                        </a:spcAft>
                        <a:tabLst>
                          <a:tab pos="0" algn="l"/>
                          <a:tab pos="228600" algn="l"/>
                          <a:tab pos="457200" algn="l"/>
                          <a:tab pos="514350" algn="l"/>
                          <a:tab pos="2457450" algn="l"/>
                          <a:tab pos="2628900" algn="l"/>
                        </a:tabLst>
                      </a:pPr>
                      <a:r>
                        <a:rPr lang="en-US" sz="1400" b="1" dirty="0">
                          <a:effectLst/>
                          <a:latin typeface="Cambria" panose="02040503050406030204" pitchFamily="18" charset="0"/>
                          <a:ea typeface="Times New Roman" panose="02020603050405020304" pitchFamily="18" charset="0"/>
                          <a:cs typeface="Arial" panose="020B0604020202090204" pitchFamily="34" charset="0"/>
                        </a:rPr>
                        <a:t>Mission </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0" algn="just">
                        <a:spcBef>
                          <a:spcPts val="300"/>
                        </a:spcBef>
                        <a:spcAft>
                          <a:spcPts val="300"/>
                        </a:spcAft>
                        <a:tabLst>
                          <a:tab pos="0" algn="l"/>
                          <a:tab pos="228600" algn="l"/>
                          <a:tab pos="457200" algn="l"/>
                          <a:tab pos="514350" algn="l"/>
                          <a:tab pos="2457450" algn="l"/>
                          <a:tab pos="2628900" algn="l"/>
                        </a:tabLst>
                      </a:pPr>
                      <a:r>
                        <a:rPr lang="en-GB" sz="1400" dirty="0">
                          <a:effectLst/>
                          <a:latin typeface="Cambria" panose="02040503050406030204" pitchFamily="18" charset="0"/>
                          <a:ea typeface="Times New Roman" panose="02020603050405020304" pitchFamily="18" charset="0"/>
                          <a:cs typeface="Arial" panose="020B0604020202090204" pitchFamily="34" charset="0"/>
                        </a:rPr>
                        <a:t>RAES envisages bringing out economic self sufficiency amongst poor Segments </a:t>
                      </a:r>
                      <a:r>
                        <a:rPr lang="en-GB" sz="1400" u="sng" dirty="0">
                          <a:effectLst/>
                          <a:latin typeface="Cambria" panose="02040503050406030204" pitchFamily="18" charset="0"/>
                          <a:ea typeface="Times New Roman" panose="02020603050405020304" pitchFamily="18" charset="0"/>
                          <a:cs typeface="Arial" panose="020B0604020202090204" pitchFamily="34" charset="0"/>
                        </a:rPr>
                        <a:t>through</a:t>
                      </a:r>
                      <a:r>
                        <a:rPr lang="en-GB" sz="1400" dirty="0">
                          <a:effectLst/>
                          <a:latin typeface="Cambria" panose="02040503050406030204" pitchFamily="18" charset="0"/>
                          <a:ea typeface="Times New Roman" panose="02020603050405020304" pitchFamily="18" charset="0"/>
                          <a:cs typeface="Arial" panose="020B0604020202090204" pitchFamily="34" charset="0"/>
                        </a:rPr>
                        <a:t> development of human and natural resources </a:t>
                      </a:r>
                      <a:r>
                        <a:rPr lang="en-GB" sz="1400" u="sng" dirty="0">
                          <a:effectLst/>
                          <a:latin typeface="Cambria" panose="02040503050406030204" pitchFamily="18" charset="0"/>
                          <a:ea typeface="Times New Roman" panose="02020603050405020304" pitchFamily="18" charset="0"/>
                          <a:cs typeface="Arial" panose="020B0604020202090204" pitchFamily="34" charset="0"/>
                        </a:rPr>
                        <a:t>With focus </a:t>
                      </a:r>
                      <a:r>
                        <a:rPr lang="en-GB" sz="1400" dirty="0">
                          <a:effectLst/>
                          <a:latin typeface="Cambria" panose="02040503050406030204" pitchFamily="18" charset="0"/>
                          <a:ea typeface="Times New Roman" panose="02020603050405020304" pitchFamily="18" charset="0"/>
                          <a:cs typeface="Arial" panose="020B0604020202090204" pitchFamily="34" charset="0"/>
                        </a:rPr>
                        <a:t>on components of capacity building, increased Organizational ability and adherence to the social and ethical values that ensure just and eco friendly appropriate interventions.</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03"/>
                  </a:ext>
                </a:extLst>
              </a:tr>
              <a:tr h="221367">
                <a:tc>
                  <a:txBody>
                    <a:bodyPr/>
                    <a:lstStyle/>
                    <a:p>
                      <a:pPr marL="0" marR="0">
                        <a:spcBef>
                          <a:spcPts val="300"/>
                        </a:spcBef>
                        <a:spcAft>
                          <a:spcPts val="300"/>
                        </a:spcAft>
                      </a:pPr>
                      <a:r>
                        <a:rPr lang="en-IN" sz="1400" b="1">
                          <a:solidFill>
                            <a:srgbClr val="000000"/>
                          </a:solidFill>
                          <a:effectLst/>
                          <a:latin typeface="Cambria" panose="02040503050406030204" pitchFamily="18" charset="0"/>
                          <a:ea typeface="Times New Roman" panose="02020603050405020304" pitchFamily="18" charset="0"/>
                          <a:cs typeface="Cambria" panose="02040503050406030204" pitchFamily="18" charset="0"/>
                        </a:rPr>
                        <a:t>Registration Details</a:t>
                      </a:r>
                      <a:endParaRPr lang="en-US" sz="140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20955" algn="just">
                        <a:spcBef>
                          <a:spcPts val="300"/>
                        </a:spcBef>
                        <a:spcAft>
                          <a:spcPts val="300"/>
                        </a:spcAft>
                      </a:pPr>
                      <a:r>
                        <a:rPr lang="en-US" sz="1400" dirty="0">
                          <a:effectLst/>
                          <a:latin typeface="Cambria" panose="02040503050406030204" pitchFamily="18" charset="0"/>
                          <a:ea typeface="Times New Roman" panose="02020603050405020304" pitchFamily="18" charset="0"/>
                          <a:cs typeface="Arial" panose="020B0604020202090204" pitchFamily="34" charset="0"/>
                        </a:rPr>
                        <a:t>Registration under Bombay Public Trust act 1950 and  Society Regd. Act 1860</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21367">
                <a:tc gridSpan="2">
                  <a:txBody>
                    <a:bodyPr/>
                    <a:lstStyle/>
                    <a:p>
                      <a:pPr marL="0" marR="0">
                        <a:spcBef>
                          <a:spcPts val="300"/>
                        </a:spcBef>
                        <a:spcAft>
                          <a:spcPts val="300"/>
                        </a:spcAft>
                      </a:pPr>
                      <a:r>
                        <a:rPr lang="en-IN" sz="1400" b="1"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rPr>
                        <a:t>Date of Registration with Registration Number </a:t>
                      </a:r>
                      <a:endParaRPr lang="en-US" sz="1400"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endParaRPr lang="en-US"/>
                    </a:p>
                  </a:txBody>
                  <a:tcPr/>
                </a:tc>
                <a:extLst>
                  <a:ext uri="{0D108BD9-81ED-4DB2-BD59-A6C34878D82A}">
                    <a16:rowId xmlns:a16="http://schemas.microsoft.com/office/drawing/2014/main" val="10005"/>
                  </a:ext>
                </a:extLst>
              </a:tr>
              <a:tr h="221367">
                <a:tc>
                  <a:txBody>
                    <a:bodyPr/>
                    <a:lstStyle/>
                    <a:p>
                      <a:pPr marL="0" marR="45720">
                        <a:spcBef>
                          <a:spcPts val="300"/>
                        </a:spcBef>
                        <a:spcAft>
                          <a:spcPts val="300"/>
                        </a:spcAft>
                      </a:pPr>
                      <a:r>
                        <a:rPr lang="en-US" sz="1400">
                          <a:effectLst/>
                          <a:latin typeface="Cambria" panose="02040503050406030204" pitchFamily="18" charset="0"/>
                          <a:ea typeface="Times New Roman" panose="02020603050405020304" pitchFamily="18" charset="0"/>
                          <a:cs typeface="Arial" panose="020B0604020202090204" pitchFamily="34" charset="0"/>
                        </a:rPr>
                        <a:t>i) Trust Registration Number.</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dirty="0">
                          <a:effectLst/>
                          <a:latin typeface="Cambria" panose="02040503050406030204" pitchFamily="18" charset="0"/>
                          <a:ea typeface="Times New Roman" panose="02020603050405020304" pitchFamily="18" charset="0"/>
                          <a:cs typeface="Arial" panose="020B0604020202090204" pitchFamily="34" charset="0"/>
                        </a:rPr>
                        <a:t>F/3507/Jalgaon,</a:t>
                      </a:r>
                      <a:r>
                        <a:rPr lang="en-US" sz="1400" baseline="0" dirty="0">
                          <a:effectLst/>
                          <a:latin typeface="Cambria" panose="02040503050406030204" pitchFamily="18" charset="0"/>
                          <a:ea typeface="Times New Roman" panose="02020603050405020304" pitchFamily="18" charset="0"/>
                          <a:cs typeface="Arial" panose="020B0604020202090204" pitchFamily="34" charset="0"/>
                        </a:rPr>
                        <a:t> </a:t>
                      </a:r>
                      <a:r>
                        <a:rPr lang="en-US" sz="1400" baseline="0" dirty="0" err="1">
                          <a:effectLst/>
                          <a:latin typeface="Cambria" panose="02040503050406030204" pitchFamily="18" charset="0"/>
                          <a:ea typeface="Times New Roman" panose="02020603050405020304" pitchFamily="18" charset="0"/>
                          <a:cs typeface="Arial" panose="020B0604020202090204" pitchFamily="34" charset="0"/>
                        </a:rPr>
                        <a:t>dt</a:t>
                      </a:r>
                      <a:r>
                        <a:rPr lang="en-US" sz="1400" baseline="0" dirty="0">
                          <a:effectLst/>
                          <a:latin typeface="Cambria" panose="02040503050406030204" pitchFamily="18" charset="0"/>
                          <a:ea typeface="Times New Roman" panose="02020603050405020304" pitchFamily="18" charset="0"/>
                          <a:cs typeface="Arial" panose="020B0604020202090204" pitchFamily="34" charset="0"/>
                        </a:rPr>
                        <a:t>. 04-03-1997</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442733">
                <a:tc>
                  <a:txBody>
                    <a:bodyPr/>
                    <a:lstStyle/>
                    <a:p>
                      <a:pPr marL="0" marR="45720">
                        <a:spcBef>
                          <a:spcPts val="300"/>
                        </a:spcBef>
                        <a:spcAft>
                          <a:spcPts val="300"/>
                        </a:spcAft>
                      </a:pPr>
                      <a:r>
                        <a:rPr lang="en-US" sz="1400" dirty="0">
                          <a:effectLst/>
                          <a:latin typeface="Cambria" panose="02040503050406030204" pitchFamily="18" charset="0"/>
                          <a:ea typeface="Times New Roman" panose="02020603050405020304" pitchFamily="18" charset="0"/>
                          <a:cs typeface="Arial" panose="020B0604020202090204" pitchFamily="34" charset="0"/>
                        </a:rPr>
                        <a:t>ii) Society Registration Number</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dirty="0">
                          <a:effectLst/>
                          <a:latin typeface="Cambria" panose="02040503050406030204" pitchFamily="18" charset="0"/>
                          <a:ea typeface="Times New Roman" panose="02020603050405020304" pitchFamily="18" charset="0"/>
                          <a:cs typeface="Arial" panose="020B0604020202090204" pitchFamily="34" charset="0"/>
                        </a:rPr>
                        <a:t>Maharashtra/3837/Jalgaon. Dt. 23-12-1996</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21367">
                <a:tc>
                  <a:txBody>
                    <a:bodyPr/>
                    <a:lstStyle/>
                    <a:p>
                      <a:pPr marL="0" marR="0">
                        <a:spcBef>
                          <a:spcPts val="300"/>
                        </a:spcBef>
                        <a:spcAft>
                          <a:spcPts val="300"/>
                        </a:spcAft>
                      </a:pPr>
                      <a:r>
                        <a:rPr lang="en-GB" sz="1400" dirty="0">
                          <a:effectLst/>
                          <a:latin typeface="Cambria" panose="02040503050406030204" pitchFamily="18" charset="0"/>
                          <a:ea typeface="Times New Roman" panose="02020603050405020304" pitchFamily="18" charset="0"/>
                          <a:cs typeface="Arial" panose="020B0604020202090204" pitchFamily="34" charset="0"/>
                        </a:rPr>
                        <a:t>iii) PAN </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AAATR4594G</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21367">
                <a:tc>
                  <a:txBody>
                    <a:bodyPr/>
                    <a:lstStyle/>
                    <a:p>
                      <a:pPr marL="0" marR="0">
                        <a:spcBef>
                          <a:spcPts val="300"/>
                        </a:spcBef>
                        <a:spcAft>
                          <a:spcPts val="300"/>
                        </a:spcAft>
                      </a:pPr>
                      <a:r>
                        <a:rPr lang="en-GB" sz="1400">
                          <a:effectLst/>
                          <a:latin typeface="Cambria" panose="02040503050406030204" pitchFamily="18" charset="0"/>
                          <a:ea typeface="Times New Roman" panose="02020603050405020304" pitchFamily="18" charset="0"/>
                          <a:cs typeface="Arial" panose="020B0604020202090204" pitchFamily="34" charset="0"/>
                        </a:rPr>
                        <a:t>iv) TAN</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dirty="0">
                          <a:effectLst/>
                          <a:latin typeface="Cambria" panose="02040503050406030204" pitchFamily="18" charset="0"/>
                          <a:ea typeface="Times New Roman" panose="02020603050405020304" pitchFamily="18" charset="0"/>
                          <a:cs typeface="Arial" panose="020B0604020202090204" pitchFamily="34" charset="0"/>
                        </a:rPr>
                        <a:t>NSKR04932E</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21367">
                <a:tc>
                  <a:txBody>
                    <a:bodyPr/>
                    <a:lstStyle/>
                    <a:p>
                      <a:pPr marL="0" marR="0">
                        <a:spcBef>
                          <a:spcPts val="300"/>
                        </a:spcBef>
                        <a:spcAft>
                          <a:spcPts val="300"/>
                        </a:spcAft>
                      </a:pPr>
                      <a:r>
                        <a:rPr lang="en-US" sz="1400">
                          <a:effectLst/>
                          <a:latin typeface="Cambria" panose="02040503050406030204" pitchFamily="18" charset="0"/>
                          <a:ea typeface="Times New Roman" panose="02020603050405020304" pitchFamily="18" charset="0"/>
                          <a:cs typeface="Arial" panose="020B0604020202090204" pitchFamily="34" charset="0"/>
                        </a:rPr>
                        <a:t>v) 12 A Regd. No.</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0">
                        <a:spcBef>
                          <a:spcPts val="300"/>
                        </a:spcBef>
                        <a:spcAft>
                          <a:spcPts val="300"/>
                        </a:spcAft>
                      </a:pPr>
                      <a:r>
                        <a:rPr lang="en-US" sz="140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12AA / 22 / 3 / 2009-10</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10"/>
                  </a:ext>
                </a:extLst>
              </a:tr>
              <a:tr h="221367">
                <a:tc>
                  <a:txBody>
                    <a:bodyPr/>
                    <a:lstStyle/>
                    <a:p>
                      <a:pPr marL="0" marR="0">
                        <a:spcBef>
                          <a:spcPts val="300"/>
                        </a:spcBef>
                        <a:spcAft>
                          <a:spcPts val="300"/>
                        </a:spcAft>
                      </a:pPr>
                      <a:r>
                        <a:rPr lang="en-US" sz="1400">
                          <a:effectLst/>
                          <a:latin typeface="Cambria" panose="02040503050406030204" pitchFamily="18" charset="0"/>
                          <a:ea typeface="Times New Roman" panose="02020603050405020304" pitchFamily="18" charset="0"/>
                          <a:cs typeface="Arial" panose="020B0604020202090204" pitchFamily="34" charset="0"/>
                        </a:rPr>
                        <a:t>vi)GST No.</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27AAATR4594G1Z7</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442733">
                <a:tc>
                  <a:txBody>
                    <a:bodyPr/>
                    <a:lstStyle/>
                    <a:p>
                      <a:pPr marL="0" marR="0">
                        <a:spcBef>
                          <a:spcPts val="300"/>
                        </a:spcBef>
                        <a:spcAft>
                          <a:spcPts val="300"/>
                        </a:spcAft>
                      </a:pPr>
                      <a:r>
                        <a:rPr lang="en-IN" sz="1400" b="1"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rPr>
                        <a:t>Address of Head office (for corresponds)</a:t>
                      </a:r>
                      <a:endParaRPr lang="en-US" sz="1400"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20955">
                        <a:spcBef>
                          <a:spcPts val="300"/>
                        </a:spcBef>
                        <a:spcAft>
                          <a:spcPts val="300"/>
                        </a:spcAft>
                        <a:tabLst>
                          <a:tab pos="0" algn="l"/>
                          <a:tab pos="228600" algn="l"/>
                          <a:tab pos="457200" algn="l"/>
                          <a:tab pos="514350" algn="l"/>
                          <a:tab pos="2628900" algn="l"/>
                        </a:tabLst>
                      </a:pPr>
                      <a:r>
                        <a:rPr lang="en-GB" sz="1400" b="1" u="sng"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Amalner :</a:t>
                      </a:r>
                      <a:r>
                        <a:rPr lang="en-GB"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10, “</a:t>
                      </a:r>
                      <a:r>
                        <a:rPr lang="en-GB" sz="1400" dirty="0" err="1">
                          <a:solidFill>
                            <a:srgbClr val="000000"/>
                          </a:solidFill>
                          <a:effectLst/>
                          <a:latin typeface="Cambria" panose="02040503050406030204" pitchFamily="18" charset="0"/>
                          <a:ea typeface="Times New Roman" panose="02020603050405020304" pitchFamily="18" charset="0"/>
                          <a:cs typeface="Arial" panose="020B0604020202090204" pitchFamily="34" charset="0"/>
                        </a:rPr>
                        <a:t>Ramkunj</a:t>
                      </a:r>
                      <a:r>
                        <a:rPr lang="en-GB"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a:t>
                      </a:r>
                      <a:r>
                        <a:rPr lang="en-GB" sz="1400" dirty="0" err="1">
                          <a:solidFill>
                            <a:srgbClr val="000000"/>
                          </a:solidFill>
                          <a:effectLst/>
                          <a:latin typeface="Cambria" panose="02040503050406030204" pitchFamily="18" charset="0"/>
                          <a:ea typeface="Times New Roman" panose="02020603050405020304" pitchFamily="18" charset="0"/>
                          <a:cs typeface="Arial" panose="020B0604020202090204" pitchFamily="34" charset="0"/>
                        </a:rPr>
                        <a:t>Shivparvati</a:t>
                      </a:r>
                      <a:r>
                        <a:rPr lang="en-GB"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Colony, Near </a:t>
                      </a:r>
                      <a:r>
                        <a:rPr lang="en-GB" sz="1400" dirty="0" err="1">
                          <a:solidFill>
                            <a:srgbClr val="000000"/>
                          </a:solidFill>
                          <a:effectLst/>
                          <a:latin typeface="Cambria" panose="02040503050406030204" pitchFamily="18" charset="0"/>
                          <a:ea typeface="Times New Roman" panose="02020603050405020304" pitchFamily="18" charset="0"/>
                          <a:cs typeface="Arial" panose="020B0604020202090204" pitchFamily="34" charset="0"/>
                        </a:rPr>
                        <a:t>Surabhi</a:t>
                      </a:r>
                      <a:r>
                        <a:rPr lang="en-GB" sz="1400"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Colony, Amalner, Dist. Jalgaon, Maharashtra, Pin- 425 401. </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12"/>
                  </a:ext>
                </a:extLst>
              </a:tr>
              <a:tr h="442733">
                <a:tc>
                  <a:txBody>
                    <a:bodyPr/>
                    <a:lstStyle/>
                    <a:p>
                      <a:pPr marL="0" marR="0">
                        <a:spcBef>
                          <a:spcPts val="300"/>
                        </a:spcBef>
                        <a:spcAft>
                          <a:spcPts val="300"/>
                        </a:spcAft>
                      </a:pPr>
                      <a:r>
                        <a:rPr lang="en-IN" sz="1400" b="1">
                          <a:solidFill>
                            <a:srgbClr val="000000"/>
                          </a:solidFill>
                          <a:effectLst/>
                          <a:latin typeface="Cambria" panose="02040503050406030204" pitchFamily="18" charset="0"/>
                          <a:ea typeface="Times New Roman" panose="02020603050405020304" pitchFamily="18" charset="0"/>
                          <a:cs typeface="Cambria" panose="02040503050406030204" pitchFamily="18" charset="0"/>
                        </a:rPr>
                        <a:t>Address of Branch offices</a:t>
                      </a:r>
                      <a:endParaRPr lang="en-US" sz="140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300"/>
                        </a:spcBef>
                        <a:spcAft>
                          <a:spcPts val="300"/>
                        </a:spcAft>
                      </a:pPr>
                      <a:r>
                        <a:rPr lang="en-US" sz="1400" b="1" dirty="0">
                          <a:effectLst/>
                          <a:latin typeface="Cambria" panose="02040503050406030204" pitchFamily="18" charset="0"/>
                          <a:ea typeface="Times New Roman" panose="02020603050405020304" pitchFamily="18" charset="0"/>
                          <a:cs typeface="Arial" panose="020B0604020202090204" pitchFamily="34" charset="0"/>
                        </a:rPr>
                        <a:t>1. </a:t>
                      </a:r>
                      <a:r>
                        <a:rPr lang="en-US" sz="1400" b="1" u="sng" dirty="0">
                          <a:effectLst/>
                          <a:latin typeface="Cambria" panose="02040503050406030204" pitchFamily="18" charset="0"/>
                          <a:ea typeface="Times New Roman" panose="02020603050405020304" pitchFamily="18" charset="0"/>
                          <a:cs typeface="Arial" panose="020B0604020202090204" pitchFamily="34" charset="0"/>
                        </a:rPr>
                        <a:t>Jalgaon</a:t>
                      </a:r>
                      <a:r>
                        <a:rPr lang="en-US" sz="1400" dirty="0">
                          <a:effectLst/>
                          <a:latin typeface="Cambria" panose="02040503050406030204" pitchFamily="18" charset="0"/>
                          <a:ea typeface="Times New Roman" panose="02020603050405020304" pitchFamily="18" charset="0"/>
                          <a:cs typeface="Arial" panose="020B0604020202090204" pitchFamily="34" charset="0"/>
                        </a:rPr>
                        <a:t>: C/O Shri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Kishor</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Ramkrihna</a:t>
                      </a:r>
                      <a:r>
                        <a:rPr lang="en-US" sz="1400" dirty="0">
                          <a:effectLst/>
                          <a:latin typeface="Cambria" panose="02040503050406030204" pitchFamily="18" charset="0"/>
                          <a:ea typeface="Times New Roman" panose="02020603050405020304" pitchFamily="18" charset="0"/>
                          <a:cs typeface="Arial" panose="020B0604020202090204" pitchFamily="34" charset="0"/>
                        </a:rPr>
                        <a:t> Mahajan, Gat No.156/2/2B.,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Sadoba</a:t>
                      </a:r>
                      <a:r>
                        <a:rPr lang="en-US" sz="1400" dirty="0">
                          <a:effectLst/>
                          <a:latin typeface="Cambria" panose="02040503050406030204" pitchFamily="18" charset="0"/>
                          <a:ea typeface="Times New Roman" panose="02020603050405020304" pitchFamily="18" charset="0"/>
                          <a:cs typeface="Arial" panose="020B0604020202090204" pitchFamily="34" charset="0"/>
                        </a:rPr>
                        <a:t> Nagar, Behind ST Workshop, Near Hira Pipe Factory,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Vittal</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Peth</a:t>
                      </a:r>
                      <a:r>
                        <a:rPr lang="en-US" sz="1400" dirty="0">
                          <a:effectLst/>
                          <a:latin typeface="Cambria" panose="02040503050406030204" pitchFamily="18" charset="0"/>
                          <a:ea typeface="Times New Roman" panose="02020603050405020304" pitchFamily="18" charset="0"/>
                          <a:cs typeface="Arial" panose="020B0604020202090204" pitchFamily="34" charset="0"/>
                        </a:rPr>
                        <a:t>, Jalgaon</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21367">
                <a:tc>
                  <a:txBody>
                    <a:bodyPr/>
                    <a:lstStyle/>
                    <a:p>
                      <a:pPr marL="0" marR="0">
                        <a:spcBef>
                          <a:spcPts val="300"/>
                        </a:spcBef>
                        <a:spcAft>
                          <a:spcPts val="300"/>
                        </a:spcAft>
                        <a:tabLst>
                          <a:tab pos="0" algn="l"/>
                          <a:tab pos="228600" algn="l"/>
                          <a:tab pos="457200" algn="l"/>
                          <a:tab pos="514350" algn="l"/>
                          <a:tab pos="2457450" algn="l"/>
                          <a:tab pos="2628900" algn="l"/>
                        </a:tabLst>
                      </a:pPr>
                      <a:r>
                        <a:rPr lang="en-US" sz="1400" b="1">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0" lvl="0" indent="0">
                        <a:spcBef>
                          <a:spcPts val="300"/>
                        </a:spcBef>
                        <a:spcAft>
                          <a:spcPts val="300"/>
                        </a:spcAft>
                        <a:buFont typeface="+mj-lt"/>
                        <a:buNone/>
                      </a:pPr>
                      <a:r>
                        <a:rPr lang="en-US" sz="1400" b="1" u="none" dirty="0">
                          <a:effectLst/>
                          <a:latin typeface="Cambria" panose="02040503050406030204" pitchFamily="18" charset="0"/>
                          <a:ea typeface="Times New Roman" panose="02020603050405020304" pitchFamily="18" charset="0"/>
                          <a:cs typeface="Arial" panose="020B0604020202090204" pitchFamily="34" charset="0"/>
                        </a:rPr>
                        <a:t>2. </a:t>
                      </a:r>
                      <a:r>
                        <a:rPr lang="en-US" sz="1400" b="1" u="sng" dirty="0" err="1">
                          <a:effectLst/>
                          <a:latin typeface="Cambria" panose="02040503050406030204" pitchFamily="18" charset="0"/>
                          <a:ea typeface="Times New Roman" panose="02020603050405020304" pitchFamily="18" charset="0"/>
                          <a:cs typeface="Arial" panose="020B0604020202090204" pitchFamily="34" charset="0"/>
                        </a:rPr>
                        <a:t>Pimpalner</a:t>
                      </a:r>
                      <a:r>
                        <a:rPr lang="en-US" sz="1400" b="1" u="sng" dirty="0">
                          <a:effectLst/>
                          <a:latin typeface="Cambria" panose="02040503050406030204" pitchFamily="18" charset="0"/>
                          <a:ea typeface="Times New Roman" panose="02020603050405020304" pitchFamily="18" charset="0"/>
                          <a:cs typeface="Arial" panose="020B0604020202090204" pitchFamily="34" charset="0"/>
                        </a:rPr>
                        <a:t> (Dist. </a:t>
                      </a:r>
                      <a:r>
                        <a:rPr lang="en-US" sz="1400" b="1" u="sng" dirty="0" err="1">
                          <a:effectLst/>
                          <a:latin typeface="Cambria" panose="02040503050406030204" pitchFamily="18" charset="0"/>
                          <a:ea typeface="Times New Roman" panose="02020603050405020304" pitchFamily="18" charset="0"/>
                          <a:cs typeface="Arial" panose="020B0604020202090204" pitchFamily="34" charset="0"/>
                        </a:rPr>
                        <a:t>Dhule</a:t>
                      </a:r>
                      <a:r>
                        <a:rPr lang="en-US" sz="1400" b="1" u="sng" dirty="0">
                          <a:effectLst/>
                          <a:latin typeface="Cambria" panose="02040503050406030204" pitchFamily="18" charset="0"/>
                          <a:ea typeface="Times New Roman" panose="02020603050405020304" pitchFamily="18" charset="0"/>
                          <a:cs typeface="Arial" panose="020B0604020202090204" pitchFamily="34" charset="0"/>
                        </a:rPr>
                        <a:t>)</a:t>
                      </a:r>
                      <a:r>
                        <a:rPr lang="en-US" sz="1400" u="sng" dirty="0">
                          <a:effectLst/>
                          <a:latin typeface="Cambria" panose="02040503050406030204" pitchFamily="18" charset="0"/>
                          <a:ea typeface="Times New Roman" panose="02020603050405020304" pitchFamily="18" charset="0"/>
                          <a:cs typeface="Arial" panose="020B0604020202090204" pitchFamily="34" charset="0"/>
                        </a:rPr>
                        <a:t>:</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Shivlai</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Anuradha</a:t>
                      </a:r>
                      <a:r>
                        <a:rPr lang="en-US" sz="1400" dirty="0">
                          <a:effectLst/>
                          <a:latin typeface="Cambria" panose="02040503050406030204" pitchFamily="18" charset="0"/>
                          <a:ea typeface="Times New Roman" panose="02020603050405020304" pitchFamily="18" charset="0"/>
                          <a:cs typeface="Arial" panose="020B0604020202090204" pitchFamily="34" charset="0"/>
                        </a:rPr>
                        <a:t> Colony, In front of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Bhoye</a:t>
                      </a:r>
                      <a:r>
                        <a:rPr lang="en-US" sz="1400" dirty="0">
                          <a:effectLst/>
                          <a:latin typeface="Cambria" panose="02040503050406030204" pitchFamily="18" charset="0"/>
                          <a:ea typeface="Times New Roman" panose="02020603050405020304" pitchFamily="18" charset="0"/>
                          <a:cs typeface="Arial" panose="020B0604020202090204" pitchFamily="34" charset="0"/>
                        </a:rPr>
                        <a:t> Petrol Pump,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Pimpalner</a:t>
                      </a:r>
                      <a:r>
                        <a:rPr lang="en-US" sz="1400" dirty="0">
                          <a:effectLst/>
                          <a:latin typeface="Cambria" panose="02040503050406030204" pitchFamily="18" charset="0"/>
                          <a:ea typeface="Times New Roman" panose="02020603050405020304" pitchFamily="18" charset="0"/>
                          <a:cs typeface="Arial" panose="020B0604020202090204" pitchFamily="34" charset="0"/>
                        </a:rPr>
                        <a:t>, Tal. Sakri, Dist.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Dhule</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b="1" u="sng" dirty="0">
                          <a:effectLst/>
                          <a:latin typeface="Cambria" panose="02040503050406030204" pitchFamily="18" charset="0"/>
                          <a:ea typeface="Times New Roman" panose="02020603050405020304" pitchFamily="18" charset="0"/>
                          <a:cs typeface="Arial" panose="020B0604020202090204" pitchFamily="34" charset="0"/>
                        </a:rPr>
                        <a:t> </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14"/>
                  </a:ext>
                </a:extLst>
              </a:tr>
              <a:tr h="221367">
                <a:tc>
                  <a:txBody>
                    <a:bodyPr/>
                    <a:lstStyle/>
                    <a:p>
                      <a:pPr marL="0" marR="0">
                        <a:spcBef>
                          <a:spcPts val="300"/>
                        </a:spcBef>
                        <a:spcAft>
                          <a:spcPts val="300"/>
                        </a:spcAft>
                        <a:tabLst>
                          <a:tab pos="0" algn="l"/>
                          <a:tab pos="228600" algn="l"/>
                          <a:tab pos="457200" algn="l"/>
                          <a:tab pos="514350" algn="l"/>
                          <a:tab pos="2457450" algn="l"/>
                          <a:tab pos="2628900" algn="l"/>
                        </a:tabLst>
                      </a:pPr>
                      <a:r>
                        <a:rPr lang="en-US" sz="1400" b="1">
                          <a:solidFill>
                            <a:srgbClr val="000000"/>
                          </a:solidFill>
                          <a:effectLst/>
                          <a:latin typeface="Cambria" panose="02040503050406030204" pitchFamily="18" charset="0"/>
                          <a:ea typeface="Times New Roman" panose="02020603050405020304" pitchFamily="18" charset="0"/>
                          <a:cs typeface="Arial" panose="020B0604020202090204" pitchFamily="34" charset="0"/>
                        </a:rPr>
                        <a:t> </a:t>
                      </a:r>
                      <a:endParaRPr lang="en-US" sz="140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0" lvl="0" indent="0">
                        <a:spcBef>
                          <a:spcPts val="300"/>
                        </a:spcBef>
                        <a:spcAft>
                          <a:spcPts val="300"/>
                        </a:spcAft>
                        <a:buFont typeface="+mj-lt"/>
                        <a:buNone/>
                      </a:pPr>
                      <a:r>
                        <a:rPr lang="en-US" sz="1400" b="1" u="sng" dirty="0">
                          <a:effectLst/>
                          <a:latin typeface="Cambria" panose="02040503050406030204" pitchFamily="18" charset="0"/>
                          <a:ea typeface="Times New Roman" panose="02020603050405020304" pitchFamily="18" charset="0"/>
                          <a:cs typeface="Arial" panose="020B0604020202090204" pitchFamily="34" charset="0"/>
                        </a:rPr>
                        <a:t>.</a:t>
                      </a:r>
                      <a:r>
                        <a:rPr lang="en-US" sz="1400" b="1" u="none" dirty="0">
                          <a:effectLst/>
                          <a:latin typeface="Cambria" panose="02040503050406030204" pitchFamily="18" charset="0"/>
                          <a:ea typeface="Times New Roman" panose="02020603050405020304" pitchFamily="18" charset="0"/>
                          <a:cs typeface="Arial" panose="020B0604020202090204" pitchFamily="34" charset="0"/>
                        </a:rPr>
                        <a:t> 3</a:t>
                      </a:r>
                      <a:r>
                        <a:rPr lang="en-US" sz="1400" b="1" u="sng" dirty="0">
                          <a:effectLst/>
                          <a:latin typeface="Cambria" panose="02040503050406030204" pitchFamily="18" charset="0"/>
                          <a:ea typeface="Times New Roman" panose="02020603050405020304" pitchFamily="18" charset="0"/>
                          <a:cs typeface="Arial" panose="020B0604020202090204" pitchFamily="34" charset="0"/>
                        </a:rPr>
                        <a:t>Rajasthan (Dist. –Jaipur): </a:t>
                      </a:r>
                      <a:r>
                        <a:rPr lang="en-US" sz="1400" dirty="0">
                          <a:effectLst/>
                          <a:latin typeface="Cambria" panose="02040503050406030204" pitchFamily="18" charset="0"/>
                          <a:ea typeface="Times New Roman" panose="02020603050405020304" pitchFamily="18" charset="0"/>
                          <a:cs typeface="Arial" panose="020B0604020202090204" pitchFamily="34" charset="0"/>
                        </a:rPr>
                        <a:t>A-25,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Manayawas</a:t>
                      </a:r>
                      <a:r>
                        <a:rPr lang="en-US" sz="1400" dirty="0">
                          <a:effectLst/>
                          <a:latin typeface="Cambria" panose="02040503050406030204" pitchFamily="18" charset="0"/>
                          <a:ea typeface="Times New Roman" panose="02020603050405020304" pitchFamily="18" charset="0"/>
                          <a:cs typeface="Arial" panose="020B0604020202090204" pitchFamily="34" charset="0"/>
                        </a:rPr>
                        <a:t>, </a:t>
                      </a:r>
                      <a:r>
                        <a:rPr lang="en-US" sz="1400" dirty="0" err="1">
                          <a:effectLst/>
                          <a:latin typeface="Cambria" panose="02040503050406030204" pitchFamily="18" charset="0"/>
                          <a:ea typeface="Times New Roman" panose="02020603050405020304" pitchFamily="18" charset="0"/>
                          <a:cs typeface="Arial" panose="020B0604020202090204" pitchFamily="34" charset="0"/>
                        </a:rPr>
                        <a:t>Mansarover</a:t>
                      </a:r>
                      <a:r>
                        <a:rPr lang="en-US" sz="1400" dirty="0">
                          <a:effectLst/>
                          <a:latin typeface="Cambria" panose="02040503050406030204" pitchFamily="18" charset="0"/>
                          <a:ea typeface="Times New Roman" panose="02020603050405020304" pitchFamily="18" charset="0"/>
                          <a:cs typeface="Arial" panose="020B0604020202090204" pitchFamily="34" charset="0"/>
                        </a:rPr>
                        <a:t>, Jaipur</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15"/>
                  </a:ext>
                </a:extLst>
              </a:tr>
              <a:tr h="221367">
                <a:tc gridSpan="2">
                  <a:txBody>
                    <a:bodyPr/>
                    <a:lstStyle/>
                    <a:p>
                      <a:pPr marL="0" marR="18415">
                        <a:spcBef>
                          <a:spcPts val="300"/>
                        </a:spcBef>
                        <a:spcAft>
                          <a:spcPts val="300"/>
                        </a:spcAft>
                      </a:pPr>
                      <a:r>
                        <a:rPr lang="en-US" sz="1400" b="1" dirty="0">
                          <a:effectLst/>
                          <a:latin typeface="Cambria" panose="02040503050406030204" pitchFamily="18" charset="0"/>
                          <a:ea typeface="Times New Roman" panose="02020603050405020304" pitchFamily="18" charset="0"/>
                        </a:rPr>
                        <a:t>Other Details:</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endParaRPr lang="en-US"/>
                    </a:p>
                  </a:txBody>
                  <a:tcPr/>
                </a:tc>
                <a:extLst>
                  <a:ext uri="{0D108BD9-81ED-4DB2-BD59-A6C34878D82A}">
                    <a16:rowId xmlns:a16="http://schemas.microsoft.com/office/drawing/2014/main" val="10016"/>
                  </a:ext>
                </a:extLst>
              </a:tr>
              <a:tr h="442733">
                <a:tc>
                  <a:txBody>
                    <a:bodyPr/>
                    <a:lstStyle/>
                    <a:p>
                      <a:pPr marL="0" marR="0">
                        <a:spcBef>
                          <a:spcPts val="600"/>
                        </a:spcBef>
                        <a:spcAft>
                          <a:spcPts val="600"/>
                        </a:spcAft>
                      </a:pPr>
                      <a:r>
                        <a:rPr lang="en-GB" sz="1400" b="1" dirty="0">
                          <a:solidFill>
                            <a:srgbClr val="000000"/>
                          </a:solidFill>
                          <a:effectLst/>
                          <a:latin typeface="Cambria" panose="02040503050406030204" pitchFamily="18" charset="0"/>
                          <a:ea typeface="Times New Roman" panose="02020603050405020304" pitchFamily="18" charset="0"/>
                          <a:cs typeface="Arial" panose="020B0604020202090204" pitchFamily="34" charset="0"/>
                        </a:rPr>
                        <a:t>Number of years of existence</a:t>
                      </a:r>
                      <a:endParaRPr lang="en-US" sz="1400" dirty="0">
                        <a:solidFill>
                          <a:srgbClr val="000000"/>
                        </a:solidFill>
                        <a:effectLst/>
                        <a:latin typeface="Cambria" panose="02040503050406030204" pitchFamily="18" charset="0"/>
                        <a:ea typeface="Times New Roman" panose="02020603050405020304" pitchFamily="18" charset="0"/>
                        <a:cs typeface="Cambria" panose="020405030504060302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marL="0" marR="91440" algn="just">
                        <a:spcBef>
                          <a:spcPts val="0"/>
                        </a:spcBef>
                        <a:spcAft>
                          <a:spcPts val="0"/>
                        </a:spcAft>
                      </a:pPr>
                      <a:r>
                        <a:rPr lang="en-GB" sz="1400" dirty="0">
                          <a:effectLst/>
                          <a:latin typeface="Cambria" panose="02040503050406030204" pitchFamily="18" charset="0"/>
                          <a:ea typeface="Times New Roman" panose="02020603050405020304" pitchFamily="18" charset="0"/>
                          <a:cs typeface="Arial" panose="020B0604020202090204" pitchFamily="34" charset="0"/>
                        </a:rPr>
                        <a:t>The Rashtravikas Agro Education Sanstha (RAES) is currently working in Maharashtra State. Since </a:t>
                      </a:r>
                      <a:r>
                        <a:rPr lang="en-GB" sz="1400" b="1" u="sng" dirty="0">
                          <a:effectLst/>
                          <a:latin typeface="Cambria" panose="02040503050406030204" pitchFamily="18" charset="0"/>
                          <a:ea typeface="Times New Roman" panose="02020603050405020304" pitchFamily="18" charset="0"/>
                          <a:cs typeface="Arial" panose="020B0604020202090204" pitchFamily="34" charset="0"/>
                        </a:rPr>
                        <a:t>last 24 years of its establishment</a:t>
                      </a:r>
                      <a:r>
                        <a:rPr lang="en-GB" sz="1400" dirty="0">
                          <a:effectLst/>
                          <a:latin typeface="Cambria" panose="02040503050406030204" pitchFamily="18" charset="0"/>
                          <a:ea typeface="Times New Roman" panose="02020603050405020304" pitchFamily="18" charset="0"/>
                          <a:cs typeface="Arial" panose="020B0604020202090204" pitchFamily="34" charset="0"/>
                        </a:rPr>
                        <a:t> in 1996-97, till to date 77numbers of projects in Maharashtra State are completed or on going</a:t>
                      </a:r>
                      <a:endParaRPr lang="en-US" sz="1400" dirty="0">
                        <a:effectLst/>
                        <a:latin typeface="Times New Roman" panose="02020603050405020304" pitchFamily="18" charset="0"/>
                        <a:ea typeface="Times New Roman" panose="02020603050405020304" pitchFamily="18" charset="0"/>
                      </a:endParaRPr>
                    </a:p>
                  </a:txBody>
                  <a:tcPr marL="22743" marR="227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1403038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253" y="1419369"/>
            <a:ext cx="11714833" cy="4421874"/>
          </a:xfrm>
        </p:spPr>
        <p:txBody>
          <a:bodyPr>
            <a:normAutofit fontScale="92500" lnSpcReduction="20000"/>
          </a:bodyPr>
          <a:lstStyle/>
          <a:p>
            <a:pPr>
              <a:buNone/>
            </a:pPr>
            <a:r>
              <a:rPr lang="en-US" b="1" dirty="0">
                <a:latin typeface="Cambria" pitchFamily="18" charset="0"/>
              </a:rPr>
              <a:t>1. Project Name – Indo German Watershed Development Program (2006-2013) in </a:t>
            </a:r>
            <a:r>
              <a:rPr lang="en-US" b="1" dirty="0" err="1">
                <a:latin typeface="Cambria" pitchFamily="18" charset="0"/>
              </a:rPr>
              <a:t>Nanarkhi</a:t>
            </a:r>
            <a:r>
              <a:rPr lang="en-US" b="1" dirty="0">
                <a:latin typeface="Cambria" pitchFamily="18" charset="0"/>
              </a:rPr>
              <a:t>, Kadupada and </a:t>
            </a:r>
            <a:r>
              <a:rPr lang="en-US" b="1" dirty="0" err="1">
                <a:latin typeface="Cambria" pitchFamily="18" charset="0"/>
              </a:rPr>
              <a:t>Hanumantnagar</a:t>
            </a:r>
            <a:r>
              <a:rPr lang="en-US" b="1" dirty="0">
                <a:latin typeface="Cambria" pitchFamily="18" charset="0"/>
              </a:rPr>
              <a:t> Clusters</a:t>
            </a:r>
          </a:p>
          <a:p>
            <a:r>
              <a:rPr lang="en-US" dirty="0">
                <a:latin typeface="Cambria" pitchFamily="18" charset="0"/>
              </a:rPr>
              <a:t>Name of District – Dhule, Sakri Block (Tribal area)</a:t>
            </a:r>
          </a:p>
          <a:p>
            <a:r>
              <a:rPr lang="en-US" dirty="0">
                <a:latin typeface="Cambria" pitchFamily="18" charset="0"/>
              </a:rPr>
              <a:t>Number of Targeted Villages – 21</a:t>
            </a:r>
          </a:p>
          <a:p>
            <a:r>
              <a:rPr lang="en-US" dirty="0">
                <a:latin typeface="Cambria" pitchFamily="18" charset="0"/>
              </a:rPr>
              <a:t>Number of Population Benefited –7800</a:t>
            </a:r>
          </a:p>
          <a:p>
            <a:r>
              <a:rPr lang="en-US" dirty="0">
                <a:latin typeface="Cambria" pitchFamily="18" charset="0"/>
              </a:rPr>
              <a:t>Problem and Need of Community were identified under the project </a:t>
            </a:r>
          </a:p>
          <a:p>
            <a:r>
              <a:rPr lang="en-US" dirty="0">
                <a:latin typeface="Cambria" pitchFamily="18" charset="0"/>
              </a:rPr>
              <a:t>Before there was a major problem of migration of community during December to March, but after the implementation of project- constructed various Watershed Structures in 5000 H and other income generation activities i.e. Mango Plantation, Dairy Farming, Small Enterprise Development, Goatry, poultry etc. migration was decreased. </a:t>
            </a:r>
          </a:p>
          <a:p>
            <a:r>
              <a:rPr lang="en-US" dirty="0">
                <a:latin typeface="Cambria" pitchFamily="18" charset="0"/>
              </a:rPr>
              <a:t>Impact of Project – Migration decreased and income of tribal farmers increased from 4000 to 7000-10000 </a:t>
            </a:r>
          </a:p>
          <a:p>
            <a:endParaRPr lang="en-US" dirty="0">
              <a:latin typeface="Cambria" pitchFamily="18" charset="0"/>
            </a:endParaRPr>
          </a:p>
          <a:p>
            <a:endParaRPr lang="en-US" dirty="0">
              <a:latin typeface="Cambria" pitchFamily="18" charset="0"/>
            </a:endParaRPr>
          </a:p>
          <a:p>
            <a:endParaRPr lang="en-US" dirty="0">
              <a:latin typeface="Cambria" pitchFamily="18" charset="0"/>
            </a:endParaRPr>
          </a:p>
          <a:p>
            <a:endParaRPr lang="en-US" dirty="0">
              <a:latin typeface="Cambria" pitchFamily="18" charset="0"/>
            </a:endParaRPr>
          </a:p>
        </p:txBody>
      </p:sp>
      <p:sp>
        <p:nvSpPr>
          <p:cNvPr id="2" name="Title 1"/>
          <p:cNvSpPr>
            <a:spLocks noGrp="1"/>
          </p:cNvSpPr>
          <p:nvPr>
            <p:ph type="title"/>
          </p:nvPr>
        </p:nvSpPr>
        <p:spPr>
          <a:xfrm>
            <a:off x="240605" y="350292"/>
            <a:ext cx="11592003" cy="673290"/>
          </a:xfrm>
        </p:spPr>
        <p:txBody>
          <a:bodyPr>
            <a:normAutofit fontScale="90000"/>
          </a:bodyPr>
          <a:lstStyle/>
          <a:p>
            <a:r>
              <a:rPr lang="en-US" dirty="0"/>
              <a:t>Experience in Tribal Development/ Projects implemented for the development of tribals </a:t>
            </a:r>
          </a:p>
        </p:txBody>
      </p:sp>
    </p:spTree>
    <p:extLst>
      <p:ext uri="{BB962C8B-B14F-4D97-AF65-F5344CB8AC3E}">
        <p14:creationId xmlns:p14="http://schemas.microsoft.com/office/powerpoint/2010/main" val="1859169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307" y="1282890"/>
            <a:ext cx="11600597" cy="4872250"/>
          </a:xfrm>
        </p:spPr>
        <p:txBody>
          <a:bodyPr>
            <a:normAutofit fontScale="77500" lnSpcReduction="20000"/>
          </a:bodyPr>
          <a:lstStyle/>
          <a:p>
            <a:pPr>
              <a:buNone/>
            </a:pPr>
            <a:r>
              <a:rPr lang="en-US" b="1" dirty="0"/>
              <a:t>2</a:t>
            </a:r>
            <a:r>
              <a:rPr lang="en-US" sz="2900" b="1" dirty="0">
                <a:latin typeface="Cambria" pitchFamily="18" charset="0"/>
              </a:rPr>
              <a:t>. Project Name – Implementation of Sustainable Development Plan (SDP) (2017-2019)</a:t>
            </a:r>
          </a:p>
          <a:p>
            <a:r>
              <a:rPr lang="en-US" sz="2900" dirty="0">
                <a:latin typeface="Cambria" pitchFamily="18" charset="0"/>
              </a:rPr>
              <a:t>Name of District – Dhule , Sakri Block (Tribal area)</a:t>
            </a:r>
          </a:p>
          <a:p>
            <a:r>
              <a:rPr lang="en-US" sz="2900" dirty="0">
                <a:latin typeface="Cambria" pitchFamily="18" charset="0"/>
              </a:rPr>
              <a:t>Number of Targeted Villages – 21</a:t>
            </a:r>
          </a:p>
          <a:p>
            <a:r>
              <a:rPr lang="en-US" sz="2900" dirty="0">
                <a:latin typeface="Cambria" pitchFamily="18" charset="0"/>
              </a:rPr>
              <a:t>Number of Population Benefited –7800</a:t>
            </a:r>
          </a:p>
          <a:p>
            <a:r>
              <a:rPr lang="en-US" sz="2900" dirty="0">
                <a:latin typeface="Cambria" pitchFamily="18" charset="0"/>
              </a:rPr>
              <a:t>Problem and Need of Community – Transportation of Supply Agriculture Produce, Supply of inputs Fertilizers, Seeds etc. were the problems in the community, local farmers were depended on to near city for sale of agriculture production, purchase of seeds &amp; fertilizers etc. </a:t>
            </a:r>
          </a:p>
          <a:p>
            <a:r>
              <a:rPr lang="en-US" sz="2900" dirty="0">
                <a:latin typeface="Cambria" pitchFamily="18" charset="0"/>
              </a:rPr>
              <a:t>Impact of Project – We have formed the 03 Framers Producers Organization (FPOs) in 21 villages and now the FPO works as </a:t>
            </a:r>
            <a:r>
              <a:rPr lang="en-US" sz="2900" dirty="0" err="1">
                <a:latin typeface="Cambria" pitchFamily="18" charset="0"/>
              </a:rPr>
              <a:t>Krushi</a:t>
            </a:r>
            <a:r>
              <a:rPr lang="en-US" sz="2900" dirty="0">
                <a:latin typeface="Cambria" pitchFamily="18" charset="0"/>
              </a:rPr>
              <a:t> </a:t>
            </a:r>
            <a:r>
              <a:rPr lang="en-US" sz="2900" dirty="0" err="1">
                <a:latin typeface="Cambria" pitchFamily="18" charset="0"/>
              </a:rPr>
              <a:t>kendra</a:t>
            </a:r>
            <a:r>
              <a:rPr lang="en-US" sz="2900" dirty="0">
                <a:latin typeface="Cambria" pitchFamily="18" charset="0"/>
              </a:rPr>
              <a:t> and purchase the agriculture produce of farmers in their nearby villages and also sales the seeds, fertilizers. They are also going to start Agriculture Equipment bank in the future. Due to this, the access expenditure of farmers on transportation is reduced and the travelling expenditure made on purchasing seeds and fertilizers is reduced, thus their income is increased about 2000-3000 per month.</a:t>
            </a:r>
          </a:p>
          <a:p>
            <a:endParaRPr lang="en-US" dirty="0"/>
          </a:p>
          <a:p>
            <a:endParaRPr lang="en-US" dirty="0"/>
          </a:p>
        </p:txBody>
      </p:sp>
      <p:sp>
        <p:nvSpPr>
          <p:cNvPr id="2" name="Title 1"/>
          <p:cNvSpPr>
            <a:spLocks noGrp="1"/>
          </p:cNvSpPr>
          <p:nvPr>
            <p:ph type="title"/>
          </p:nvPr>
        </p:nvSpPr>
        <p:spPr>
          <a:xfrm>
            <a:off x="336140" y="418531"/>
            <a:ext cx="8596668" cy="673290"/>
          </a:xfrm>
        </p:spPr>
        <p:txBody>
          <a:bodyPr>
            <a:normAutofit fontScale="90000"/>
          </a:bodyPr>
          <a:lstStyle/>
          <a:p>
            <a:r>
              <a:rPr lang="en-US" dirty="0"/>
              <a:t>Conti…</a:t>
            </a:r>
          </a:p>
        </p:txBody>
      </p:sp>
    </p:spTree>
    <p:extLst>
      <p:ext uri="{BB962C8B-B14F-4D97-AF65-F5344CB8AC3E}">
        <p14:creationId xmlns:p14="http://schemas.microsoft.com/office/powerpoint/2010/main" val="3869266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069" y="1282890"/>
            <a:ext cx="11464119" cy="4872250"/>
          </a:xfrm>
        </p:spPr>
        <p:txBody>
          <a:bodyPr>
            <a:normAutofit fontScale="77500" lnSpcReduction="20000"/>
          </a:bodyPr>
          <a:lstStyle/>
          <a:p>
            <a:pPr>
              <a:buNone/>
            </a:pPr>
            <a:r>
              <a:rPr lang="en-US" sz="2900" b="1" dirty="0">
                <a:latin typeface="Cambria" pitchFamily="18" charset="0"/>
              </a:rPr>
              <a:t>3. Project Name – </a:t>
            </a:r>
            <a:r>
              <a:rPr lang="en-US" sz="2900" b="1" dirty="0" err="1">
                <a:latin typeface="Cambria" pitchFamily="18" charset="0"/>
              </a:rPr>
              <a:t>Swarnajayanti</a:t>
            </a:r>
            <a:r>
              <a:rPr lang="en-US" sz="2900" b="1" dirty="0">
                <a:latin typeface="Cambria" pitchFamily="18" charset="0"/>
              </a:rPr>
              <a:t> Gram </a:t>
            </a:r>
            <a:r>
              <a:rPr lang="en-US" sz="2900" b="1" dirty="0" err="1">
                <a:latin typeface="Cambria" pitchFamily="18" charset="0"/>
              </a:rPr>
              <a:t>Swarojgar</a:t>
            </a:r>
            <a:r>
              <a:rPr lang="en-US" sz="2900" b="1" dirty="0">
                <a:latin typeface="Cambria" pitchFamily="18" charset="0"/>
              </a:rPr>
              <a:t> </a:t>
            </a:r>
            <a:r>
              <a:rPr lang="en-US" sz="2900" b="1" dirty="0" err="1">
                <a:latin typeface="Cambria" pitchFamily="18" charset="0"/>
              </a:rPr>
              <a:t>Yojana</a:t>
            </a:r>
            <a:r>
              <a:rPr lang="en-US" sz="2900" b="1" dirty="0">
                <a:latin typeface="Cambria" pitchFamily="18" charset="0"/>
              </a:rPr>
              <a:t> (SGSY), Nandurbar  (2003-2012)</a:t>
            </a:r>
          </a:p>
          <a:p>
            <a:r>
              <a:rPr lang="en-US" sz="2900" dirty="0">
                <a:latin typeface="Cambria" pitchFamily="18" charset="0"/>
              </a:rPr>
              <a:t>Name of District – Nandurbar district (Tribal area)</a:t>
            </a:r>
          </a:p>
          <a:p>
            <a:r>
              <a:rPr lang="en-US" sz="2900" dirty="0">
                <a:latin typeface="Cambria" pitchFamily="18" charset="0"/>
              </a:rPr>
              <a:t>Number of Targeted Villages – 74 villages in </a:t>
            </a:r>
            <a:r>
              <a:rPr lang="en-US" sz="2900" dirty="0" err="1">
                <a:latin typeface="Cambria" pitchFamily="18" charset="0"/>
              </a:rPr>
              <a:t>Taloda</a:t>
            </a:r>
            <a:r>
              <a:rPr lang="en-US" sz="2900" dirty="0">
                <a:latin typeface="Cambria" pitchFamily="18" charset="0"/>
              </a:rPr>
              <a:t> Block and 91 villages in Nandurbar Block</a:t>
            </a:r>
          </a:p>
          <a:p>
            <a:r>
              <a:rPr lang="en-US" sz="2900" dirty="0">
                <a:latin typeface="Cambria" pitchFamily="18" charset="0"/>
              </a:rPr>
              <a:t>Number of Population Benefited –More than 25000</a:t>
            </a:r>
          </a:p>
          <a:p>
            <a:r>
              <a:rPr lang="en-US" sz="2900" dirty="0">
                <a:latin typeface="Cambria" pitchFamily="18" charset="0"/>
              </a:rPr>
              <a:t>Problem and Need of Community – the tribal area was depended on traditional income generation activity viz. agriculture  only, limited income sources</a:t>
            </a:r>
          </a:p>
          <a:p>
            <a:r>
              <a:rPr lang="en-US" sz="2900" dirty="0">
                <a:latin typeface="Cambria" pitchFamily="18" charset="0"/>
              </a:rPr>
              <a:t>Impact of Project – We have formed 400 SHG in more than 150 villages and provided them different kind of income generation activities i.e. Goat Rearing , Dairy and </a:t>
            </a:r>
            <a:r>
              <a:rPr lang="en-US" sz="2900" dirty="0" err="1">
                <a:latin typeface="Cambria" pitchFamily="18" charset="0"/>
              </a:rPr>
              <a:t>milch</a:t>
            </a:r>
            <a:r>
              <a:rPr lang="en-US" sz="2900" dirty="0">
                <a:latin typeface="Cambria" pitchFamily="18" charset="0"/>
              </a:rPr>
              <a:t> Animal, Backyard Poultry, Fruit Processing, Chili Powder Processing, Spice (Masala) Powder, Chemical Fertilizer, Tractor for Rental basis to farmers, Contract Farming, Pickle, SHG Federation for collective marketing, Strawberry cultivation, Nursery , Honey collection (NTFP etc. Thus, the income of people were increased to 2000 – 4000 / per family</a:t>
            </a:r>
          </a:p>
          <a:p>
            <a:endParaRPr lang="en-US" dirty="0"/>
          </a:p>
          <a:p>
            <a:endParaRPr lang="en-US" dirty="0"/>
          </a:p>
        </p:txBody>
      </p:sp>
      <p:sp>
        <p:nvSpPr>
          <p:cNvPr id="2" name="Title 1"/>
          <p:cNvSpPr>
            <a:spLocks noGrp="1"/>
          </p:cNvSpPr>
          <p:nvPr>
            <p:ph type="title"/>
          </p:nvPr>
        </p:nvSpPr>
        <p:spPr>
          <a:xfrm>
            <a:off x="677334" y="609600"/>
            <a:ext cx="8596668" cy="673290"/>
          </a:xfrm>
        </p:spPr>
        <p:txBody>
          <a:bodyPr>
            <a:normAutofit fontScale="90000"/>
          </a:bodyPr>
          <a:lstStyle/>
          <a:p>
            <a:r>
              <a:rPr lang="en-US" dirty="0"/>
              <a:t>Conti…</a:t>
            </a:r>
          </a:p>
        </p:txBody>
      </p:sp>
    </p:spTree>
    <p:extLst>
      <p:ext uri="{BB962C8B-B14F-4D97-AF65-F5344CB8AC3E}">
        <p14:creationId xmlns:p14="http://schemas.microsoft.com/office/powerpoint/2010/main" val="83992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282890"/>
            <a:ext cx="10568422" cy="4872250"/>
          </a:xfrm>
        </p:spPr>
        <p:txBody>
          <a:bodyPr>
            <a:normAutofit fontScale="70000" lnSpcReduction="20000"/>
          </a:bodyPr>
          <a:lstStyle/>
          <a:p>
            <a:pPr>
              <a:buNone/>
            </a:pPr>
            <a:r>
              <a:rPr lang="en-US" dirty="0"/>
              <a:t>4</a:t>
            </a:r>
            <a:r>
              <a:rPr lang="en-US" b="1" dirty="0"/>
              <a:t>. </a:t>
            </a:r>
            <a:r>
              <a:rPr lang="en-US" sz="3200" b="1" dirty="0">
                <a:latin typeface="Cambria" pitchFamily="18" charset="0"/>
              </a:rPr>
              <a:t>Project Name – LRA for Livelihood and non livelihood Development and preparation of Micro Livelihood Plans for SHG women in Maharashtra under </a:t>
            </a:r>
            <a:r>
              <a:rPr lang="en-US" sz="3200" b="1" dirty="0" err="1">
                <a:latin typeface="Cambria" pitchFamily="18" charset="0"/>
              </a:rPr>
              <a:t>Tejaswini</a:t>
            </a:r>
            <a:r>
              <a:rPr lang="en-US" sz="3200" b="1" dirty="0">
                <a:latin typeface="Cambria" pitchFamily="18" charset="0"/>
              </a:rPr>
              <a:t> Program</a:t>
            </a:r>
          </a:p>
          <a:p>
            <a:r>
              <a:rPr lang="en-US" sz="3200" dirty="0">
                <a:latin typeface="Cambria" pitchFamily="18" charset="0"/>
              </a:rPr>
              <a:t>Number of Targeted Districts– 1.Nasik, 2.Nadurbar, 3.Parbhani 4.Osmanabad 5. </a:t>
            </a:r>
            <a:r>
              <a:rPr lang="en-US" sz="3200" dirty="0" err="1">
                <a:latin typeface="Cambria" pitchFamily="18" charset="0"/>
              </a:rPr>
              <a:t>Latur</a:t>
            </a:r>
            <a:r>
              <a:rPr lang="en-US" sz="3200" dirty="0">
                <a:latin typeface="Cambria" pitchFamily="18" charset="0"/>
              </a:rPr>
              <a:t>, 6.Jalgaon, 7.Beed, 8.Ahemednagar 9.Dhule, 10. </a:t>
            </a:r>
            <a:r>
              <a:rPr lang="en-US" sz="3200" dirty="0" err="1">
                <a:latin typeface="Cambria" pitchFamily="18" charset="0"/>
              </a:rPr>
              <a:t>Hingoli</a:t>
            </a:r>
            <a:r>
              <a:rPr lang="en-US" sz="3200" dirty="0">
                <a:latin typeface="Cambria" pitchFamily="18" charset="0"/>
              </a:rPr>
              <a:t>, 11.Aurangabad, 12.Jalana, 13. </a:t>
            </a:r>
            <a:r>
              <a:rPr lang="en-US" sz="3200" dirty="0" err="1">
                <a:latin typeface="Cambria" pitchFamily="18" charset="0"/>
              </a:rPr>
              <a:t>Nanded</a:t>
            </a:r>
            <a:r>
              <a:rPr lang="en-US" sz="3200" dirty="0">
                <a:latin typeface="Cambria" pitchFamily="18" charset="0"/>
              </a:rPr>
              <a:t> </a:t>
            </a:r>
          </a:p>
          <a:p>
            <a:r>
              <a:rPr lang="en-US" sz="3200" dirty="0">
                <a:latin typeface="Cambria" pitchFamily="18" charset="0"/>
              </a:rPr>
              <a:t>Number of Population Benefited –15000</a:t>
            </a:r>
          </a:p>
          <a:p>
            <a:r>
              <a:rPr lang="en-US" sz="3200" dirty="0">
                <a:latin typeface="Cambria" pitchFamily="18" charset="0"/>
              </a:rPr>
              <a:t>Problem and Need of Community – Limited sources of income generation activity</a:t>
            </a:r>
          </a:p>
          <a:p>
            <a:r>
              <a:rPr lang="en-US" sz="3200" dirty="0">
                <a:latin typeface="Cambria" pitchFamily="18" charset="0"/>
              </a:rPr>
              <a:t>Impact of Project – We have given more than 400 Entrepreneurship Development Programme (EDPs) covering more than 15000 no. of SHG members on subjects viz. 1. Goat Rearing 2. Dairy and </a:t>
            </a:r>
            <a:r>
              <a:rPr lang="en-US" sz="3200" dirty="0" err="1">
                <a:latin typeface="Cambria" pitchFamily="18" charset="0"/>
              </a:rPr>
              <a:t>milch</a:t>
            </a:r>
            <a:r>
              <a:rPr lang="en-US" sz="3200" dirty="0">
                <a:latin typeface="Cambria" pitchFamily="18" charset="0"/>
              </a:rPr>
              <a:t> Animal 3. Backyard Poultry 4. Fruit Processing 5. Chili Powder Possessing 6. Spice (Masala) Powder 7. Chemical Fertilizer 8.Tractor for Rental basis to farmers 9.Contract Farming 10.Pickle 11.SHG Federation for collective marketing 12. Strawberry cultivation 13.Nursery 14.Honey collection (NTFP) etc.  were conducted in the above given districts. Due to this programmes, some SHG women started their own businesses in the relevant fields and thus their level of income was increased to 3000-4000.</a:t>
            </a:r>
          </a:p>
        </p:txBody>
      </p:sp>
      <p:sp>
        <p:nvSpPr>
          <p:cNvPr id="2" name="Title 1"/>
          <p:cNvSpPr>
            <a:spLocks noGrp="1"/>
          </p:cNvSpPr>
          <p:nvPr>
            <p:ph type="title"/>
          </p:nvPr>
        </p:nvSpPr>
        <p:spPr>
          <a:xfrm>
            <a:off x="677334" y="609600"/>
            <a:ext cx="8596668" cy="673290"/>
          </a:xfrm>
        </p:spPr>
        <p:txBody>
          <a:bodyPr>
            <a:normAutofit fontScale="90000"/>
          </a:bodyPr>
          <a:lstStyle/>
          <a:p>
            <a:r>
              <a:rPr lang="en-US" dirty="0"/>
              <a:t>Conti…</a:t>
            </a:r>
          </a:p>
        </p:txBody>
      </p:sp>
    </p:spTree>
    <p:extLst>
      <p:ext uri="{BB962C8B-B14F-4D97-AF65-F5344CB8AC3E}">
        <p14:creationId xmlns:p14="http://schemas.microsoft.com/office/powerpoint/2010/main" val="3116797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buNone/>
            </a:pPr>
            <a:r>
              <a:rPr lang="en-US" b="1" dirty="0"/>
              <a:t>5. </a:t>
            </a:r>
            <a:r>
              <a:rPr lang="en-US" sz="2800" b="1" dirty="0">
                <a:latin typeface="Cambria" pitchFamily="18" charset="0"/>
              </a:rPr>
              <a:t>Project Name – Promotion of 03 FPOs in Dhule district under PODF-ID fund of NABARD</a:t>
            </a:r>
          </a:p>
          <a:p>
            <a:r>
              <a:rPr lang="en-US" sz="2800" dirty="0">
                <a:latin typeface="Cambria" pitchFamily="18" charset="0"/>
              </a:rPr>
              <a:t>Number of Targete</a:t>
            </a:r>
            <a:r>
              <a:rPr lang="en-US" sz="2900" dirty="0">
                <a:latin typeface="Cambria" pitchFamily="18" charset="0"/>
              </a:rPr>
              <a:t>d area– 03 FPOs in Dhule district of Maharashtra State</a:t>
            </a:r>
          </a:p>
          <a:p>
            <a:r>
              <a:rPr lang="en-US" sz="2800" dirty="0">
                <a:latin typeface="Cambria" pitchFamily="18" charset="0"/>
              </a:rPr>
              <a:t>Number of Targeted Villages – 78</a:t>
            </a:r>
          </a:p>
          <a:p>
            <a:r>
              <a:rPr lang="en-US" sz="2800" dirty="0">
                <a:latin typeface="Cambria" pitchFamily="18" charset="0"/>
              </a:rPr>
              <a:t>Number of Population Benefited –20000</a:t>
            </a:r>
          </a:p>
          <a:p>
            <a:r>
              <a:rPr lang="en-US" sz="2800" dirty="0">
                <a:latin typeface="Cambria" pitchFamily="18" charset="0"/>
              </a:rPr>
              <a:t>Problem and Need of Community – Transportation of Supply Agriculture Produce, Supply of inputs Fertilizers, Seeds etc. were the problems in the community, local farmers were depended on to near city for sale of agriculture production, purchase of seeds &amp; fertilizers etc. </a:t>
            </a:r>
          </a:p>
          <a:p>
            <a:r>
              <a:rPr lang="en-US" sz="2800" dirty="0">
                <a:latin typeface="Cambria" pitchFamily="18" charset="0"/>
              </a:rPr>
              <a:t>Impact of Project – We have formed and promoting the 03 Framers Producers Organization (FPOs) in 21 villages and now the FPO works as </a:t>
            </a:r>
            <a:r>
              <a:rPr lang="en-US" sz="2800" dirty="0" err="1">
                <a:latin typeface="Cambria" pitchFamily="18" charset="0"/>
              </a:rPr>
              <a:t>Krushi</a:t>
            </a:r>
            <a:r>
              <a:rPr lang="en-US" sz="2800" dirty="0">
                <a:latin typeface="Cambria" pitchFamily="18" charset="0"/>
              </a:rPr>
              <a:t> </a:t>
            </a:r>
            <a:r>
              <a:rPr lang="en-US" sz="2800" dirty="0" err="1">
                <a:latin typeface="Cambria" pitchFamily="18" charset="0"/>
              </a:rPr>
              <a:t>kendra</a:t>
            </a:r>
            <a:r>
              <a:rPr lang="en-US" sz="2800" dirty="0">
                <a:latin typeface="Cambria" pitchFamily="18" charset="0"/>
              </a:rPr>
              <a:t> and purchase the agriculture produce of farmers in their nearby villages and also sales the seeds, fertilizers. They are also going to start Agriculture Equipment bank in the future. Due to this, the access expenditure of farmers on transportation is reduced and the travelling expenditure made on purchasing seeds and fertilizers is reduced, thus their income is increased about 2000-3000 per month.</a:t>
            </a:r>
          </a:p>
          <a:p>
            <a:endParaRPr lang="en-US" dirty="0"/>
          </a:p>
        </p:txBody>
      </p:sp>
      <p:sp>
        <p:nvSpPr>
          <p:cNvPr id="3" name="Title 2"/>
          <p:cNvSpPr>
            <a:spLocks noGrp="1"/>
          </p:cNvSpPr>
          <p:nvPr>
            <p:ph type="title"/>
          </p:nvPr>
        </p:nvSpPr>
        <p:spPr/>
        <p:txBody>
          <a:bodyPr/>
          <a:lstStyle/>
          <a:p>
            <a:r>
              <a:rPr lang="en-US" dirty="0"/>
              <a:t>Conti..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77333" y="1269999"/>
            <a:ext cx="4727180" cy="2757227"/>
          </a:xfrm>
        </p:spPr>
      </p:pic>
      <p:sp>
        <p:nvSpPr>
          <p:cNvPr id="2" name="Title 1"/>
          <p:cNvSpPr>
            <a:spLocks noGrp="1"/>
          </p:cNvSpPr>
          <p:nvPr>
            <p:ph type="title"/>
          </p:nvPr>
        </p:nvSpPr>
        <p:spPr/>
        <p:txBody>
          <a:bodyPr/>
          <a:lstStyle/>
          <a:p>
            <a:r>
              <a:rPr lang="en-US" dirty="0"/>
              <a:t>Some clicks from the field…</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0904" y="1201239"/>
            <a:ext cx="4808248" cy="2943181"/>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4628" y="4178347"/>
            <a:ext cx="4890953" cy="2695812"/>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1492" y="4191995"/>
            <a:ext cx="4804012" cy="2666005"/>
          </a:xfrm>
          <a:prstGeom prst="rect">
            <a:avLst/>
          </a:prstGeom>
        </p:spPr>
      </p:pic>
    </p:spTree>
    <p:extLst>
      <p:ext uri="{BB962C8B-B14F-4D97-AF65-F5344CB8AC3E}">
        <p14:creationId xmlns:p14="http://schemas.microsoft.com/office/powerpoint/2010/main" val="3635261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222" y="450612"/>
            <a:ext cx="4542275" cy="286579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517" y="3536902"/>
            <a:ext cx="4570801" cy="3041320"/>
          </a:xfrm>
          <a:prstGeom prst="rect">
            <a:avLst/>
          </a:prstGeom>
        </p:spPr>
      </p:pic>
      <p:pic>
        <p:nvPicPr>
          <p:cNvPr id="1026" name="Picture 2" descr="C:\Users\Nayna\Downloads\WhatsApp Image 2021-11-10 at 21.03.37.jpeg"/>
          <p:cNvPicPr>
            <a:picLocks noChangeAspect="1" noChangeArrowheads="1"/>
          </p:cNvPicPr>
          <p:nvPr/>
        </p:nvPicPr>
        <p:blipFill>
          <a:blip r:embed="rId4"/>
          <a:srcRect/>
          <a:stretch>
            <a:fillRect/>
          </a:stretch>
        </p:blipFill>
        <p:spPr bwMode="auto">
          <a:xfrm>
            <a:off x="5991368" y="327547"/>
            <a:ext cx="4858601" cy="2988859"/>
          </a:xfrm>
          <a:prstGeom prst="rect">
            <a:avLst/>
          </a:prstGeom>
          <a:noFill/>
        </p:spPr>
      </p:pic>
      <p:pic>
        <p:nvPicPr>
          <p:cNvPr id="1027" name="Picture 3" descr="C:\Users\Nayna\Downloads\WhatsApp Image 2021-11-08 at 14.52.01.jpeg"/>
          <p:cNvPicPr>
            <a:picLocks noChangeAspect="1" noChangeArrowheads="1"/>
          </p:cNvPicPr>
          <p:nvPr/>
        </p:nvPicPr>
        <p:blipFill>
          <a:blip r:embed="rId5"/>
          <a:srcRect/>
          <a:stretch>
            <a:fillRect/>
          </a:stretch>
        </p:blipFill>
        <p:spPr bwMode="auto">
          <a:xfrm>
            <a:off x="5977720" y="3524534"/>
            <a:ext cx="4926841" cy="305368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US" sz="11500" dirty="0"/>
              <a:t>Thank you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134</TotalTime>
  <Words>1208</Words>
  <Application>Microsoft Office PowerPoint</Application>
  <PresentationFormat>Widescreen</PresentationFormat>
  <Paragraphs>74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Concourse</vt:lpstr>
      <vt:lpstr>Brief Profile of Rashtravikas Agro Education Sanstha</vt:lpstr>
      <vt:lpstr>Experience in Tribal Development/ Projects implemented for the development of tribals </vt:lpstr>
      <vt:lpstr>Conti…</vt:lpstr>
      <vt:lpstr>Conti…</vt:lpstr>
      <vt:lpstr>Conti…</vt:lpstr>
      <vt:lpstr>Conti..</vt:lpstr>
      <vt:lpstr>Some clicks from the field…</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Brief Profile of RAES</dc:title>
  <dc:creator>PMSC</dc:creator>
  <cp:lastModifiedBy>Unknown User</cp:lastModifiedBy>
  <cp:revision>21</cp:revision>
  <dcterms:created xsi:type="dcterms:W3CDTF">2021-11-21T08:55:31Z</dcterms:created>
  <dcterms:modified xsi:type="dcterms:W3CDTF">2021-11-22T09:11:07Z</dcterms:modified>
</cp:coreProperties>
</file>