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4"/>
  </p:notesMasterIdLst>
  <p:handoutMasterIdLst>
    <p:handoutMasterId r:id="rId35"/>
  </p:handoutMasterIdLst>
  <p:sldIdLst>
    <p:sldId id="256" r:id="rId2"/>
    <p:sldId id="400" r:id="rId3"/>
    <p:sldId id="399" r:id="rId4"/>
    <p:sldId id="334" r:id="rId5"/>
    <p:sldId id="321" r:id="rId6"/>
    <p:sldId id="361" r:id="rId7"/>
    <p:sldId id="317" r:id="rId8"/>
    <p:sldId id="393" r:id="rId9"/>
    <p:sldId id="345" r:id="rId10"/>
    <p:sldId id="386" r:id="rId11"/>
    <p:sldId id="397" r:id="rId12"/>
    <p:sldId id="286" r:id="rId13"/>
    <p:sldId id="287" r:id="rId14"/>
    <p:sldId id="387" r:id="rId15"/>
    <p:sldId id="263" r:id="rId16"/>
    <p:sldId id="264" r:id="rId17"/>
    <p:sldId id="305" r:id="rId18"/>
    <p:sldId id="398" r:id="rId19"/>
    <p:sldId id="306" r:id="rId20"/>
    <p:sldId id="389" r:id="rId21"/>
    <p:sldId id="303" r:id="rId22"/>
    <p:sldId id="390" r:id="rId23"/>
    <p:sldId id="279" r:id="rId24"/>
    <p:sldId id="318" r:id="rId25"/>
    <p:sldId id="362" r:id="rId26"/>
    <p:sldId id="363" r:id="rId27"/>
    <p:sldId id="391" r:id="rId28"/>
    <p:sldId id="392" r:id="rId29"/>
    <p:sldId id="367" r:id="rId30"/>
    <p:sldId id="368" r:id="rId31"/>
    <p:sldId id="375" r:id="rId32"/>
    <p:sldId id="382" r:id="rId33"/>
  </p:sldIdLst>
  <p:sldSz cx="12192000" cy="6858000"/>
  <p:notesSz cx="6858000" cy="9947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njay Kumar" initials="SK" lastIdx="1" clrIdx="0">
    <p:extLst>
      <p:ext uri="{19B8F6BF-5375-455C-9EA6-DF929625EA0E}">
        <p15:presenceInfo xmlns="" xmlns:p15="http://schemas.microsoft.com/office/powerpoint/2012/main" userId="e4e25d9f37aecc2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044" autoAdjust="0"/>
    <p:restoredTop sz="94364" autoAdjust="0"/>
  </p:normalViewPr>
  <p:slideViewPr>
    <p:cSldViewPr>
      <p:cViewPr varScale="1">
        <p:scale>
          <a:sx n="69" d="100"/>
          <a:sy n="69" d="100"/>
        </p:scale>
        <p:origin x="-816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148604-62F3-4657-A323-8D55D9AA2729}" type="datetimeFigureOut">
              <a:rPr lang="en-US" smtClean="0"/>
              <a:pPr/>
              <a:t>9/16/2021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3D08D7-44EF-4F98-810D-DD6D1010A9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748817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38BEC6-79B5-42FF-B88D-66DBD9FBD216}" type="datetimeFigureOut">
              <a:rPr lang="en-IN" smtClean="0"/>
              <a:pPr/>
              <a:t>16-09-2021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67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7C662D-8439-408F-8A9B-E28CBBF2DDCA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666652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pattFill prst="pct5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0" y="5410200"/>
            <a:ext cx="12192000" cy="1447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KERALA INSTITUTE OF LOCAL ADMINISTRATION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6401" y="319088"/>
            <a:ext cx="1062567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7750" y="2209800"/>
            <a:ext cx="10096500" cy="1143000"/>
          </a:xfrm>
        </p:spPr>
        <p:txBody>
          <a:bodyPr anchor="ctr">
            <a:normAutofit/>
          </a:bodyPr>
          <a:lstStyle>
            <a:lvl1pPr algn="ctr">
              <a:defRPr sz="3200" b="1" cap="all" baseline="0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5194" y="4191001"/>
            <a:ext cx="10096501" cy="955565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b="1">
                <a:solidFill>
                  <a:srgbClr val="00206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54893688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6401" y="152400"/>
            <a:ext cx="1087967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0572752" y="6248401"/>
            <a:ext cx="45236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1400" b="1">
                <a:latin typeface="Euphemia" pitchFamily="34" charset="0"/>
              </a:rPr>
              <a:t> </a:t>
            </a:r>
            <a:fld id="{67D1A0FE-6A1F-4ADA-B882-CF66480147F2}" type="slidenum">
              <a:rPr lang="en-US" sz="1400" b="1" smtClean="0">
                <a:latin typeface="Euphemia" pitchFamily="34" charset="0"/>
              </a:rPr>
              <a:pPr eaLnBrk="1" hangingPunct="1">
                <a:defRPr/>
              </a:pPr>
              <a:t>‹#›</a:t>
            </a:fld>
            <a:endParaRPr lang="en-US" sz="1400" b="1">
              <a:latin typeface="Euphemia" pitchFamily="34" charset="0"/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1102785" y="1219200"/>
            <a:ext cx="9986433" cy="84138"/>
            <a:chOff x="1073150" y="1219201"/>
            <a:chExt cx="10058400" cy="63125"/>
          </a:xfrm>
        </p:grpSpPr>
        <p:cxnSp>
          <p:nvCxnSpPr>
            <p:cNvPr id="7" name="Straight Connector 6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102784" y="6248401"/>
            <a:ext cx="1132416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1400" b="1">
                <a:latin typeface="Euphemia" pitchFamily="34" charset="0"/>
              </a:rPr>
              <a:t>KILA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170680"/>
                </a:solidFill>
              </a:defRPr>
            </a:lvl1pPr>
            <a:lvl2pPr>
              <a:defRPr>
                <a:solidFill>
                  <a:srgbClr val="170680"/>
                </a:solidFill>
              </a:defRPr>
            </a:lvl2pPr>
            <a:lvl3pPr>
              <a:defRPr>
                <a:solidFill>
                  <a:srgbClr val="170680"/>
                </a:solidFill>
              </a:defRPr>
            </a:lvl3pPr>
            <a:lvl4pPr>
              <a:defRPr>
                <a:solidFill>
                  <a:srgbClr val="170680"/>
                </a:solidFill>
              </a:defRPr>
            </a:lvl4pPr>
            <a:lvl5pPr>
              <a:defRPr>
                <a:solidFill>
                  <a:srgbClr val="17068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930401" y="6248401"/>
            <a:ext cx="8447617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44967009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51" y="3733800"/>
            <a:ext cx="12192000" cy="1600200"/>
          </a:xfrm>
          <a:prstGeom prst="rect">
            <a:avLst/>
          </a:prstGeom>
          <a:pattFill prst="pct50">
            <a:fgClr>
              <a:srgbClr val="8DBAFD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dirty="0"/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2819400"/>
            <a:ext cx="3962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2895601"/>
            <a:ext cx="37592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5410200"/>
            <a:ext cx="12192000" cy="1447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KERALA INSTITUTE OF LOCAL ADMINISTRATION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</a:rPr>
              <a:t>Website : www.kila.ac.in, Email : info@kila.ac.in </a:t>
            </a:r>
            <a:endParaRPr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101369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104901" y="76201"/>
            <a:ext cx="9980084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04900" y="1600200"/>
            <a:ext cx="99822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transition spd="med">
    <p:fade/>
  </p:transition>
  <p:hf sldNum="0" hd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800"/>
        </a:spcBef>
        <a:spcAft>
          <a:spcPct val="0"/>
        </a:spcAft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3792" y="2060848"/>
            <a:ext cx="7848872" cy="1728192"/>
          </a:xfrm>
        </p:spPr>
        <p:txBody>
          <a:bodyPr>
            <a:normAutofit fontScale="90000"/>
          </a:bodyPr>
          <a:lstStyle/>
          <a:p>
            <a:r>
              <a:rPr lang="en-IN" dirty="0" smtClean="0"/>
              <a:t>Effort and experiences of localization of SDGs in </a:t>
            </a:r>
            <a:r>
              <a:rPr lang="en-IN" dirty="0" err="1" smtClean="0"/>
              <a:t>kerala</a:t>
            </a:r>
            <a:r>
              <a:rPr lang="en-IN" dirty="0"/>
              <a:t/>
            </a:r>
            <a:br>
              <a:rPr lang="en-IN" dirty="0"/>
            </a:br>
            <a:r>
              <a:rPr lang="en-IN" dirty="0"/>
              <a:t/>
            </a:r>
            <a:br>
              <a:rPr lang="en-IN" dirty="0"/>
            </a:br>
            <a:r>
              <a:rPr lang="en-IN" dirty="0" smtClean="0"/>
              <a:t>					</a:t>
            </a:r>
            <a:r>
              <a:rPr lang="en-IN" sz="2000" dirty="0" err="1" smtClean="0"/>
              <a:t>Sukanya</a:t>
            </a:r>
            <a:r>
              <a:rPr lang="en-IN" sz="2000" dirty="0" smtClean="0"/>
              <a:t> .k. u, KILA</a:t>
            </a:r>
            <a:endParaRPr lang="en-IN" sz="2000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3" y="1484784"/>
            <a:ext cx="3960439" cy="4012209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Decentralized </a:t>
            </a:r>
            <a:r>
              <a:rPr lang="en-US" dirty="0" smtClean="0"/>
              <a:t>planning </a:t>
            </a:r>
            <a:r>
              <a:rPr lang="en-US" dirty="0" smtClean="0"/>
              <a:t>Process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smtClean="0"/>
              <a:t>73rd and 74th constitutional amendments and the ensuing Kerala Panchayat Raj Act, 1994 provided an institutional background for the democratic </a:t>
            </a:r>
            <a:r>
              <a:rPr lang="en-US" dirty="0" smtClean="0"/>
              <a:t>decentralization </a:t>
            </a:r>
            <a:r>
              <a:rPr lang="en-US" dirty="0" smtClean="0"/>
              <a:t>and participative </a:t>
            </a:r>
            <a:r>
              <a:rPr lang="en-US" dirty="0" smtClean="0"/>
              <a:t>decentralized </a:t>
            </a:r>
            <a:r>
              <a:rPr lang="en-US" dirty="0" smtClean="0"/>
              <a:t>planning in the </a:t>
            </a:r>
            <a:r>
              <a:rPr lang="en-US" dirty="0" smtClean="0"/>
              <a:t>State.</a:t>
            </a:r>
          </a:p>
          <a:p>
            <a:r>
              <a:rPr lang="en-US" b="1" dirty="0" smtClean="0"/>
              <a:t>Decentralized planning Process in Kerala</a:t>
            </a:r>
            <a:endParaRPr lang="en-US" dirty="0" smtClean="0"/>
          </a:p>
          <a:p>
            <a:r>
              <a:rPr lang="en-US" dirty="0" smtClean="0"/>
              <a:t>Decentralization becomes meaningful only when there is democratic decentralization, which is characterized by flow of power through the elected bodies and its members to the people.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Localizing SDGs in Kerala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Localization is described as ‘the process of defining, implementing and monitoring strategies at the local level for achieving global, national, and sub-national sustainable development goals and targets.’ Specifically, it includes the ‘process of taking into account sub-national contexts in the achievement of the 2030 Agenda, from the setting of goals and targets, to determining the means of implementation and using indicators to measure and monitor progress.’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455833"/>
            <a:ext cx="9794305" cy="5342021"/>
          </a:xfrm>
        </p:spPr>
        <p:txBody>
          <a:bodyPr>
            <a:noAutofit/>
          </a:bodyPr>
          <a:lstStyle/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KILA by associating major training institutes to arrange training programmes to officials as part of localising SDGs.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Assist </a:t>
            </a:r>
            <a:r>
              <a:rPr lang="en-US" b="1" dirty="0" smtClean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  Planning &amp; Economic Affairs (CPMU) Department </a:t>
            </a:r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in conducting stakeholder consultations / workshops / seminars etc.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Develop modules for SDGs related trainings in the State.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Coordinate all training institutes under various Government Departments in Kerala for imparting training programmes sensitising SDGs.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Develop an action plan for localizing SDGs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Sensitisation of all stakeholders including Civil Society Organisations, Voluntary Organisations and Media.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089934" y="219868"/>
            <a:ext cx="8640960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US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KILA- Roles and Responsibilities </a:t>
            </a:r>
            <a:endParaRPr lang="en-IN" sz="3200" dirty="0">
              <a:latin typeface="Adobe Myungjo Std M" panose="02020600000000000000" pitchFamily="18" charset="-128"/>
              <a:ea typeface="Adobe Myungjo Std M" panose="02020600000000000000" pitchFamily="18" charset="-128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40096DCD-E5FE-41CA-B3DC-91B25BA2DA9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Effort and Experiences of localization of SDGs in Kerala</a:t>
            </a: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497766724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1219200" y="332656"/>
            <a:ext cx="7370301" cy="8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US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smtClean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Localizing </a:t>
            </a:r>
            <a:r>
              <a:rPr lang="en-US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SDGs</a:t>
            </a:r>
            <a:endParaRPr lang="en-IN" sz="3200" dirty="0">
              <a:latin typeface="Adobe Myungjo Std M" panose="02020600000000000000" pitchFamily="18" charset="-128"/>
              <a:ea typeface="Adobe Myungjo Std M" panose="02020600000000000000" pitchFamily="18" charset="-128"/>
              <a:cs typeface="+mn-cs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199456" y="1412776"/>
            <a:ext cx="9982200" cy="4572000"/>
          </a:xfrm>
        </p:spPr>
        <p:txBody>
          <a:bodyPr/>
          <a:lstStyle/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KILA worked with </a:t>
            </a:r>
            <a:r>
              <a:rPr lang="en-IN" b="1" dirty="0" err="1">
                <a:latin typeface="Andalus" pitchFamily="18" charset="-78"/>
                <a:cs typeface="Andalus" pitchFamily="18" charset="-78"/>
              </a:rPr>
              <a:t>MoPR</a:t>
            </a:r>
            <a:r>
              <a:rPr lang="en-IN" b="1" dirty="0">
                <a:latin typeface="Andalus" pitchFamily="18" charset="-78"/>
                <a:cs typeface="Andalus" pitchFamily="18" charset="-78"/>
              </a:rPr>
              <a:t> and UNDP in 2016 itself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Developed an Operational Strategy for Local Governments (LGs) on SDGs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Most SDGs are to be achieved at the local level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Most SDGs are related to the subjects devolved to the Panchayats 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Funds transferred to the Panchayats–untied funds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Panchayats prepare and implement development plans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Working group themes and SDGs - similar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SDGs can be achieved through Panchayat Plans - GPDP</a:t>
            </a:r>
          </a:p>
          <a:p>
            <a:endParaRPr lang="en-IN" dirty="0"/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84D89D24-EB72-4EBF-802C-64C15C9135E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226361816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838200" y="157164"/>
            <a:ext cx="10515600" cy="828675"/>
          </a:xfrm>
        </p:spPr>
        <p:txBody>
          <a:bodyPr/>
          <a:lstStyle/>
          <a:p>
            <a:r>
              <a:rPr lang="en-US" altLang="en-US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Panchayats and SDGs</a:t>
            </a:r>
          </a:p>
        </p:txBody>
      </p:sp>
      <p:sp>
        <p:nvSpPr>
          <p:cNvPr id="16387" name="Content Placeholder 2">
            <a:extLst/>
          </p:cNvPr>
          <p:cNvSpPr>
            <a:spLocks noGrp="1"/>
          </p:cNvSpPr>
          <p:nvPr>
            <p:ph idx="1"/>
          </p:nvPr>
        </p:nvSpPr>
        <p:spPr>
          <a:xfrm>
            <a:off x="228601" y="1219201"/>
            <a:ext cx="11645900" cy="5446713"/>
          </a:xfrm>
        </p:spPr>
        <p:txBody>
          <a:bodyPr>
            <a:normAutofit/>
          </a:bodyPr>
          <a:lstStyle/>
          <a:p>
            <a:pPr marL="0" indent="0" algn="ctr">
              <a:buFont typeface="Wingdings" pitchFamily="2" charset="2"/>
              <a:buNone/>
              <a:defRPr/>
            </a:pPr>
            <a:endParaRPr lang="en-US" altLang="en-US" sz="2400" b="1" i="1" dirty="0"/>
          </a:p>
          <a:p>
            <a:pPr lvl="1" algn="just" eaLnBrk="1" hangingPunct="1">
              <a:defRPr/>
            </a:pPr>
            <a:endParaRPr lang="en-US" altLang="en-US" sz="2000" b="1" dirty="0"/>
          </a:p>
          <a:p>
            <a:pPr marL="457200" lvl="1" indent="0" algn="just" eaLnBrk="1" hangingPunct="1">
              <a:buFont typeface="Arial" panose="020B0604020202020204" pitchFamily="34" charset="0"/>
              <a:buNone/>
              <a:defRPr/>
            </a:pPr>
            <a:endParaRPr lang="en-US" altLang="en-US" sz="2000" b="1" dirty="0"/>
          </a:p>
          <a:p>
            <a:pPr lvl="1" algn="just" eaLnBrk="1" hangingPunct="1">
              <a:defRPr/>
            </a:pPr>
            <a:r>
              <a:rPr lang="en-US" altLang="en-US" sz="2000" b="1" dirty="0"/>
              <a:t>Most of SDG targets are within the purview of the Eleventh  </a:t>
            </a:r>
          </a:p>
          <a:p>
            <a:pPr lvl="1" algn="just" eaLnBrk="1" hangingPunct="1">
              <a:defRPr/>
            </a:pPr>
            <a:endParaRPr lang="en-US" altLang="en-US" sz="2000" b="1" dirty="0"/>
          </a:p>
          <a:p>
            <a:pPr lvl="1" algn="just" eaLnBrk="1" hangingPunct="1">
              <a:defRPr/>
            </a:pPr>
            <a:r>
              <a:rPr lang="en-US" altLang="en-US" sz="2000" b="1" dirty="0"/>
              <a:t>Various flagship programmes at the core of the SDGs</a:t>
            </a:r>
          </a:p>
          <a:p>
            <a:pPr lvl="1" algn="just" eaLnBrk="1" hangingPunct="1">
              <a:defRPr/>
            </a:pPr>
            <a:endParaRPr lang="en-US" altLang="en-US" sz="2000" b="1" dirty="0"/>
          </a:p>
          <a:p>
            <a:pPr lvl="1" algn="just" eaLnBrk="1" hangingPunct="1">
              <a:defRPr/>
            </a:pPr>
            <a:r>
              <a:rPr lang="en-US" altLang="en-US" sz="2000" b="1" dirty="0"/>
              <a:t>Panchayats play a pivotal role in many of these – But not alone!</a:t>
            </a:r>
          </a:p>
          <a:p>
            <a:pPr lvl="1" algn="just" eaLnBrk="1" hangingPunct="1">
              <a:defRPr/>
            </a:pPr>
            <a:endParaRPr lang="en-US" altLang="en-US" sz="2000" b="1" dirty="0"/>
          </a:p>
          <a:p>
            <a:pPr lvl="1" algn="just" eaLnBrk="1" hangingPunct="1">
              <a:defRPr/>
            </a:pPr>
            <a:endParaRPr lang="en-US" altLang="en-US" sz="2000" dirty="0"/>
          </a:p>
          <a:p>
            <a:pPr lvl="1" algn="just" eaLnBrk="1" hangingPunct="1">
              <a:buNone/>
              <a:defRPr/>
            </a:pPr>
            <a:endParaRPr lang="en-US" altLang="en-US" sz="2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73758851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23392" y="1916832"/>
            <a:ext cx="11305256" cy="4752528"/>
          </a:xfrm>
        </p:spPr>
        <p:txBody>
          <a:bodyPr>
            <a:normAutofit/>
          </a:bodyPr>
          <a:lstStyle/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ea typeface="Adobe Myungjo Std M" panose="02020600000000000000" pitchFamily="18" charset="-128"/>
              </a:rPr>
              <a:t>Specialized centre - “Centre for SDGs and Local Governments” is for mainstreaming SDGs in to the Local Planning (People’s Plan Campaign).</a:t>
            </a:r>
            <a:endParaRPr lang="en-US" sz="2400" b="1" dirty="0">
              <a:ea typeface="Adobe Myungjo Std M" panose="02020600000000000000" pitchFamily="18" charset="-128"/>
            </a:endParaRP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ea typeface="Adobe Myungjo Std M" panose="02020600000000000000" pitchFamily="18" charset="-128"/>
              </a:rPr>
              <a:t>Trainings, </a:t>
            </a:r>
            <a:r>
              <a:rPr lang="en-IN" sz="2400" b="1" dirty="0" smtClean="0">
                <a:ea typeface="Adobe Myungjo Std M" panose="02020600000000000000" pitchFamily="18" charset="-128"/>
              </a:rPr>
              <a:t>Awareness </a:t>
            </a:r>
            <a:r>
              <a:rPr lang="en-IN" sz="2400" b="1" dirty="0">
                <a:ea typeface="Adobe Myungjo Std M" panose="02020600000000000000" pitchFamily="18" charset="-128"/>
              </a:rPr>
              <a:t>generation, IEC (Print and Visual Media); designing and handholding Planning Tools such as Toolkits, Helper, Work Book. </a:t>
            </a: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Study on Kerala Performance Across SDGs in NITI AAYOG Report</a:t>
            </a:r>
            <a:endParaRPr lang="en-US" sz="2400" b="1" dirty="0">
              <a:ea typeface="Adobe Myungjo Std M" panose="02020600000000000000" pitchFamily="18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631504" y="260648"/>
            <a:ext cx="8712968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1. Centre for SDGs and Local Governments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848DFBF6-92B9-4653-815C-D08B2621BFC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Effort and Experiences of localization of SDGs in Kerala</a:t>
            </a: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2335493965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Centre for SDGs and Local Governments-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 smtClean="0"/>
              <a:t>Awareness and Training programmes</a:t>
            </a:r>
          </a:p>
          <a:p>
            <a:pPr lvl="0"/>
            <a:r>
              <a:rPr lang="en-US" b="1" dirty="0" smtClean="0"/>
              <a:t>Information-Education-Communication</a:t>
            </a:r>
          </a:p>
          <a:p>
            <a:pPr lvl="0"/>
            <a:r>
              <a:rPr lang="en-US" b="1" dirty="0" smtClean="0"/>
              <a:t>Facilitation for local planning with SDGs framework</a:t>
            </a:r>
          </a:p>
          <a:p>
            <a:pPr lvl="0"/>
            <a:r>
              <a:rPr lang="en-US" b="1" dirty="0" smtClean="0"/>
              <a:t>Advisory services – at national and sub-national levels</a:t>
            </a:r>
          </a:p>
          <a:p>
            <a:pPr lvl="0"/>
            <a:r>
              <a:rPr lang="en-US" b="1" dirty="0" smtClean="0"/>
              <a:t>Networking with institutions on SDGs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Effort and Experiences of localization of SDGs in Kerala</a:t>
            </a:r>
            <a:endParaRPr lang="en-IN" dirty="0"/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98513" lvl="1" indent="-34290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SDG Training tool kit for setting targets and monitoring SDGs that enable the functionaries at all levels [sub-national, district, sub-district] to track and monitor the progress on SDGs. 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98513" lvl="1" indent="-34290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Three separate Modules for major stakeholders viz. Officials, Elected Representatives, and Citizens. </a:t>
            </a:r>
          </a:p>
          <a:p>
            <a:pPr marL="798513" lvl="1" indent="-34290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The Module for Officials along with Workbook takes the learners through an analytical process of data based planning for SDGs. 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1631504" y="260648"/>
            <a:ext cx="8064896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2. Tool Kit and Training Modules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CFE8B351-6E45-4892-B291-5E76D9C4228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Effort and Experiences of localization of SDGs in Kerala</a:t>
            </a: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1385463802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182A5DF-89D4-49EB-914E-9FEE8D150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dirty="0" smtClean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3. SDG </a:t>
            </a:r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Dashboard</a:t>
            </a:r>
            <a:r>
              <a:rPr lang="en-IN" dirty="0"/>
              <a:t/>
            </a:r>
            <a:br>
              <a:rPr lang="en-IN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58940A3-229E-46FC-8A09-44D8B0CCF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SDG Dashboard is a Training tool kit </a:t>
            </a:r>
          </a:p>
          <a:p>
            <a:r>
              <a:rPr lang="en-US" b="1" dirty="0"/>
              <a:t>Web enabled  </a:t>
            </a:r>
          </a:p>
          <a:p>
            <a:r>
              <a:rPr lang="en-US" b="1" dirty="0"/>
              <a:t>Can be used at various tiers of local governments </a:t>
            </a:r>
          </a:p>
          <a:p>
            <a:r>
              <a:rPr lang="en-US" b="1" dirty="0"/>
              <a:t>Improves the quality, reliability, availability and comparability of data</a:t>
            </a:r>
          </a:p>
          <a:p>
            <a:r>
              <a:rPr lang="en-US" b="1" dirty="0"/>
              <a:t>Helps all stakeholders to create their own data base in their respective area</a:t>
            </a:r>
          </a:p>
          <a:p>
            <a:r>
              <a:rPr lang="en-US" b="1" dirty="0"/>
              <a:t>Helps the local governments to plan, review, analyze and modify their SDG as and indicator status</a:t>
            </a:r>
          </a:p>
          <a:p>
            <a:r>
              <a:rPr lang="en-US" b="1" dirty="0"/>
              <a:t>Helps  to identify gaps in each goal and plan accordingly</a:t>
            </a: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Effort and Experiences of localization of SDGs in Kerala</a:t>
            </a: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16066584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DASHBOARD ON PLANNING AND MONITORING SDGs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DASHBOARD ON PLANNING AND MONITORING SDGs</a:t>
            </a:r>
            <a:endParaRPr lang="en-US" dirty="0"/>
          </a:p>
        </p:txBody>
      </p:sp>
      <p:pic>
        <p:nvPicPr>
          <p:cNvPr id="717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1968" y="1181100"/>
            <a:ext cx="12120033" cy="4598988"/>
          </a:xfrm>
          <a:noFill/>
        </p:spPr>
      </p:pic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="" xmlns:a16="http://schemas.microsoft.com/office/drawing/2014/main" id="{45431D42-0C61-444C-AB20-635A318BA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dirty="0"/>
              <a:t>DASHBOARD ON PLANNING AND MONITORING SDGs- Expanded view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C4EF3E0-6B0C-4882-B383-432838AE9C8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/>
              <a:t>Effort and Experiences of localization of SDGs in Kerala</a:t>
            </a:r>
            <a:endParaRPr lang="en-US" dirty="0"/>
          </a:p>
        </p:txBody>
      </p:sp>
      <p:pic>
        <p:nvPicPr>
          <p:cNvPr id="13316" name="Picture 2">
            <a:extLst>
              <a:ext uri="{FF2B5EF4-FFF2-40B4-BE49-F238E27FC236}">
                <a16:creationId xmlns="" xmlns:a16="http://schemas.microsoft.com/office/drawing/2014/main" id="{2D7AD49D-D609-41B7-B356-D8B01F01021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36700" y="1182688"/>
            <a:ext cx="9131300" cy="4913312"/>
          </a:xfrm>
          <a:noFill/>
        </p:spPr>
      </p:pic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="" xmlns:a16="http://schemas.microsoft.com/office/drawing/2014/main" id="{B9D2244F-617B-4677-B6F5-324DEBE45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dirty="0"/>
              <a:t>Goal with National Indicators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C375918-1355-4D56-9F12-237947838CE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/>
              <a:t>Effort and Experiences of localization of SDGs in Kerala</a:t>
            </a:r>
            <a:endParaRPr lang="en-US" dirty="0"/>
          </a:p>
        </p:txBody>
      </p:sp>
      <p:pic>
        <p:nvPicPr>
          <p:cNvPr id="14340" name="Picture 2">
            <a:extLst>
              <a:ext uri="{FF2B5EF4-FFF2-40B4-BE49-F238E27FC236}">
                <a16:creationId xmlns="" xmlns:a16="http://schemas.microsoft.com/office/drawing/2014/main" id="{8624D74B-A0D2-4646-A6A5-16E7D462457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1219200"/>
            <a:ext cx="9144000" cy="4629150"/>
          </a:xfrm>
          <a:noFill/>
        </p:spPr>
      </p:pic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D6A14C0-6C66-45C9-A2B1-6529368DA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Building Capacities of Local Governments for SDGs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CDABA57-EC2A-4E8E-8B46-9E9DE755F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Operational  strategy  for  SDG Capacity Building  for  local governments</a:t>
            </a:r>
          </a:p>
          <a:p>
            <a:r>
              <a:rPr lang="en-US" b="1" dirty="0"/>
              <a:t>Write  shop for  Toolkit development</a:t>
            </a:r>
          </a:p>
          <a:p>
            <a:r>
              <a:rPr lang="en-US" b="1" dirty="0"/>
              <a:t>Project  on Mainstreaming  SDGs in the  state  and local government</a:t>
            </a:r>
          </a:p>
          <a:p>
            <a:r>
              <a:rPr lang="en-US" b="1" dirty="0"/>
              <a:t>Awareness  </a:t>
            </a:r>
            <a:r>
              <a:rPr lang="en-US" b="1" dirty="0" err="1"/>
              <a:t>programme</a:t>
            </a:r>
            <a:r>
              <a:rPr lang="en-US" b="1" dirty="0"/>
              <a:t> for  local government functionaries</a:t>
            </a:r>
          </a:p>
          <a:p>
            <a:r>
              <a:rPr lang="en-US" b="1" dirty="0"/>
              <a:t>Specific  trainings on goal and target   setting</a:t>
            </a:r>
          </a:p>
          <a:p>
            <a:r>
              <a:rPr lang="en-US" b="1" dirty="0"/>
              <a:t>IEC-print and visual  media</a:t>
            </a:r>
          </a:p>
          <a:p>
            <a:r>
              <a:rPr lang="en-US" b="1" dirty="0"/>
              <a:t>Training  Modules</a:t>
            </a:r>
          </a:p>
          <a:p>
            <a:r>
              <a:rPr lang="en-US" b="1" dirty="0"/>
              <a:t>Toolkits,  Helper  and Workbook</a:t>
            </a:r>
          </a:p>
          <a:p>
            <a:r>
              <a:rPr lang="en-US" b="1" dirty="0"/>
              <a:t>Web enabled SDGs Dashboard </a:t>
            </a:r>
            <a:endParaRPr lang="en-US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2870592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2C611C1-74DE-4B3A-8385-B4C34874D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  Groups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91D831C-C206-4E08-9EC9-FBD7DA52AE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Elected representatives and officials of local governments</a:t>
            </a:r>
          </a:p>
          <a:p>
            <a:r>
              <a:rPr lang="en-US" b="1" dirty="0"/>
              <a:t>Citizens who are members of the Village assembly</a:t>
            </a:r>
          </a:p>
          <a:p>
            <a:r>
              <a:rPr lang="en-US" b="1" dirty="0"/>
              <a:t>Other  key stakeholders in local planning</a:t>
            </a: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1887569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5B012A4D-6DB6-448F-85BA-6EE1527A7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447800"/>
            <a:ext cx="7924800" cy="452355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Target Groups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04900" y="1295400"/>
            <a:ext cx="9982200" cy="487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1261557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997151"/>
          </a:xfrm>
        </p:spPr>
        <p:txBody>
          <a:bodyPr>
            <a:normAutofit/>
          </a:bodyPr>
          <a:lstStyle/>
          <a:p>
            <a:pPr marL="566738" lvl="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National level training programme on ‘Building Capacities for SDGs- Strategies &amp; Action’ during March 5-6, 2018. 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566738" lvl="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Module for training the district level officials of line departments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2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0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State vetting workshop on building capacities for sustainable development goals – strategies and action. </a:t>
            </a:r>
            <a:endParaRPr lang="en-US" sz="20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2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National vetting workshop on building capacities for sustainable development goals – strategies and </a:t>
            </a:r>
            <a:r>
              <a:rPr lang="en-US" sz="2000" b="1" dirty="0" smtClean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action</a:t>
            </a:r>
          </a:p>
          <a:p>
            <a:pPr lvl="2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b="1" dirty="0" smtClean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endParaRPr lang="en-US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631504" y="251318"/>
            <a:ext cx="8064896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5. Workshops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64A0287A-23B4-42EF-B64B-3CE7E144092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Effort and Experiences of localization of SDGs in Kerala</a:t>
            </a: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1355709765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/>
            </a:r>
            <a:br>
              <a:rPr lang="en-IN" dirty="0" smtClean="0">
                <a:latin typeface="Adobe Myungjo Std M" panose="02020600000000000000" pitchFamily="18" charset="-128"/>
                <a:ea typeface="Adobe Myungjo Std M" panose="02020600000000000000" pitchFamily="18" charset="-128"/>
              </a:rPr>
            </a:br>
            <a:r>
              <a:rPr lang="en-IN" dirty="0" smtClean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Workshops</a:t>
            </a:r>
            <a:br>
              <a:rPr lang="en-IN" dirty="0" smtClean="0">
                <a:latin typeface="Adobe Myungjo Std M" panose="02020600000000000000" pitchFamily="18" charset="-128"/>
                <a:ea typeface="Adobe Myungjo Std M" panose="02020600000000000000" pitchFamily="18" charset="-12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lvl="2">
              <a:spcBef>
                <a:spcPts val="1800"/>
              </a:spcBef>
            </a:pPr>
            <a:r>
              <a:rPr lang="en-US" sz="1800" b="1" dirty="0" smtClean="0"/>
              <a:t>Thematic workshop on Sustainable Development Goals (SDGs) conducted on February </a:t>
            </a:r>
            <a:r>
              <a:rPr lang="en-US" sz="1800" dirty="0" smtClean="0"/>
              <a:t>16, 2018</a:t>
            </a:r>
          </a:p>
          <a:p>
            <a:pPr marL="228600" lvl="2">
              <a:spcBef>
                <a:spcPts val="1800"/>
              </a:spcBef>
            </a:pPr>
            <a:r>
              <a:rPr lang="en-IN" sz="1800" b="1" dirty="0" smtClean="0"/>
              <a:t>A State level workshop conducted on </a:t>
            </a:r>
            <a:r>
              <a:rPr lang="en-GB" sz="1800" b="1" dirty="0" smtClean="0"/>
              <a:t>Mapping of Plan Schemes with goals/targets of SDGs on </a:t>
            </a:r>
            <a:r>
              <a:rPr lang="en-GB" sz="1800" dirty="0" smtClean="0"/>
              <a:t>June 19, 2018</a:t>
            </a:r>
            <a:endParaRPr lang="en-US" sz="1800" b="1" dirty="0" smtClean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r>
              <a:rPr lang="en-IN" dirty="0" smtClean="0"/>
              <a:t>A workshop on “</a:t>
            </a:r>
            <a:r>
              <a:rPr lang="en-IN" b="1" dirty="0" smtClean="0"/>
              <a:t>Preparation of Guidelines for Institutional Framework for the Implementation and Monitoring of SDGs in the State</a:t>
            </a:r>
            <a:endParaRPr lang="en-US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23392" y="1772816"/>
            <a:ext cx="10972800" cy="4525963"/>
          </a:xfrm>
        </p:spPr>
        <p:txBody>
          <a:bodyPr>
            <a:normAutofit/>
          </a:bodyPr>
          <a:lstStyle/>
          <a:p>
            <a:pPr marL="465138" lvl="0" indent="-465138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		Social </a:t>
            </a:r>
            <a:r>
              <a:rPr lang="en-IN" sz="2400" b="1" dirty="0" smtClean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Education </a:t>
            </a: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programme on SDGs for 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39775" lvl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Elected Representatives and Officials of Local Governments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39775" lvl="1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VOs/NGOs (Kudumbashree, Youth Welfare Board, Kerala State Literacy Mission, Kerala State Library Council, </a:t>
            </a:r>
            <a:r>
              <a:rPr lang="en-IN" sz="2400" b="1" dirty="0" err="1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Mahila</a:t>
            </a: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 </a:t>
            </a:r>
            <a:r>
              <a:rPr lang="en-IN" sz="2400" b="1" dirty="0" err="1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Samakhya</a:t>
            </a: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, Senior Citizens Friends Welfare Society, SEVA, Kerala Senior Citizen Forum, Focal Group Members, Community Counselling Facilitator etc.) in the State. 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631504" y="260648"/>
            <a:ext cx="8064896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6. Trainings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27EA1319-D685-449A-928C-F076D7BC8AF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657611640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3DF3C40-061C-4646-BA90-AAD9E95EE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Trainings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5AE63B6-292C-454B-BE87-7B71611C4C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DF4D4E02-D5B0-480E-BC49-B77DE0822905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05982" y="1424782"/>
            <a:ext cx="3870014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6E48088-5DBC-47EB-88EF-B6E59D2A5C3D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72064" y="1484784"/>
            <a:ext cx="3870014" cy="4171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960361745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38084" y="1285860"/>
            <a:ext cx="11715832" cy="5167476"/>
          </a:xfrm>
        </p:spPr>
        <p:txBody>
          <a:bodyPr>
            <a:normAutofit fontScale="47500" lnSpcReduction="20000"/>
          </a:bodyPr>
          <a:lstStyle/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46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Video Documentary on ‘Building the Villages for Tomorrow’ provides tips on post-disaster health and sanitation measures that deals with SDGs. [SDG 3, SDG 6]</a:t>
            </a:r>
            <a:endParaRPr lang="en-US" sz="46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46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Video Documentary on ‘CANALPY’, explains sewage canal rejuvenation initiative of youth. [SDG 3, SDG 6, SDG 11]</a:t>
            </a:r>
            <a:endParaRPr lang="en-US" sz="46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46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Pocket Diary on SDGs in Malayalam [local language] provides a quick glance at the Targets, against the goals. [All SDGs]</a:t>
            </a:r>
            <a:endParaRPr lang="en-US" sz="46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46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Flower Vase [made of clay], embedded with SDGs, is a low cost tool for disseminating SDGs. [All SDGs]</a:t>
            </a:r>
            <a:endParaRPr lang="en-US" sz="46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46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Wall Paper on SDGs is also a low cost tool for disseminating SDGs. [All SDGs]</a:t>
            </a:r>
            <a:endParaRPr lang="en-US" sz="46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631504" y="260648"/>
            <a:ext cx="8064896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7. IEC Initiatives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80209894-1CCF-41D3-B7FB-0F8C9A39C57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13698888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3D6C93E-44B4-40D2-99CC-7DB6FD931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IEC Materials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6A77EA5-820E-4088-AA0D-8F085BA06A0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  <p:pic>
        <p:nvPicPr>
          <p:cNvPr id="5" name="Content Placeholder 4" descr="sticker new copy (2)">
            <a:extLst>
              <a:ext uri="{FF2B5EF4-FFF2-40B4-BE49-F238E27FC236}">
                <a16:creationId xmlns="" xmlns:a16="http://schemas.microsoft.com/office/drawing/2014/main" id="{8AAF011C-360A-4B73-B06D-639DB27D29E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83432" y="1556792"/>
            <a:ext cx="415636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IMG-4642">
            <a:extLst>
              <a:ext uri="{FF2B5EF4-FFF2-40B4-BE49-F238E27FC236}">
                <a16:creationId xmlns="" xmlns:a16="http://schemas.microsoft.com/office/drawing/2014/main" id="{DB9AB48E-79AE-4584-B733-BDCCA77D24B3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2024" y="1844824"/>
            <a:ext cx="367240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5334010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522" y="1714488"/>
            <a:ext cx="917797" cy="917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10908" y="1857364"/>
            <a:ext cx="792025" cy="823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52794" y="1928802"/>
            <a:ext cx="981704" cy="724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67504" y="2000240"/>
            <a:ext cx="819899" cy="63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95274" y="188640"/>
            <a:ext cx="9893213" cy="836712"/>
          </a:xfrm>
        </p:spPr>
        <p:txBody>
          <a:bodyPr>
            <a:noAutofit/>
          </a:bodyPr>
          <a:lstStyle/>
          <a:p>
            <a:r>
              <a:rPr lang="en-US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Integration </a:t>
            </a:r>
            <a:r>
              <a:rPr lang="en-US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Framework </a:t>
            </a:r>
            <a:br>
              <a:rPr lang="en-US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NAVAKERALAM KARMAPADHATHI (NKKP)</a:t>
            </a:r>
            <a:endParaRPr lang="en-IN" b="1" dirty="0">
              <a:solidFill>
                <a:srgbClr val="FF0000"/>
              </a:solidFill>
              <a:latin typeface="Adobe Myungjo Std M" panose="02020600000000000000" pitchFamily="18" charset="-128"/>
              <a:ea typeface="Adobe Myungjo Std M" panose="02020600000000000000" pitchFamily="18" charset="-128"/>
              <a:cs typeface="+mn-cs"/>
            </a:endParaRPr>
          </a:p>
        </p:txBody>
      </p:sp>
      <p:sp>
        <p:nvSpPr>
          <p:cNvPr id="11" name="Content Placeholder 7"/>
          <p:cNvSpPr>
            <a:spLocks noGrp="1"/>
          </p:cNvSpPr>
          <p:nvPr>
            <p:ph idx="1"/>
          </p:nvPr>
        </p:nvSpPr>
        <p:spPr>
          <a:xfrm>
            <a:off x="514813" y="2680662"/>
            <a:ext cx="11088119" cy="3779912"/>
          </a:xfrm>
        </p:spPr>
        <p:txBody>
          <a:bodyPr/>
          <a:lstStyle/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GB" sz="1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Harithakeralam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Mission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– Umbrella Mission integrating waste management, organic farming, water resources management</a:t>
            </a:r>
            <a:endParaRPr lang="en-US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Total Housing 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 (Livelihood Inclusion and Financial Improvement) </a:t>
            </a: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Mission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 – Comprehensive scheme for all the landless and homeless in the state</a:t>
            </a:r>
            <a:endParaRPr lang="en-US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Public Education Rejuvenation Mission 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– Comprehensive educational reforms transforming Government schools to international standard. </a:t>
            </a:r>
            <a:endParaRPr lang="en-US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  <a:defRPr/>
            </a:pPr>
            <a:r>
              <a:rPr lang="en-GB" sz="1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Aardram</a:t>
            </a: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Mission 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– Create people friendly Health Delivery System in the State.</a:t>
            </a:r>
          </a:p>
          <a:p>
            <a:pPr marL="0" indent="0" algn="ctr" fontAlgn="auto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en-GB" sz="3200" b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LEAVE NO ONE BEHIND</a:t>
            </a:r>
            <a:endParaRPr lang="en-US" sz="3200" b="1" dirty="0">
              <a:solidFill>
                <a:srgbClr val="C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sz="180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E85C9858-CCB2-4717-95A7-02932E2736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361190615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7528" y="1809275"/>
            <a:ext cx="5005807" cy="4762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72064" y="5840809"/>
            <a:ext cx="49244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Rectangle 1"/>
          <p:cNvSpPr/>
          <p:nvPr/>
        </p:nvSpPr>
        <p:spPr>
          <a:xfrm>
            <a:off x="1199456" y="260648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kern="0" dirty="0">
                <a:solidFill>
                  <a:srgbClr val="C00000"/>
                </a:solidFill>
                <a:latin typeface="Rockwell Extra Bold" panose="02060903040505020403" pitchFamily="18" charset="0"/>
                <a:ea typeface="Perpetua"/>
                <a:cs typeface="Perpetua"/>
                <a:sym typeface="Perpetua"/>
              </a:rPr>
              <a:t>Convergence of SDGs with </a:t>
            </a:r>
            <a:r>
              <a:rPr lang="en-US" b="1" kern="0" dirty="0" err="1">
                <a:solidFill>
                  <a:srgbClr val="C00000"/>
                </a:solidFill>
                <a:latin typeface="Rockwell Extra Bold" panose="02060903040505020403" pitchFamily="18" charset="0"/>
                <a:ea typeface="Perpetua"/>
                <a:cs typeface="Perpetua"/>
                <a:sym typeface="Perpetua"/>
              </a:rPr>
              <a:t>NavaKeralam</a:t>
            </a:r>
            <a:r>
              <a:rPr lang="en-US" b="1" kern="0" dirty="0">
                <a:solidFill>
                  <a:srgbClr val="C00000"/>
                </a:solidFill>
                <a:latin typeface="Rockwell Extra Bold" panose="02060903040505020403" pitchFamily="18" charset="0"/>
                <a:ea typeface="Perpetua"/>
                <a:cs typeface="Perpetua"/>
                <a:sym typeface="Perpetua"/>
              </a:rPr>
              <a:t> </a:t>
            </a:r>
            <a:r>
              <a:rPr lang="en-US" b="1" kern="0" dirty="0" err="1">
                <a:solidFill>
                  <a:srgbClr val="C00000"/>
                </a:solidFill>
                <a:latin typeface="Rockwell Extra Bold" panose="02060903040505020403" pitchFamily="18" charset="0"/>
                <a:ea typeface="Perpetua"/>
                <a:cs typeface="Perpetua"/>
                <a:sym typeface="Perpetua"/>
              </a:rPr>
              <a:t>Karmapadhathi</a:t>
            </a:r>
            <a:endParaRPr lang="en-US" b="1" kern="0" dirty="0">
              <a:solidFill>
                <a:srgbClr val="C00000"/>
              </a:solidFill>
              <a:latin typeface="Rockwell Extra Bold" panose="02060903040505020403" pitchFamily="18" charset="0"/>
              <a:ea typeface="Perpetua"/>
              <a:cs typeface="Perpetua"/>
              <a:sym typeface="Perpetua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B46D446A-8287-4A2E-B99B-AE670E4DB6D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812800" y="76201"/>
            <a:ext cx="10272184" cy="1096963"/>
          </a:xfrm>
        </p:spPr>
        <p:txBody>
          <a:bodyPr/>
          <a:lstStyle/>
          <a:p>
            <a:r>
              <a:rPr lang="en-IN" sz="3600" dirty="0"/>
              <a:t>SDGs vs. Development Programmes 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711200" y="1600200"/>
            <a:ext cx="10871200" cy="4572000"/>
          </a:xfrm>
        </p:spPr>
        <p:txBody>
          <a:bodyPr/>
          <a:lstStyle/>
          <a:p>
            <a:r>
              <a:rPr lang="en-IN" b="1" dirty="0"/>
              <a:t>Most SDGs are to be achieved at the local level</a:t>
            </a:r>
          </a:p>
          <a:p>
            <a:r>
              <a:rPr lang="en-IN" b="1" dirty="0"/>
              <a:t>Most SDGs are related to the mandates of Panchayats</a:t>
            </a:r>
          </a:p>
          <a:p>
            <a:r>
              <a:rPr lang="en-IN" b="1" dirty="0"/>
              <a:t>Funds transferred to the Panchayats –untied and tied funds</a:t>
            </a:r>
          </a:p>
          <a:p>
            <a:r>
              <a:rPr lang="en-IN" b="1" dirty="0"/>
              <a:t>Own funds</a:t>
            </a:r>
          </a:p>
          <a:p>
            <a:r>
              <a:rPr lang="en-IN" b="1" dirty="0"/>
              <a:t>Focus areas of these actions lead to many SDGs</a:t>
            </a:r>
          </a:p>
          <a:p>
            <a:r>
              <a:rPr lang="en-IN" b="1" dirty="0"/>
              <a:t>SDGs can be achieved through these actions</a:t>
            </a:r>
          </a:p>
          <a:p>
            <a:endParaRPr lang="en-IN" dirty="0"/>
          </a:p>
          <a:p>
            <a:endParaRPr lang="en-IN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24617943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4400" dirty="0"/>
              <a:t>The Panchayat Dilemma</a:t>
            </a:r>
          </a:p>
        </p:txBody>
      </p:sp>
      <p:sp>
        <p:nvSpPr>
          <p:cNvPr id="3" name="Content Placeholder 2">
            <a:extLst/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en-IN" b="1" i="1" dirty="0"/>
              <a:t>And ours too!</a:t>
            </a:r>
          </a:p>
          <a:p>
            <a:pPr>
              <a:defRPr/>
            </a:pPr>
            <a:endParaRPr lang="en-IN" dirty="0"/>
          </a:p>
          <a:p>
            <a:pPr>
              <a:defRPr/>
            </a:pPr>
            <a:r>
              <a:rPr lang="en-IN" b="1" dirty="0"/>
              <a:t>SDGs or development activities?</a:t>
            </a:r>
          </a:p>
          <a:p>
            <a:pPr>
              <a:defRPr/>
            </a:pPr>
            <a:endParaRPr lang="en-IN" b="1" dirty="0"/>
          </a:p>
          <a:p>
            <a:pPr>
              <a:defRPr/>
            </a:pPr>
            <a:r>
              <a:rPr lang="en-IN" b="1" dirty="0"/>
              <a:t>Or What?</a:t>
            </a:r>
          </a:p>
          <a:p>
            <a:pPr>
              <a:defRPr/>
            </a:pPr>
            <a:endParaRPr lang="en-IN" b="1" dirty="0"/>
          </a:p>
          <a:p>
            <a:pPr>
              <a:defRPr/>
            </a:pPr>
            <a:r>
              <a:rPr lang="en-IN" b="1" dirty="0"/>
              <a:t>Where to Start?</a:t>
            </a:r>
          </a:p>
          <a:p>
            <a:pPr>
              <a:defRPr/>
            </a:pPr>
            <a:endParaRPr lang="en-US" b="1" dirty="0"/>
          </a:p>
          <a:p>
            <a:pPr>
              <a:defRPr/>
            </a:pPr>
            <a:r>
              <a:rPr lang="en-US" b="1" dirty="0"/>
              <a:t>H</a:t>
            </a:r>
            <a:r>
              <a:rPr lang="en-IN" b="1" dirty="0"/>
              <a:t>ow to do?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64618718"/>
      </p:ext>
    </p:extLst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8989FD-4A77-48A3-B16A-00895FA92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 and Challenges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121EEB8-B274-4EDD-94FC-98D089238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Life in a Panchayat is not SDG based</a:t>
            </a:r>
          </a:p>
          <a:p>
            <a:r>
              <a:rPr lang="en-US" dirty="0"/>
              <a:t>So, discussions for GPDP also is not SDG based, mostly issue based</a:t>
            </a:r>
          </a:p>
          <a:p>
            <a:r>
              <a:rPr lang="en-US" dirty="0"/>
              <a:t>So far, the Panchayat planning is only output based</a:t>
            </a:r>
          </a:p>
          <a:p>
            <a:r>
              <a:rPr lang="en-US" dirty="0"/>
              <a:t>Many indicators and targets not locally relevant</a:t>
            </a:r>
          </a:p>
          <a:p>
            <a:r>
              <a:rPr lang="en-US" dirty="0"/>
              <a:t>Panchayat disaggregated data not available in many cases</a:t>
            </a:r>
          </a:p>
          <a:p>
            <a:r>
              <a:rPr lang="en-US" dirty="0"/>
              <a:t>Separate guidelines on SDG do not work</a:t>
            </a:r>
          </a:p>
          <a:p>
            <a:r>
              <a:rPr lang="en-US" dirty="0"/>
              <a:t>Trainings on SDGs as a separate theme do not help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A3FD096-82AE-4345-9AD0-0609CC8FE14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275568746"/>
      </p:ext>
    </p:extLst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ACB4609-03ED-4A05-B1DE-A23941BFE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Moving Forward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404425C-7352-4680-B793-24B7FC917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2785" y="1268760"/>
            <a:ext cx="9982200" cy="4572000"/>
          </a:xfrm>
        </p:spPr>
        <p:txBody>
          <a:bodyPr/>
          <a:lstStyle/>
          <a:p>
            <a:r>
              <a:rPr lang="en-US" dirty="0"/>
              <a:t>Challenge is to integrate SDG into </a:t>
            </a:r>
            <a:r>
              <a:rPr lang="en-US" dirty="0" smtClean="0"/>
              <a:t>GPDP</a:t>
            </a:r>
            <a:endParaRPr lang="en-US" dirty="0"/>
          </a:p>
          <a:p>
            <a:r>
              <a:rPr lang="en-US" dirty="0"/>
              <a:t>Provision for locally relevant indicators and targets required</a:t>
            </a:r>
          </a:p>
          <a:p>
            <a:r>
              <a:rPr lang="en-US" dirty="0"/>
              <a:t>Trainings on SDGs as a separate theme do not help</a:t>
            </a:r>
          </a:p>
          <a:p>
            <a:r>
              <a:rPr lang="en-US" dirty="0"/>
              <a:t>Panchayat planning has to be made Outcome based / Results based</a:t>
            </a:r>
          </a:p>
          <a:p>
            <a:r>
              <a:rPr lang="en-US" dirty="0"/>
              <a:t>These outcomes and the indicators could be SDG related</a:t>
            </a:r>
          </a:p>
          <a:p>
            <a:r>
              <a:rPr lang="en-US" dirty="0"/>
              <a:t>Working groups could be aligned to SDGs or a set of SDGs (thematic)</a:t>
            </a:r>
          </a:p>
          <a:p>
            <a:r>
              <a:rPr lang="en-US" dirty="0"/>
              <a:t>In depth training on GPDP planning needed which addresses the issue of outcome based planning leading to achievement of </a:t>
            </a:r>
            <a:r>
              <a:rPr lang="en-US" dirty="0" smtClean="0"/>
              <a:t>SDGs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2B370031-BCF2-4CEA-A196-121DE4208F5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4055645216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/>
              <a:t>Thematic Area Based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72000"/>
          </a:xfrm>
        </p:spPr>
        <p:txBody>
          <a:bodyPr/>
          <a:lstStyle/>
          <a:p>
            <a:endParaRPr lang="en-US" b="1" dirty="0"/>
          </a:p>
          <a:p>
            <a:r>
              <a:rPr lang="en-US" b="1" dirty="0"/>
              <a:t>Instead of goal and targets, the concerned thematic area/s taken</a:t>
            </a:r>
          </a:p>
          <a:p>
            <a:r>
              <a:rPr lang="en-US" b="1" dirty="0"/>
              <a:t>For example, Goal 3, instead of moving into the targets, we take Health as the issue.</a:t>
            </a:r>
          </a:p>
          <a:p>
            <a:r>
              <a:rPr lang="en-US" b="1" dirty="0"/>
              <a:t>Move ahead with the determinants of health</a:t>
            </a:r>
          </a:p>
          <a:p>
            <a:r>
              <a:rPr lang="en-US" b="1" dirty="0"/>
              <a:t>How can these issues be addressed</a:t>
            </a:r>
          </a:p>
          <a:p>
            <a:r>
              <a:rPr lang="en-US" b="1" dirty="0"/>
              <a:t>What role should/can the Panchayat play</a:t>
            </a:r>
          </a:p>
          <a:p>
            <a:r>
              <a:rPr lang="en-US" b="1" dirty="0"/>
              <a:t>What could be the indicators and targets with time frame in their own area (state/district/ LGs)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92383473"/>
      </p:ext>
    </p:extLst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/>
              <a:t>Thematic Area Based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1074400" cy="4572000"/>
          </a:xfrm>
        </p:spPr>
        <p:txBody>
          <a:bodyPr/>
          <a:lstStyle/>
          <a:p>
            <a:r>
              <a:rPr lang="en-US" b="1" dirty="0"/>
              <a:t>What could be the activities</a:t>
            </a:r>
          </a:p>
          <a:p>
            <a:r>
              <a:rPr lang="en-US" b="1" dirty="0"/>
              <a:t>Which are the </a:t>
            </a:r>
            <a:r>
              <a:rPr lang="en-US" b="1" dirty="0" err="1"/>
              <a:t>programmes</a:t>
            </a:r>
            <a:r>
              <a:rPr lang="en-US" b="1" dirty="0"/>
              <a:t>/schemes  contributing to these activities</a:t>
            </a:r>
          </a:p>
          <a:p>
            <a:r>
              <a:rPr lang="en-US" b="1" dirty="0"/>
              <a:t>Available human and financial resources</a:t>
            </a:r>
          </a:p>
          <a:p>
            <a:r>
              <a:rPr lang="en-US" b="1" dirty="0"/>
              <a:t>How can convergence (of </a:t>
            </a:r>
            <a:r>
              <a:rPr lang="en-US" b="1" dirty="0" err="1"/>
              <a:t>programmes</a:t>
            </a:r>
            <a:r>
              <a:rPr lang="en-US" b="1" dirty="0"/>
              <a:t>, schemes, HR and finances) be brought in</a:t>
            </a:r>
          </a:p>
          <a:p>
            <a:r>
              <a:rPr lang="en-US" b="1" dirty="0"/>
              <a:t>How can they set milestones</a:t>
            </a:r>
          </a:p>
          <a:p>
            <a:r>
              <a:rPr lang="en-US" b="1" dirty="0"/>
              <a:t>How can they monitor</a:t>
            </a:r>
          </a:p>
          <a:p>
            <a:endParaRPr lang="en-US" b="1" dirty="0"/>
          </a:p>
          <a:p>
            <a:r>
              <a:rPr lang="en-US" b="1" dirty="0"/>
              <a:t>And this basically what the GPDP Guidelines should focus</a:t>
            </a:r>
          </a:p>
          <a:p>
            <a:r>
              <a:rPr lang="en-US" b="1" dirty="0"/>
              <a:t>Our thematic working groups have similarity with SDGs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87906460"/>
      </p:ext>
    </p:extLst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4400" dirty="0"/>
              <a:t>How can Panchayats Act? 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1016000" y="1371600"/>
            <a:ext cx="9982200" cy="4800600"/>
          </a:xfrm>
        </p:spPr>
        <p:txBody>
          <a:bodyPr/>
          <a:lstStyle/>
          <a:p>
            <a:r>
              <a:rPr lang="en-IN" b="1" i="1" dirty="0"/>
              <a:t>Promote</a:t>
            </a:r>
          </a:p>
          <a:p>
            <a:r>
              <a:rPr lang="en-IN" b="1" i="1" dirty="0"/>
              <a:t>Initiate</a:t>
            </a:r>
          </a:p>
          <a:p>
            <a:r>
              <a:rPr lang="en-IN" b="1" i="1" dirty="0"/>
              <a:t>Develop</a:t>
            </a:r>
          </a:p>
          <a:p>
            <a:r>
              <a:rPr lang="en-IN" b="1" i="1" dirty="0"/>
              <a:t>Facilitate</a:t>
            </a:r>
          </a:p>
          <a:p>
            <a:r>
              <a:rPr lang="en-IN" b="1" i="1" dirty="0"/>
              <a:t>Environment building</a:t>
            </a:r>
          </a:p>
          <a:p>
            <a:r>
              <a:rPr lang="en-IN" b="1" i="1" dirty="0"/>
              <a:t>Mobilise</a:t>
            </a:r>
          </a:p>
          <a:p>
            <a:r>
              <a:rPr lang="en-IN" b="1" i="1" dirty="0"/>
              <a:t>Plan</a:t>
            </a:r>
          </a:p>
          <a:p>
            <a:r>
              <a:rPr lang="en-IN" b="1" i="1" dirty="0"/>
              <a:t>Implement</a:t>
            </a:r>
          </a:p>
          <a:p>
            <a:r>
              <a:rPr lang="en-IN" b="1" i="1" dirty="0"/>
              <a:t>Manage data</a:t>
            </a:r>
          </a:p>
          <a:p>
            <a:r>
              <a:rPr lang="en-IN" b="1" i="1" dirty="0"/>
              <a:t>Monitor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14923803"/>
      </p:ext>
    </p:extLst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864094170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Academic Literature 16x9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TF03431380.potx" id="{B573BD99-E105-4D2A-964B-B901A176567A}" vid="{B1D363B9-18DE-4874-9E2B-FD69B5C654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1354</TotalTime>
  <Words>1684</Words>
  <Application>Microsoft Office PowerPoint</Application>
  <PresentationFormat>Custom</PresentationFormat>
  <Paragraphs>195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Academic Literature 16x9</vt:lpstr>
      <vt:lpstr>Effort and experiences of localization of SDGs in kerala       Sukanya .k. u, KILA</vt:lpstr>
      <vt:lpstr>Decentralized planning Process </vt:lpstr>
      <vt:lpstr>Localizing SDGs in Kerala </vt:lpstr>
      <vt:lpstr>Slide 4</vt:lpstr>
      <vt:lpstr>Slide 5</vt:lpstr>
      <vt:lpstr>Panchayats and SDGs</vt:lpstr>
      <vt:lpstr>Slide 7</vt:lpstr>
      <vt:lpstr>Centre for SDGs and Local Governments- Objectives</vt:lpstr>
      <vt:lpstr>Slide 9</vt:lpstr>
      <vt:lpstr>3. SDG Dashboard </vt:lpstr>
      <vt:lpstr>DASHBOARD ON PLANNING AND MONITORING SDGs</vt:lpstr>
      <vt:lpstr>DASHBOARD ON PLANNING AND MONITORING SDGs- Expanded view</vt:lpstr>
      <vt:lpstr>Goal with National Indicators</vt:lpstr>
      <vt:lpstr>4. Building Capacities of Local Governments for SDGs</vt:lpstr>
      <vt:lpstr>Target  Groups</vt:lpstr>
      <vt:lpstr>Target Groups</vt:lpstr>
      <vt:lpstr>Slide 17</vt:lpstr>
      <vt:lpstr> Workshops </vt:lpstr>
      <vt:lpstr>Slide 19</vt:lpstr>
      <vt:lpstr>Trainings</vt:lpstr>
      <vt:lpstr>Slide 21</vt:lpstr>
      <vt:lpstr>IEC Materials</vt:lpstr>
      <vt:lpstr>8.  Integration Framework  NAVAKERALAM KARMAPADHATHI (NKKP)</vt:lpstr>
      <vt:lpstr>Slide 24</vt:lpstr>
      <vt:lpstr>SDGs vs. Development Programmes </vt:lpstr>
      <vt:lpstr>The Panchayat Dilemma</vt:lpstr>
      <vt:lpstr>Limitations and Challenges</vt:lpstr>
      <vt:lpstr>Moving Forward</vt:lpstr>
      <vt:lpstr>Thematic Area Based</vt:lpstr>
      <vt:lpstr>Thematic Area Based</vt:lpstr>
      <vt:lpstr>How can Panchayats Act? 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SDG monitoring</dc:title>
  <dc:creator>admin</dc:creator>
  <cp:lastModifiedBy>rvidi</cp:lastModifiedBy>
  <cp:revision>248</cp:revision>
  <cp:lastPrinted>2019-11-08T10:48:17Z</cp:lastPrinted>
  <dcterms:created xsi:type="dcterms:W3CDTF">2019-09-04T07:22:24Z</dcterms:created>
  <dcterms:modified xsi:type="dcterms:W3CDTF">2021-09-16T10:32:58Z</dcterms:modified>
</cp:coreProperties>
</file>