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345" r:id="rId5"/>
    <p:sldId id="259" r:id="rId6"/>
    <p:sldId id="346" r:id="rId7"/>
    <p:sldId id="296" r:id="rId8"/>
    <p:sldId id="808" r:id="rId9"/>
    <p:sldId id="687" r:id="rId10"/>
    <p:sldId id="699" r:id="rId11"/>
    <p:sldId id="342" r:id="rId12"/>
    <p:sldId id="282" r:id="rId13"/>
    <p:sldId id="343" r:id="rId14"/>
    <p:sldId id="344" r:id="rId15"/>
    <p:sldId id="26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snapToGrid="0">
      <p:cViewPr varScale="1">
        <p:scale>
          <a:sx n="74" d="100"/>
          <a:sy n="74" d="100"/>
        </p:scale>
        <p:origin x="38" y="72"/>
      </p:cViewPr>
      <p:guideLst/>
    </p:cSldViewPr>
  </p:slideViewPr>
  <p:notesTextViewPr>
    <p:cViewPr>
      <p:scale>
        <a:sx n="1" d="1"/>
        <a:sy n="1" d="1"/>
      </p:scale>
      <p:origin x="0" y="0"/>
    </p:cViewPr>
  </p:notesTextViewPr>
  <p:sorterViewPr>
    <p:cViewPr>
      <p:scale>
        <a:sx n="100" d="100"/>
        <a:sy n="100" d="100"/>
      </p:scale>
      <p:origin x="0" y="-225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218CAF-ABB0-4751-B17F-43B27C12A44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5176026-4211-480D-A87D-D40F974DD38F}">
      <dgm:prSet/>
      <dgm:spPr/>
      <dgm:t>
        <a:bodyPr/>
        <a:lstStyle/>
        <a:p>
          <a:r>
            <a:rPr lang="en-US"/>
            <a:t>Panchayat Raj Institutions, as the key unit of decentralized and participatory rural local self- government, have a central role to play in identifying local issues, planning and implementing interventions to achieve developmental outcomes. </a:t>
          </a:r>
        </a:p>
      </dgm:t>
    </dgm:pt>
    <dgm:pt modelId="{776BAB99-4CA3-4892-AB2E-61E442940E71}" type="parTrans" cxnId="{14BC9EA8-4A80-4D16-BA63-143F3826AA8D}">
      <dgm:prSet/>
      <dgm:spPr/>
      <dgm:t>
        <a:bodyPr/>
        <a:lstStyle/>
        <a:p>
          <a:endParaRPr lang="en-US"/>
        </a:p>
      </dgm:t>
    </dgm:pt>
    <dgm:pt modelId="{F95A3AC8-B032-47B9-8D21-EBA7AB27554D}" type="sibTrans" cxnId="{14BC9EA8-4A80-4D16-BA63-143F3826AA8D}">
      <dgm:prSet/>
      <dgm:spPr/>
      <dgm:t>
        <a:bodyPr/>
        <a:lstStyle/>
        <a:p>
          <a:endParaRPr lang="en-US"/>
        </a:p>
      </dgm:t>
    </dgm:pt>
    <dgm:pt modelId="{898FA58F-1871-4C63-BA72-3AB56E96C302}">
      <dgm:prSet/>
      <dgm:spPr/>
      <dgm:t>
        <a:bodyPr/>
        <a:lstStyle/>
        <a:p>
          <a:r>
            <a:rPr lang="en-US" dirty="0"/>
            <a:t>The Ministry of Panchayati Raj  has played a substantial role in equipping all the PRIs, to become effective vehicles of  social change and rural economic development </a:t>
          </a:r>
        </a:p>
      </dgm:t>
    </dgm:pt>
    <dgm:pt modelId="{134A7611-BAF9-4230-964C-E2FB64FE0DE0}" type="parTrans" cxnId="{40E7441E-52C0-4A81-B7D8-CAD5E89ABD00}">
      <dgm:prSet/>
      <dgm:spPr/>
      <dgm:t>
        <a:bodyPr/>
        <a:lstStyle/>
        <a:p>
          <a:endParaRPr lang="en-US"/>
        </a:p>
      </dgm:t>
    </dgm:pt>
    <dgm:pt modelId="{70BE6DC7-BAC6-47CA-922C-9398E304A63F}" type="sibTrans" cxnId="{40E7441E-52C0-4A81-B7D8-CAD5E89ABD00}">
      <dgm:prSet/>
      <dgm:spPr/>
      <dgm:t>
        <a:bodyPr/>
        <a:lstStyle/>
        <a:p>
          <a:endParaRPr lang="en-US"/>
        </a:p>
      </dgm:t>
    </dgm:pt>
    <dgm:pt modelId="{56A9A5FB-979E-4E19-AB03-6473C57F90E9}">
      <dgm:prSet/>
      <dgm:spPr/>
      <dgm:t>
        <a:bodyPr/>
        <a:lstStyle/>
        <a:p>
          <a:r>
            <a:rPr lang="en-US" dirty="0"/>
            <a:t>The objective is to support efficient delivery of public services to the population, particularly as the country grapples with the public-health and socio-economic crisis because of COVID-19 pandemic.  </a:t>
          </a:r>
        </a:p>
      </dgm:t>
    </dgm:pt>
    <dgm:pt modelId="{1882F591-0359-4E2E-B33C-D74D63379938}" type="parTrans" cxnId="{EAB74FB2-1853-4E87-B255-5BF70C8B1E0D}">
      <dgm:prSet/>
      <dgm:spPr/>
      <dgm:t>
        <a:bodyPr/>
        <a:lstStyle/>
        <a:p>
          <a:endParaRPr lang="en-US"/>
        </a:p>
      </dgm:t>
    </dgm:pt>
    <dgm:pt modelId="{5318E9D4-0314-412F-A4E7-D469347A5CB6}" type="sibTrans" cxnId="{EAB74FB2-1853-4E87-B255-5BF70C8B1E0D}">
      <dgm:prSet/>
      <dgm:spPr/>
      <dgm:t>
        <a:bodyPr/>
        <a:lstStyle/>
        <a:p>
          <a:endParaRPr lang="en-US"/>
        </a:p>
      </dgm:t>
    </dgm:pt>
    <dgm:pt modelId="{06515DC8-5613-476E-971B-0076C8214941}" type="pres">
      <dgm:prSet presAssocID="{61218CAF-ABB0-4751-B17F-43B27C12A441}" presName="linear" presStyleCnt="0">
        <dgm:presLayoutVars>
          <dgm:animLvl val="lvl"/>
          <dgm:resizeHandles val="exact"/>
        </dgm:presLayoutVars>
      </dgm:prSet>
      <dgm:spPr/>
    </dgm:pt>
    <dgm:pt modelId="{C8EE4B20-930D-4F10-9A99-3067A9E29482}" type="pres">
      <dgm:prSet presAssocID="{25176026-4211-480D-A87D-D40F974DD38F}" presName="parentText" presStyleLbl="node1" presStyleIdx="0" presStyleCnt="3">
        <dgm:presLayoutVars>
          <dgm:chMax val="0"/>
          <dgm:bulletEnabled val="1"/>
        </dgm:presLayoutVars>
      </dgm:prSet>
      <dgm:spPr/>
    </dgm:pt>
    <dgm:pt modelId="{5D681569-8641-409C-B8DF-17B2074588C4}" type="pres">
      <dgm:prSet presAssocID="{F95A3AC8-B032-47B9-8D21-EBA7AB27554D}" presName="spacer" presStyleCnt="0"/>
      <dgm:spPr/>
    </dgm:pt>
    <dgm:pt modelId="{DCF24390-4C48-4B0A-B4DD-8DD17AD577D3}" type="pres">
      <dgm:prSet presAssocID="{898FA58F-1871-4C63-BA72-3AB56E96C302}" presName="parentText" presStyleLbl="node1" presStyleIdx="1" presStyleCnt="3">
        <dgm:presLayoutVars>
          <dgm:chMax val="0"/>
          <dgm:bulletEnabled val="1"/>
        </dgm:presLayoutVars>
      </dgm:prSet>
      <dgm:spPr/>
    </dgm:pt>
    <dgm:pt modelId="{96BBC594-2D1A-41EE-8391-5244C2D4557E}" type="pres">
      <dgm:prSet presAssocID="{70BE6DC7-BAC6-47CA-922C-9398E304A63F}" presName="spacer" presStyleCnt="0"/>
      <dgm:spPr/>
    </dgm:pt>
    <dgm:pt modelId="{61455E20-D6DF-42EF-BD5B-CB098F2115D4}" type="pres">
      <dgm:prSet presAssocID="{56A9A5FB-979E-4E19-AB03-6473C57F90E9}" presName="parentText" presStyleLbl="node1" presStyleIdx="2" presStyleCnt="3">
        <dgm:presLayoutVars>
          <dgm:chMax val="0"/>
          <dgm:bulletEnabled val="1"/>
        </dgm:presLayoutVars>
      </dgm:prSet>
      <dgm:spPr/>
    </dgm:pt>
  </dgm:ptLst>
  <dgm:cxnLst>
    <dgm:cxn modelId="{40E7441E-52C0-4A81-B7D8-CAD5E89ABD00}" srcId="{61218CAF-ABB0-4751-B17F-43B27C12A441}" destId="{898FA58F-1871-4C63-BA72-3AB56E96C302}" srcOrd="1" destOrd="0" parTransId="{134A7611-BAF9-4230-964C-E2FB64FE0DE0}" sibTransId="{70BE6DC7-BAC6-47CA-922C-9398E304A63F}"/>
    <dgm:cxn modelId="{AF83EF6C-AE98-4AAE-97AA-5FDA3A32EE29}" type="presOf" srcId="{61218CAF-ABB0-4751-B17F-43B27C12A441}" destId="{06515DC8-5613-476E-971B-0076C8214941}" srcOrd="0" destOrd="0" presId="urn:microsoft.com/office/officeart/2005/8/layout/vList2"/>
    <dgm:cxn modelId="{8C9EF96C-548F-4427-87C5-DFE91BC636F8}" type="presOf" srcId="{56A9A5FB-979E-4E19-AB03-6473C57F90E9}" destId="{61455E20-D6DF-42EF-BD5B-CB098F2115D4}" srcOrd="0" destOrd="0" presId="urn:microsoft.com/office/officeart/2005/8/layout/vList2"/>
    <dgm:cxn modelId="{2CD51759-129A-4BF3-803A-99442F347711}" type="presOf" srcId="{25176026-4211-480D-A87D-D40F974DD38F}" destId="{C8EE4B20-930D-4F10-9A99-3067A9E29482}" srcOrd="0" destOrd="0" presId="urn:microsoft.com/office/officeart/2005/8/layout/vList2"/>
    <dgm:cxn modelId="{14BC9EA8-4A80-4D16-BA63-143F3826AA8D}" srcId="{61218CAF-ABB0-4751-B17F-43B27C12A441}" destId="{25176026-4211-480D-A87D-D40F974DD38F}" srcOrd="0" destOrd="0" parTransId="{776BAB99-4CA3-4892-AB2E-61E442940E71}" sibTransId="{F95A3AC8-B032-47B9-8D21-EBA7AB27554D}"/>
    <dgm:cxn modelId="{EAB74FB2-1853-4E87-B255-5BF70C8B1E0D}" srcId="{61218CAF-ABB0-4751-B17F-43B27C12A441}" destId="{56A9A5FB-979E-4E19-AB03-6473C57F90E9}" srcOrd="2" destOrd="0" parTransId="{1882F591-0359-4E2E-B33C-D74D63379938}" sibTransId="{5318E9D4-0314-412F-A4E7-D469347A5CB6}"/>
    <dgm:cxn modelId="{4B905DC7-8040-498E-8B02-CBACC616A396}" type="presOf" srcId="{898FA58F-1871-4C63-BA72-3AB56E96C302}" destId="{DCF24390-4C48-4B0A-B4DD-8DD17AD577D3}" srcOrd="0" destOrd="0" presId="urn:microsoft.com/office/officeart/2005/8/layout/vList2"/>
    <dgm:cxn modelId="{6079F123-845F-4D64-92C6-0C77B86AF8F8}" type="presParOf" srcId="{06515DC8-5613-476E-971B-0076C8214941}" destId="{C8EE4B20-930D-4F10-9A99-3067A9E29482}" srcOrd="0" destOrd="0" presId="urn:microsoft.com/office/officeart/2005/8/layout/vList2"/>
    <dgm:cxn modelId="{229EC74E-D1E9-4155-A7E8-1E27A6BC0C4A}" type="presParOf" srcId="{06515DC8-5613-476E-971B-0076C8214941}" destId="{5D681569-8641-409C-B8DF-17B2074588C4}" srcOrd="1" destOrd="0" presId="urn:microsoft.com/office/officeart/2005/8/layout/vList2"/>
    <dgm:cxn modelId="{911F6FFB-740D-46E5-9E44-872C809CF436}" type="presParOf" srcId="{06515DC8-5613-476E-971B-0076C8214941}" destId="{DCF24390-4C48-4B0A-B4DD-8DD17AD577D3}" srcOrd="2" destOrd="0" presId="urn:microsoft.com/office/officeart/2005/8/layout/vList2"/>
    <dgm:cxn modelId="{1FF03864-F5E7-4218-818D-63C0FE6CA17C}" type="presParOf" srcId="{06515DC8-5613-476E-971B-0076C8214941}" destId="{96BBC594-2D1A-41EE-8391-5244C2D4557E}" srcOrd="3" destOrd="0" presId="urn:microsoft.com/office/officeart/2005/8/layout/vList2"/>
    <dgm:cxn modelId="{66C2EEE0-7C9E-45DA-AD18-79AED5A1979D}" type="presParOf" srcId="{06515DC8-5613-476E-971B-0076C8214941}" destId="{61455E20-D6DF-42EF-BD5B-CB098F2115D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3C5C3A-2FA1-46A3-9623-BE5DA5270038}"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B60709E-CA2A-43F9-97EB-11C998110E6C}">
      <dgm:prSet/>
      <dgm:spPr/>
      <dgm:t>
        <a:bodyPr/>
        <a:lstStyle/>
        <a:p>
          <a:r>
            <a:rPr lang="en-US"/>
            <a:t>COVID 19 has posed a very different kind of challenge for the mankind and has provided a very different kind of dimension to the vulnerability aspect, especially for the poor and marginalized both in the rural areas. </a:t>
          </a:r>
        </a:p>
      </dgm:t>
    </dgm:pt>
    <dgm:pt modelId="{D4E28088-D9B4-4D81-9595-6DE6113B8042}" type="parTrans" cxnId="{37E138E0-E6BC-444B-9E87-5C47A9B58A9E}">
      <dgm:prSet/>
      <dgm:spPr/>
      <dgm:t>
        <a:bodyPr/>
        <a:lstStyle/>
        <a:p>
          <a:endParaRPr lang="en-US"/>
        </a:p>
      </dgm:t>
    </dgm:pt>
    <dgm:pt modelId="{3EA0743A-44EC-48F0-B783-D83CEBC92573}" type="sibTrans" cxnId="{37E138E0-E6BC-444B-9E87-5C47A9B58A9E}">
      <dgm:prSet/>
      <dgm:spPr/>
      <dgm:t>
        <a:bodyPr/>
        <a:lstStyle/>
        <a:p>
          <a:endParaRPr lang="en-US"/>
        </a:p>
      </dgm:t>
    </dgm:pt>
    <dgm:pt modelId="{65D4AC82-E239-42A4-A9E5-E3F6A3A6EE6F}">
      <dgm:prSet/>
      <dgm:spPr/>
      <dgm:t>
        <a:bodyPr/>
        <a:lstStyle/>
        <a:p>
          <a:r>
            <a:rPr lang="en-US"/>
            <a:t>As a consequence, an urgent need has arisen for a comprehensive and integrated approach towards addressing the vulnerabilities of the poor and marginalized especially the women and children. </a:t>
          </a:r>
        </a:p>
      </dgm:t>
    </dgm:pt>
    <dgm:pt modelId="{DF82C644-5C96-4364-BDD8-EB60BAB7514C}" type="parTrans" cxnId="{32F9C13D-1EFE-42E2-BF33-3F1B06199327}">
      <dgm:prSet/>
      <dgm:spPr/>
      <dgm:t>
        <a:bodyPr/>
        <a:lstStyle/>
        <a:p>
          <a:endParaRPr lang="en-US"/>
        </a:p>
      </dgm:t>
    </dgm:pt>
    <dgm:pt modelId="{3A6EA88B-B1AF-417E-8E21-F9504B77CCDF}" type="sibTrans" cxnId="{32F9C13D-1EFE-42E2-BF33-3F1B06199327}">
      <dgm:prSet/>
      <dgm:spPr/>
      <dgm:t>
        <a:bodyPr/>
        <a:lstStyle/>
        <a:p>
          <a:endParaRPr lang="en-US"/>
        </a:p>
      </dgm:t>
    </dgm:pt>
    <dgm:pt modelId="{5B6F97FC-7E85-47F5-AD3B-6AE5B9D15377}">
      <dgm:prSet/>
      <dgm:spPr/>
      <dgm:t>
        <a:bodyPr/>
        <a:lstStyle/>
        <a:p>
          <a:r>
            <a:rPr lang="en-US"/>
            <a:t>COVID 19 has necessitated to make the </a:t>
          </a:r>
          <a:r>
            <a:rPr lang="en-US" i="1"/>
            <a:t>Gram Sabhas </a:t>
          </a:r>
          <a:r>
            <a:rPr lang="en-US"/>
            <a:t>vibrant to address the enhanced economic and social challenges arising out of COVID 19.</a:t>
          </a:r>
        </a:p>
      </dgm:t>
    </dgm:pt>
    <dgm:pt modelId="{ED821B08-3E2B-45DA-903C-A078F6D2E694}" type="parTrans" cxnId="{79671416-DBCA-4097-B31E-4CEEA25226B4}">
      <dgm:prSet/>
      <dgm:spPr/>
      <dgm:t>
        <a:bodyPr/>
        <a:lstStyle/>
        <a:p>
          <a:endParaRPr lang="en-US"/>
        </a:p>
      </dgm:t>
    </dgm:pt>
    <dgm:pt modelId="{F9EB14D1-DE97-42A3-B337-7E103E14BAB9}" type="sibTrans" cxnId="{79671416-DBCA-4097-B31E-4CEEA25226B4}">
      <dgm:prSet/>
      <dgm:spPr/>
      <dgm:t>
        <a:bodyPr/>
        <a:lstStyle/>
        <a:p>
          <a:endParaRPr lang="en-US"/>
        </a:p>
      </dgm:t>
    </dgm:pt>
    <dgm:pt modelId="{CC59A526-77CC-4A03-9C3F-2B45410FC77B}">
      <dgm:prSet/>
      <dgm:spPr/>
      <dgm:t>
        <a:bodyPr/>
        <a:lstStyle/>
        <a:p>
          <a:r>
            <a:rPr lang="en-US"/>
            <a:t>Increased devolution from the XV FC has necessitated capacity enhancement of the Gram Panchayats to utilize the funds optimally to the best need of the village towards </a:t>
          </a:r>
        </a:p>
      </dgm:t>
    </dgm:pt>
    <dgm:pt modelId="{B21A2603-DE33-47AF-B114-04518F7B7301}" type="parTrans" cxnId="{7F825443-C5C4-4D84-9EC5-E8E01FE4D8EE}">
      <dgm:prSet/>
      <dgm:spPr/>
      <dgm:t>
        <a:bodyPr/>
        <a:lstStyle/>
        <a:p>
          <a:endParaRPr lang="en-US"/>
        </a:p>
      </dgm:t>
    </dgm:pt>
    <dgm:pt modelId="{9E685FF8-6CBF-449B-8FC6-4BE7CB1B455F}" type="sibTrans" cxnId="{7F825443-C5C4-4D84-9EC5-E8E01FE4D8EE}">
      <dgm:prSet/>
      <dgm:spPr/>
      <dgm:t>
        <a:bodyPr/>
        <a:lstStyle/>
        <a:p>
          <a:endParaRPr lang="en-US"/>
        </a:p>
      </dgm:t>
    </dgm:pt>
    <dgm:pt modelId="{44D6FDD1-B81A-40DF-95DF-A0C964AABD57}" type="pres">
      <dgm:prSet presAssocID="{993C5C3A-2FA1-46A3-9623-BE5DA5270038}" presName="linear" presStyleCnt="0">
        <dgm:presLayoutVars>
          <dgm:animLvl val="lvl"/>
          <dgm:resizeHandles val="exact"/>
        </dgm:presLayoutVars>
      </dgm:prSet>
      <dgm:spPr/>
    </dgm:pt>
    <dgm:pt modelId="{E2651D67-B3CB-4E6F-84A8-C05985BF8D8D}" type="pres">
      <dgm:prSet presAssocID="{CB60709E-CA2A-43F9-97EB-11C998110E6C}" presName="parentText" presStyleLbl="node1" presStyleIdx="0" presStyleCnt="4">
        <dgm:presLayoutVars>
          <dgm:chMax val="0"/>
          <dgm:bulletEnabled val="1"/>
        </dgm:presLayoutVars>
      </dgm:prSet>
      <dgm:spPr/>
    </dgm:pt>
    <dgm:pt modelId="{A4B94301-3CC4-421D-98E8-13F8CCC3AD75}" type="pres">
      <dgm:prSet presAssocID="{3EA0743A-44EC-48F0-B783-D83CEBC92573}" presName="spacer" presStyleCnt="0"/>
      <dgm:spPr/>
    </dgm:pt>
    <dgm:pt modelId="{9D5D822D-578C-40B7-99C2-30C86C41DC34}" type="pres">
      <dgm:prSet presAssocID="{65D4AC82-E239-42A4-A9E5-E3F6A3A6EE6F}" presName="parentText" presStyleLbl="node1" presStyleIdx="1" presStyleCnt="4">
        <dgm:presLayoutVars>
          <dgm:chMax val="0"/>
          <dgm:bulletEnabled val="1"/>
        </dgm:presLayoutVars>
      </dgm:prSet>
      <dgm:spPr/>
    </dgm:pt>
    <dgm:pt modelId="{51CDE5E7-A581-4AA2-93A2-3391C2C06846}" type="pres">
      <dgm:prSet presAssocID="{3A6EA88B-B1AF-417E-8E21-F9504B77CCDF}" presName="spacer" presStyleCnt="0"/>
      <dgm:spPr/>
    </dgm:pt>
    <dgm:pt modelId="{D79FEE44-AB5D-4DC1-A8B4-E5966B3FA38E}" type="pres">
      <dgm:prSet presAssocID="{5B6F97FC-7E85-47F5-AD3B-6AE5B9D15377}" presName="parentText" presStyleLbl="node1" presStyleIdx="2" presStyleCnt="4">
        <dgm:presLayoutVars>
          <dgm:chMax val="0"/>
          <dgm:bulletEnabled val="1"/>
        </dgm:presLayoutVars>
      </dgm:prSet>
      <dgm:spPr/>
    </dgm:pt>
    <dgm:pt modelId="{24732BCC-4C05-4184-AC34-0A62FAB0E6BC}" type="pres">
      <dgm:prSet presAssocID="{F9EB14D1-DE97-42A3-B337-7E103E14BAB9}" presName="spacer" presStyleCnt="0"/>
      <dgm:spPr/>
    </dgm:pt>
    <dgm:pt modelId="{95F2148F-B219-40F9-B964-206146B6DF8E}" type="pres">
      <dgm:prSet presAssocID="{CC59A526-77CC-4A03-9C3F-2B45410FC77B}" presName="parentText" presStyleLbl="node1" presStyleIdx="3" presStyleCnt="4">
        <dgm:presLayoutVars>
          <dgm:chMax val="0"/>
          <dgm:bulletEnabled val="1"/>
        </dgm:presLayoutVars>
      </dgm:prSet>
      <dgm:spPr/>
    </dgm:pt>
  </dgm:ptLst>
  <dgm:cxnLst>
    <dgm:cxn modelId="{79671416-DBCA-4097-B31E-4CEEA25226B4}" srcId="{993C5C3A-2FA1-46A3-9623-BE5DA5270038}" destId="{5B6F97FC-7E85-47F5-AD3B-6AE5B9D15377}" srcOrd="2" destOrd="0" parTransId="{ED821B08-3E2B-45DA-903C-A078F6D2E694}" sibTransId="{F9EB14D1-DE97-42A3-B337-7E103E14BAB9}"/>
    <dgm:cxn modelId="{A6C9C338-B72F-4E65-A23F-4C2B366E71CC}" type="presOf" srcId="{65D4AC82-E239-42A4-A9E5-E3F6A3A6EE6F}" destId="{9D5D822D-578C-40B7-99C2-30C86C41DC34}" srcOrd="0" destOrd="0" presId="urn:microsoft.com/office/officeart/2005/8/layout/vList2"/>
    <dgm:cxn modelId="{32F9C13D-1EFE-42E2-BF33-3F1B06199327}" srcId="{993C5C3A-2FA1-46A3-9623-BE5DA5270038}" destId="{65D4AC82-E239-42A4-A9E5-E3F6A3A6EE6F}" srcOrd="1" destOrd="0" parTransId="{DF82C644-5C96-4364-BDD8-EB60BAB7514C}" sibTransId="{3A6EA88B-B1AF-417E-8E21-F9504B77CCDF}"/>
    <dgm:cxn modelId="{7F825443-C5C4-4D84-9EC5-E8E01FE4D8EE}" srcId="{993C5C3A-2FA1-46A3-9623-BE5DA5270038}" destId="{CC59A526-77CC-4A03-9C3F-2B45410FC77B}" srcOrd="3" destOrd="0" parTransId="{B21A2603-DE33-47AF-B114-04518F7B7301}" sibTransId="{9E685FF8-6CBF-449B-8FC6-4BE7CB1B455F}"/>
    <dgm:cxn modelId="{7BCB6877-F185-4E48-965D-E33ABBD8EA50}" type="presOf" srcId="{CC59A526-77CC-4A03-9C3F-2B45410FC77B}" destId="{95F2148F-B219-40F9-B964-206146B6DF8E}" srcOrd="0" destOrd="0" presId="urn:microsoft.com/office/officeart/2005/8/layout/vList2"/>
    <dgm:cxn modelId="{2C52AC7B-597D-45EC-90B8-FAF1367C4270}" type="presOf" srcId="{CB60709E-CA2A-43F9-97EB-11C998110E6C}" destId="{E2651D67-B3CB-4E6F-84A8-C05985BF8D8D}" srcOrd="0" destOrd="0" presId="urn:microsoft.com/office/officeart/2005/8/layout/vList2"/>
    <dgm:cxn modelId="{6D551BB9-EED5-4ED3-86CD-2FC2CD6F8108}" type="presOf" srcId="{993C5C3A-2FA1-46A3-9623-BE5DA5270038}" destId="{44D6FDD1-B81A-40DF-95DF-A0C964AABD57}" srcOrd="0" destOrd="0" presId="urn:microsoft.com/office/officeart/2005/8/layout/vList2"/>
    <dgm:cxn modelId="{37E138E0-E6BC-444B-9E87-5C47A9B58A9E}" srcId="{993C5C3A-2FA1-46A3-9623-BE5DA5270038}" destId="{CB60709E-CA2A-43F9-97EB-11C998110E6C}" srcOrd="0" destOrd="0" parTransId="{D4E28088-D9B4-4D81-9595-6DE6113B8042}" sibTransId="{3EA0743A-44EC-48F0-B783-D83CEBC92573}"/>
    <dgm:cxn modelId="{75A2CEF2-D07D-4D70-A206-74E6DD5B4C96}" type="presOf" srcId="{5B6F97FC-7E85-47F5-AD3B-6AE5B9D15377}" destId="{D79FEE44-AB5D-4DC1-A8B4-E5966B3FA38E}" srcOrd="0" destOrd="0" presId="urn:microsoft.com/office/officeart/2005/8/layout/vList2"/>
    <dgm:cxn modelId="{D3877362-E2BC-4097-85C7-BA5C76268F35}" type="presParOf" srcId="{44D6FDD1-B81A-40DF-95DF-A0C964AABD57}" destId="{E2651D67-B3CB-4E6F-84A8-C05985BF8D8D}" srcOrd="0" destOrd="0" presId="urn:microsoft.com/office/officeart/2005/8/layout/vList2"/>
    <dgm:cxn modelId="{C03B2794-280B-4ADE-B2FE-276FCEF5B1F9}" type="presParOf" srcId="{44D6FDD1-B81A-40DF-95DF-A0C964AABD57}" destId="{A4B94301-3CC4-421D-98E8-13F8CCC3AD75}" srcOrd="1" destOrd="0" presId="urn:microsoft.com/office/officeart/2005/8/layout/vList2"/>
    <dgm:cxn modelId="{E1E77433-6EAC-45B7-AB5C-F8ECD221886C}" type="presParOf" srcId="{44D6FDD1-B81A-40DF-95DF-A0C964AABD57}" destId="{9D5D822D-578C-40B7-99C2-30C86C41DC34}" srcOrd="2" destOrd="0" presId="urn:microsoft.com/office/officeart/2005/8/layout/vList2"/>
    <dgm:cxn modelId="{C7F55BE5-A1AC-469F-B392-D8007E64FE36}" type="presParOf" srcId="{44D6FDD1-B81A-40DF-95DF-A0C964AABD57}" destId="{51CDE5E7-A581-4AA2-93A2-3391C2C06846}" srcOrd="3" destOrd="0" presId="urn:microsoft.com/office/officeart/2005/8/layout/vList2"/>
    <dgm:cxn modelId="{BBA0477B-42AD-41D4-9A97-146FF8D19814}" type="presParOf" srcId="{44D6FDD1-B81A-40DF-95DF-A0C964AABD57}" destId="{D79FEE44-AB5D-4DC1-A8B4-E5966B3FA38E}" srcOrd="4" destOrd="0" presId="urn:microsoft.com/office/officeart/2005/8/layout/vList2"/>
    <dgm:cxn modelId="{C4442109-8646-4D54-87CD-AA8715656468}" type="presParOf" srcId="{44D6FDD1-B81A-40DF-95DF-A0C964AABD57}" destId="{24732BCC-4C05-4184-AC34-0A62FAB0E6BC}" srcOrd="5" destOrd="0" presId="urn:microsoft.com/office/officeart/2005/8/layout/vList2"/>
    <dgm:cxn modelId="{DED8BA65-A91F-4FE6-A3B8-4846CDADE41A}" type="presParOf" srcId="{44D6FDD1-B81A-40DF-95DF-A0C964AABD57}" destId="{95F2148F-B219-40F9-B964-206146B6DF8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DDC78A-5FC5-4525-B83A-9F88DC8A1B8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AFC787A9-74AB-4E6F-A28C-62139B6FD055}">
      <dgm:prSet/>
      <dgm:spPr/>
      <dgm:t>
        <a:bodyPr/>
        <a:lstStyle/>
        <a:p>
          <a:r>
            <a:rPr lang="en-US" b="1"/>
            <a:t>The People’s Plan Campaign</a:t>
          </a:r>
          <a:r>
            <a:rPr lang="en-US"/>
            <a:t> is an effective strategy for ensuring the preparation of GPDP in a campaign mode with participation from all the sections of the society.</a:t>
          </a:r>
        </a:p>
      </dgm:t>
    </dgm:pt>
    <dgm:pt modelId="{69FE354A-2051-4834-94EF-208ED0F55651}" type="parTrans" cxnId="{9B904177-DE3D-493F-9931-4E0997B9C634}">
      <dgm:prSet/>
      <dgm:spPr/>
      <dgm:t>
        <a:bodyPr/>
        <a:lstStyle/>
        <a:p>
          <a:endParaRPr lang="en-US"/>
        </a:p>
      </dgm:t>
    </dgm:pt>
    <dgm:pt modelId="{DD08E9DD-49B3-4D26-8FDB-13B0A8C81F69}" type="sibTrans" cxnId="{9B904177-DE3D-493F-9931-4E0997B9C634}">
      <dgm:prSet/>
      <dgm:spPr/>
      <dgm:t>
        <a:bodyPr/>
        <a:lstStyle/>
        <a:p>
          <a:endParaRPr lang="en-US"/>
        </a:p>
      </dgm:t>
    </dgm:pt>
    <dgm:pt modelId="{4D8B4AE3-703B-47A0-9FD9-2F7500C3EA13}">
      <dgm:prSet/>
      <dgm:spPr/>
      <dgm:t>
        <a:bodyPr/>
        <a:lstStyle/>
        <a:p>
          <a:r>
            <a:rPr lang="en-US"/>
            <a:t>This would including the backward classes, economically weaker section, women, children and the most vulnerable and marginalized. Like the previous year, the PPC 2022 is being rolled out from October 2021 to January 2022. </a:t>
          </a:r>
        </a:p>
      </dgm:t>
    </dgm:pt>
    <dgm:pt modelId="{255455D3-CA37-4EF3-818A-0157A36BFE3F}" type="parTrans" cxnId="{CB747E3E-B6AF-431E-ABB4-BF1890933C45}">
      <dgm:prSet/>
      <dgm:spPr/>
      <dgm:t>
        <a:bodyPr/>
        <a:lstStyle/>
        <a:p>
          <a:endParaRPr lang="en-US"/>
        </a:p>
      </dgm:t>
    </dgm:pt>
    <dgm:pt modelId="{592DB4C0-1704-489A-8DF3-FCAF1FBCDC17}" type="sibTrans" cxnId="{CB747E3E-B6AF-431E-ABB4-BF1890933C45}">
      <dgm:prSet/>
      <dgm:spPr/>
      <dgm:t>
        <a:bodyPr/>
        <a:lstStyle/>
        <a:p>
          <a:endParaRPr lang="en-US"/>
        </a:p>
      </dgm:t>
    </dgm:pt>
    <dgm:pt modelId="{34195E92-4603-48A4-B185-D078E7F70C03}">
      <dgm:prSet/>
      <dgm:spPr/>
      <dgm:t>
        <a:bodyPr/>
        <a:lstStyle/>
        <a:p>
          <a:r>
            <a:rPr lang="en-US"/>
            <a:t>There is a need for convening </a:t>
          </a:r>
          <a:r>
            <a:rPr lang="en-US" i="1"/>
            <a:t>Mahila Sabhas</a:t>
          </a:r>
          <a:r>
            <a:rPr lang="en-US"/>
            <a:t> or female assemblies to ensure enhanced GPs’ focus in the welfare of individual families especially those with children aged 0-6 years.</a:t>
          </a:r>
        </a:p>
      </dgm:t>
    </dgm:pt>
    <dgm:pt modelId="{BC77CF5A-161A-442F-8399-C3CAE8129F0E}" type="parTrans" cxnId="{BD2EF3F2-7707-4D08-AC82-8D5743006E96}">
      <dgm:prSet/>
      <dgm:spPr/>
      <dgm:t>
        <a:bodyPr/>
        <a:lstStyle/>
        <a:p>
          <a:endParaRPr lang="en-US"/>
        </a:p>
      </dgm:t>
    </dgm:pt>
    <dgm:pt modelId="{1D09B43C-314D-4EB1-8D9E-4AB062E76BB1}" type="sibTrans" cxnId="{BD2EF3F2-7707-4D08-AC82-8D5743006E96}">
      <dgm:prSet/>
      <dgm:spPr/>
      <dgm:t>
        <a:bodyPr/>
        <a:lstStyle/>
        <a:p>
          <a:endParaRPr lang="en-US"/>
        </a:p>
      </dgm:t>
    </dgm:pt>
    <dgm:pt modelId="{A70FB73F-6F89-4850-BBA9-E7872763E4E2}">
      <dgm:prSet/>
      <dgm:spPr/>
      <dgm:t>
        <a:bodyPr/>
        <a:lstStyle/>
        <a:p>
          <a:r>
            <a:rPr lang="en-US" b="1"/>
            <a:t>For making children’s voice</a:t>
          </a:r>
          <a:r>
            <a:rPr lang="en-US"/>
            <a:t> to be heard in the Gram Panchayat decision making, Ministry of Panchayati Raj has advised the state Governments on organizing </a:t>
          </a:r>
          <a:r>
            <a:rPr lang="en-US" i="1"/>
            <a:t>Bal Sabhas</a:t>
          </a:r>
          <a:r>
            <a:rPr lang="en-US"/>
            <a:t> in Gram Panchayat to raise children’s issues and concerns</a:t>
          </a:r>
        </a:p>
      </dgm:t>
    </dgm:pt>
    <dgm:pt modelId="{8CDDC046-7606-4CE4-A940-80DA717D1AEB}" type="parTrans" cxnId="{EE607C5D-4EB4-4780-98B8-8AB98D7B5566}">
      <dgm:prSet/>
      <dgm:spPr/>
      <dgm:t>
        <a:bodyPr/>
        <a:lstStyle/>
        <a:p>
          <a:endParaRPr lang="en-US"/>
        </a:p>
      </dgm:t>
    </dgm:pt>
    <dgm:pt modelId="{45529151-5B14-4A1B-8E6F-44224DB93B3D}" type="sibTrans" cxnId="{EE607C5D-4EB4-4780-98B8-8AB98D7B5566}">
      <dgm:prSet/>
      <dgm:spPr/>
      <dgm:t>
        <a:bodyPr/>
        <a:lstStyle/>
        <a:p>
          <a:endParaRPr lang="en-US"/>
        </a:p>
      </dgm:t>
    </dgm:pt>
    <dgm:pt modelId="{D0CABABA-55A6-47F5-935B-704FBCB17683}" type="pres">
      <dgm:prSet presAssocID="{83DDC78A-5FC5-4525-B83A-9F88DC8A1B84}" presName="linear" presStyleCnt="0">
        <dgm:presLayoutVars>
          <dgm:animLvl val="lvl"/>
          <dgm:resizeHandles val="exact"/>
        </dgm:presLayoutVars>
      </dgm:prSet>
      <dgm:spPr/>
    </dgm:pt>
    <dgm:pt modelId="{32D296C8-EE58-4E49-AB74-B8CC8911911F}" type="pres">
      <dgm:prSet presAssocID="{AFC787A9-74AB-4E6F-A28C-62139B6FD055}" presName="parentText" presStyleLbl="node1" presStyleIdx="0" presStyleCnt="4">
        <dgm:presLayoutVars>
          <dgm:chMax val="0"/>
          <dgm:bulletEnabled val="1"/>
        </dgm:presLayoutVars>
      </dgm:prSet>
      <dgm:spPr/>
    </dgm:pt>
    <dgm:pt modelId="{D8FF0E4B-FD84-4814-BE56-FFF35DEE338C}" type="pres">
      <dgm:prSet presAssocID="{DD08E9DD-49B3-4D26-8FDB-13B0A8C81F69}" presName="spacer" presStyleCnt="0"/>
      <dgm:spPr/>
    </dgm:pt>
    <dgm:pt modelId="{78CE1AD3-A34C-4345-AE7C-5435064CC78A}" type="pres">
      <dgm:prSet presAssocID="{4D8B4AE3-703B-47A0-9FD9-2F7500C3EA13}" presName="parentText" presStyleLbl="node1" presStyleIdx="1" presStyleCnt="4">
        <dgm:presLayoutVars>
          <dgm:chMax val="0"/>
          <dgm:bulletEnabled val="1"/>
        </dgm:presLayoutVars>
      </dgm:prSet>
      <dgm:spPr/>
    </dgm:pt>
    <dgm:pt modelId="{499BFF24-3BC3-4506-A079-741AEB3C0D94}" type="pres">
      <dgm:prSet presAssocID="{592DB4C0-1704-489A-8DF3-FCAF1FBCDC17}" presName="spacer" presStyleCnt="0"/>
      <dgm:spPr/>
    </dgm:pt>
    <dgm:pt modelId="{97263269-14C4-49CB-95C8-9B50A5EFAAAA}" type="pres">
      <dgm:prSet presAssocID="{34195E92-4603-48A4-B185-D078E7F70C03}" presName="parentText" presStyleLbl="node1" presStyleIdx="2" presStyleCnt="4">
        <dgm:presLayoutVars>
          <dgm:chMax val="0"/>
          <dgm:bulletEnabled val="1"/>
        </dgm:presLayoutVars>
      </dgm:prSet>
      <dgm:spPr/>
    </dgm:pt>
    <dgm:pt modelId="{546A7330-DAFE-4ACA-9722-D0DC595FDC82}" type="pres">
      <dgm:prSet presAssocID="{1D09B43C-314D-4EB1-8D9E-4AB062E76BB1}" presName="spacer" presStyleCnt="0"/>
      <dgm:spPr/>
    </dgm:pt>
    <dgm:pt modelId="{D462311B-5AA5-41A0-A81B-2FD292A16D8B}" type="pres">
      <dgm:prSet presAssocID="{A70FB73F-6F89-4850-BBA9-E7872763E4E2}" presName="parentText" presStyleLbl="node1" presStyleIdx="3" presStyleCnt="4">
        <dgm:presLayoutVars>
          <dgm:chMax val="0"/>
          <dgm:bulletEnabled val="1"/>
        </dgm:presLayoutVars>
      </dgm:prSet>
      <dgm:spPr/>
    </dgm:pt>
  </dgm:ptLst>
  <dgm:cxnLst>
    <dgm:cxn modelId="{6AB18D0A-7D49-45D7-9981-347D92835C39}" type="presOf" srcId="{AFC787A9-74AB-4E6F-A28C-62139B6FD055}" destId="{32D296C8-EE58-4E49-AB74-B8CC8911911F}" srcOrd="0" destOrd="0" presId="urn:microsoft.com/office/officeart/2005/8/layout/vList2"/>
    <dgm:cxn modelId="{833B4D21-62D5-4959-8028-547AE5DE5E0E}" type="presOf" srcId="{4D8B4AE3-703B-47A0-9FD9-2F7500C3EA13}" destId="{78CE1AD3-A34C-4345-AE7C-5435064CC78A}" srcOrd="0" destOrd="0" presId="urn:microsoft.com/office/officeart/2005/8/layout/vList2"/>
    <dgm:cxn modelId="{C348622B-B7FA-4319-8BAC-7F4E0E400E29}" type="presOf" srcId="{A70FB73F-6F89-4850-BBA9-E7872763E4E2}" destId="{D462311B-5AA5-41A0-A81B-2FD292A16D8B}" srcOrd="0" destOrd="0" presId="urn:microsoft.com/office/officeart/2005/8/layout/vList2"/>
    <dgm:cxn modelId="{CB747E3E-B6AF-431E-ABB4-BF1890933C45}" srcId="{83DDC78A-5FC5-4525-B83A-9F88DC8A1B84}" destId="{4D8B4AE3-703B-47A0-9FD9-2F7500C3EA13}" srcOrd="1" destOrd="0" parTransId="{255455D3-CA37-4EF3-818A-0157A36BFE3F}" sibTransId="{592DB4C0-1704-489A-8DF3-FCAF1FBCDC17}"/>
    <dgm:cxn modelId="{EE607C5D-4EB4-4780-98B8-8AB98D7B5566}" srcId="{83DDC78A-5FC5-4525-B83A-9F88DC8A1B84}" destId="{A70FB73F-6F89-4850-BBA9-E7872763E4E2}" srcOrd="3" destOrd="0" parTransId="{8CDDC046-7606-4CE4-A940-80DA717D1AEB}" sibTransId="{45529151-5B14-4A1B-8E6F-44224DB93B3D}"/>
    <dgm:cxn modelId="{3E7D6A4E-4491-4643-B5AE-7A2960C396EB}" type="presOf" srcId="{34195E92-4603-48A4-B185-D078E7F70C03}" destId="{97263269-14C4-49CB-95C8-9B50A5EFAAAA}" srcOrd="0" destOrd="0" presId="urn:microsoft.com/office/officeart/2005/8/layout/vList2"/>
    <dgm:cxn modelId="{80707056-939C-46DE-8813-54C7C625A457}" type="presOf" srcId="{83DDC78A-5FC5-4525-B83A-9F88DC8A1B84}" destId="{D0CABABA-55A6-47F5-935B-704FBCB17683}" srcOrd="0" destOrd="0" presId="urn:microsoft.com/office/officeart/2005/8/layout/vList2"/>
    <dgm:cxn modelId="{9B904177-DE3D-493F-9931-4E0997B9C634}" srcId="{83DDC78A-5FC5-4525-B83A-9F88DC8A1B84}" destId="{AFC787A9-74AB-4E6F-A28C-62139B6FD055}" srcOrd="0" destOrd="0" parTransId="{69FE354A-2051-4834-94EF-208ED0F55651}" sibTransId="{DD08E9DD-49B3-4D26-8FDB-13B0A8C81F69}"/>
    <dgm:cxn modelId="{BD2EF3F2-7707-4D08-AC82-8D5743006E96}" srcId="{83DDC78A-5FC5-4525-B83A-9F88DC8A1B84}" destId="{34195E92-4603-48A4-B185-D078E7F70C03}" srcOrd="2" destOrd="0" parTransId="{BC77CF5A-161A-442F-8399-C3CAE8129F0E}" sibTransId="{1D09B43C-314D-4EB1-8D9E-4AB062E76BB1}"/>
    <dgm:cxn modelId="{9AAFF896-D8A2-409B-89D6-B498D83C33AD}" type="presParOf" srcId="{D0CABABA-55A6-47F5-935B-704FBCB17683}" destId="{32D296C8-EE58-4E49-AB74-B8CC8911911F}" srcOrd="0" destOrd="0" presId="urn:microsoft.com/office/officeart/2005/8/layout/vList2"/>
    <dgm:cxn modelId="{D9ECF976-29D8-4E40-A025-AF10BB4BD1BB}" type="presParOf" srcId="{D0CABABA-55A6-47F5-935B-704FBCB17683}" destId="{D8FF0E4B-FD84-4814-BE56-FFF35DEE338C}" srcOrd="1" destOrd="0" presId="urn:microsoft.com/office/officeart/2005/8/layout/vList2"/>
    <dgm:cxn modelId="{C0C8AA75-17B4-4EB8-B325-DC00AC47A67C}" type="presParOf" srcId="{D0CABABA-55A6-47F5-935B-704FBCB17683}" destId="{78CE1AD3-A34C-4345-AE7C-5435064CC78A}" srcOrd="2" destOrd="0" presId="urn:microsoft.com/office/officeart/2005/8/layout/vList2"/>
    <dgm:cxn modelId="{CF37694E-8353-47E2-8B43-50D762E28389}" type="presParOf" srcId="{D0CABABA-55A6-47F5-935B-704FBCB17683}" destId="{499BFF24-3BC3-4506-A079-741AEB3C0D94}" srcOrd="3" destOrd="0" presId="urn:microsoft.com/office/officeart/2005/8/layout/vList2"/>
    <dgm:cxn modelId="{C04F11F6-0424-4CBA-A6FD-A1E6F009E7E3}" type="presParOf" srcId="{D0CABABA-55A6-47F5-935B-704FBCB17683}" destId="{97263269-14C4-49CB-95C8-9B50A5EFAAAA}" srcOrd="4" destOrd="0" presId="urn:microsoft.com/office/officeart/2005/8/layout/vList2"/>
    <dgm:cxn modelId="{62CE9040-9EDD-4901-AE4B-1D6F8476BCCC}" type="presParOf" srcId="{D0CABABA-55A6-47F5-935B-704FBCB17683}" destId="{546A7330-DAFE-4ACA-9722-D0DC595FDC82}" srcOrd="5" destOrd="0" presId="urn:microsoft.com/office/officeart/2005/8/layout/vList2"/>
    <dgm:cxn modelId="{DD23B317-F29E-419C-91FF-CCBDB255DDC1}" type="presParOf" srcId="{D0CABABA-55A6-47F5-935B-704FBCB17683}" destId="{D462311B-5AA5-41A0-A81B-2FD292A16D8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FED244-F171-4E73-A1F4-39A9DEB77EA0}" type="doc">
      <dgm:prSet loTypeId="urn:microsoft.com/office/officeart/2018/2/layout/IconLabelDescriptionList" loCatId="icon" qsTypeId="urn:microsoft.com/office/officeart/2005/8/quickstyle/simple1" qsCatId="simple" csTypeId="urn:microsoft.com/office/officeart/2005/8/colors/colorful2" csCatId="colorful" phldr="1"/>
      <dgm:spPr/>
      <dgm:t>
        <a:bodyPr/>
        <a:lstStyle/>
        <a:p>
          <a:endParaRPr lang="en-US"/>
        </a:p>
      </dgm:t>
    </dgm:pt>
    <dgm:pt modelId="{F7EA998C-0EF4-48C7-B769-D855E4BDC08A}">
      <dgm:prSet phldrT="[Text]" custT="1"/>
      <dgm:spPr/>
      <dgm:t>
        <a:bodyPr/>
        <a:lstStyle/>
        <a:p>
          <a:pPr>
            <a:lnSpc>
              <a:spcPct val="100000"/>
            </a:lnSpc>
            <a:defRPr b="1"/>
          </a:pPr>
          <a:r>
            <a:rPr lang="en-US" sz="1600"/>
            <a:t>Align local plans with SDGs</a:t>
          </a:r>
        </a:p>
      </dgm:t>
    </dgm:pt>
    <dgm:pt modelId="{3CC0E8BB-0264-48A4-995B-6C4619C87609}" type="parTrans" cxnId="{7DA6A292-3E74-4A34-8500-AA01C1BB9C0C}">
      <dgm:prSet/>
      <dgm:spPr/>
      <dgm:t>
        <a:bodyPr/>
        <a:lstStyle/>
        <a:p>
          <a:endParaRPr lang="en-US" sz="3600"/>
        </a:p>
      </dgm:t>
    </dgm:pt>
    <dgm:pt modelId="{34090D26-E889-4736-8BFB-CE571F9EFAB3}" type="sibTrans" cxnId="{7DA6A292-3E74-4A34-8500-AA01C1BB9C0C}">
      <dgm:prSet custT="1"/>
      <dgm:spPr/>
      <dgm:t>
        <a:bodyPr/>
        <a:lstStyle/>
        <a:p>
          <a:endParaRPr lang="en-US" sz="1200"/>
        </a:p>
      </dgm:t>
    </dgm:pt>
    <dgm:pt modelId="{852DE064-C484-4774-BED4-2C6B08587F85}">
      <dgm:prSet phldrT="[Text]" custT="1"/>
      <dgm:spPr/>
      <dgm:t>
        <a:bodyPr/>
        <a:lstStyle/>
        <a:p>
          <a:pPr>
            <a:lnSpc>
              <a:spcPct val="100000"/>
            </a:lnSpc>
          </a:pPr>
          <a:r>
            <a:rPr lang="en-IN" sz="1200"/>
            <a:t>District : District Planning Committee/ SDG Cell</a:t>
          </a:r>
          <a:endParaRPr lang="en-US" sz="1200"/>
        </a:p>
      </dgm:t>
    </dgm:pt>
    <dgm:pt modelId="{19F4E302-F569-49D6-9D41-AADE137BB299}" type="parTrans" cxnId="{A9D0B1CD-C77F-4BF7-BDA6-AA88B9F785DF}">
      <dgm:prSet/>
      <dgm:spPr/>
      <dgm:t>
        <a:bodyPr/>
        <a:lstStyle/>
        <a:p>
          <a:endParaRPr lang="en-US" sz="3600"/>
        </a:p>
      </dgm:t>
    </dgm:pt>
    <dgm:pt modelId="{C76D5B52-BC63-41D1-B45F-3A5A1DB51546}" type="sibTrans" cxnId="{A9D0B1CD-C77F-4BF7-BDA6-AA88B9F785DF}">
      <dgm:prSet/>
      <dgm:spPr/>
      <dgm:t>
        <a:bodyPr/>
        <a:lstStyle/>
        <a:p>
          <a:endParaRPr lang="en-US" sz="3600"/>
        </a:p>
      </dgm:t>
    </dgm:pt>
    <dgm:pt modelId="{50C9FA2A-E9E3-4A6E-BED1-97BBB8A08526}">
      <dgm:prSet phldrT="[Text]" custT="1"/>
      <dgm:spPr/>
      <dgm:t>
        <a:bodyPr/>
        <a:lstStyle/>
        <a:p>
          <a:pPr>
            <a:lnSpc>
              <a:spcPct val="100000"/>
            </a:lnSpc>
            <a:defRPr b="1"/>
          </a:pPr>
          <a:r>
            <a:rPr lang="en-US" sz="1600"/>
            <a:t>Capacity development</a:t>
          </a:r>
        </a:p>
      </dgm:t>
    </dgm:pt>
    <dgm:pt modelId="{F2459ADA-D00B-4E48-B304-374B0897A200}" type="parTrans" cxnId="{4CE19A6B-A130-4B0D-B987-1AD66CE37D3D}">
      <dgm:prSet/>
      <dgm:spPr/>
      <dgm:t>
        <a:bodyPr/>
        <a:lstStyle/>
        <a:p>
          <a:endParaRPr lang="en-US" sz="3600"/>
        </a:p>
      </dgm:t>
    </dgm:pt>
    <dgm:pt modelId="{51B55116-4656-4A83-8751-4B6BB3C79727}" type="sibTrans" cxnId="{4CE19A6B-A130-4B0D-B987-1AD66CE37D3D}">
      <dgm:prSet custT="1"/>
      <dgm:spPr/>
      <dgm:t>
        <a:bodyPr/>
        <a:lstStyle/>
        <a:p>
          <a:endParaRPr lang="en-US" sz="1200"/>
        </a:p>
      </dgm:t>
    </dgm:pt>
    <dgm:pt modelId="{F9D90BA1-ECAB-48C2-8485-FFB7BEC19A5E}">
      <dgm:prSet phldrT="[Text]" custT="1"/>
      <dgm:spPr/>
      <dgm:t>
        <a:bodyPr/>
        <a:lstStyle/>
        <a:p>
          <a:pPr>
            <a:lnSpc>
              <a:spcPct val="100000"/>
            </a:lnSpc>
          </a:pPr>
          <a:r>
            <a:rPr lang="en-IN" sz="1200"/>
            <a:t>Develop local levels SDG monitoring framework</a:t>
          </a:r>
          <a:endParaRPr lang="en-US" sz="1200"/>
        </a:p>
      </dgm:t>
    </dgm:pt>
    <dgm:pt modelId="{54C7C3AB-80CE-4437-B28C-DBDB6C46E13E}" type="parTrans" cxnId="{D079256C-EAA6-4B56-A601-86D4BF0441CB}">
      <dgm:prSet/>
      <dgm:spPr/>
      <dgm:t>
        <a:bodyPr/>
        <a:lstStyle/>
        <a:p>
          <a:endParaRPr lang="en-US" sz="3600"/>
        </a:p>
      </dgm:t>
    </dgm:pt>
    <dgm:pt modelId="{EA57967F-D384-433B-8C09-35C8DEA462E1}" type="sibTrans" cxnId="{D079256C-EAA6-4B56-A601-86D4BF0441CB}">
      <dgm:prSet/>
      <dgm:spPr/>
      <dgm:t>
        <a:bodyPr/>
        <a:lstStyle/>
        <a:p>
          <a:endParaRPr lang="en-US" sz="3600"/>
        </a:p>
      </dgm:t>
    </dgm:pt>
    <dgm:pt modelId="{A3C86FE6-2E7E-4594-B428-4CCA6F03A4CA}">
      <dgm:prSet phldrT="[Text]" custT="1"/>
      <dgm:spPr/>
      <dgm:t>
        <a:bodyPr/>
        <a:lstStyle/>
        <a:p>
          <a:pPr>
            <a:lnSpc>
              <a:spcPct val="100000"/>
            </a:lnSpc>
            <a:defRPr b="1"/>
          </a:pPr>
          <a:r>
            <a:rPr lang="en-US" sz="1600"/>
            <a:t>Reaching the most vulnerable first</a:t>
          </a:r>
        </a:p>
      </dgm:t>
    </dgm:pt>
    <dgm:pt modelId="{A38AD1C1-9FC8-48D7-9180-BEBBC89D4C71}" type="parTrans" cxnId="{F5593665-EE89-4E78-AE85-807613514B55}">
      <dgm:prSet/>
      <dgm:spPr/>
      <dgm:t>
        <a:bodyPr/>
        <a:lstStyle/>
        <a:p>
          <a:endParaRPr lang="en-US" sz="3600"/>
        </a:p>
      </dgm:t>
    </dgm:pt>
    <dgm:pt modelId="{8B4390F2-B404-4315-B588-377F72206E1C}" type="sibTrans" cxnId="{F5593665-EE89-4E78-AE85-807613514B55}">
      <dgm:prSet/>
      <dgm:spPr/>
      <dgm:t>
        <a:bodyPr/>
        <a:lstStyle/>
        <a:p>
          <a:endParaRPr lang="en-US" sz="3600"/>
        </a:p>
      </dgm:t>
    </dgm:pt>
    <dgm:pt modelId="{A162BFE2-8BB5-4BDA-AA54-0FF6984F1746}">
      <dgm:prSet phldrT="[Text]" custT="1"/>
      <dgm:spPr/>
      <dgm:t>
        <a:bodyPr/>
        <a:lstStyle/>
        <a:p>
          <a:pPr>
            <a:lnSpc>
              <a:spcPct val="100000"/>
            </a:lnSpc>
          </a:pPr>
          <a:r>
            <a:rPr lang="en-GB" sz="1200"/>
            <a:t>Incresed focus on overlapping vulnerabilities and most vulnerable</a:t>
          </a:r>
          <a:endParaRPr lang="en-US" sz="1200"/>
        </a:p>
      </dgm:t>
    </dgm:pt>
    <dgm:pt modelId="{C856026E-BC5A-44CE-8347-5423C29C8DE7}" type="parTrans" cxnId="{E985C97D-3CA5-433A-BDAE-A589D012F9F8}">
      <dgm:prSet/>
      <dgm:spPr/>
      <dgm:t>
        <a:bodyPr/>
        <a:lstStyle/>
        <a:p>
          <a:endParaRPr lang="en-US" sz="3600"/>
        </a:p>
      </dgm:t>
    </dgm:pt>
    <dgm:pt modelId="{5BD23772-2A53-4C9A-A0DA-F710ADB522A5}" type="sibTrans" cxnId="{E985C97D-3CA5-433A-BDAE-A589D012F9F8}">
      <dgm:prSet/>
      <dgm:spPr/>
      <dgm:t>
        <a:bodyPr/>
        <a:lstStyle/>
        <a:p>
          <a:endParaRPr lang="en-US" sz="3600"/>
        </a:p>
      </dgm:t>
    </dgm:pt>
    <dgm:pt modelId="{89DC0E92-3949-4C60-ACD2-48C3EDF430B5}">
      <dgm:prSet phldrT="[Text]" custT="1"/>
      <dgm:spPr/>
      <dgm:t>
        <a:bodyPr/>
        <a:lstStyle/>
        <a:p>
          <a:pPr>
            <a:lnSpc>
              <a:spcPct val="100000"/>
            </a:lnSpc>
          </a:pPr>
          <a:r>
            <a:rPr lang="en-US" sz="1200"/>
            <a:t>Disagrregated data at local level</a:t>
          </a:r>
        </a:p>
      </dgm:t>
    </dgm:pt>
    <dgm:pt modelId="{E47B6DE6-EAE6-411B-9FFE-23A7E1348F23}" type="parTrans" cxnId="{418F40A7-4FA2-4701-9235-4C91DB1278C0}">
      <dgm:prSet/>
      <dgm:spPr/>
      <dgm:t>
        <a:bodyPr/>
        <a:lstStyle/>
        <a:p>
          <a:endParaRPr lang="en-US" sz="3600"/>
        </a:p>
      </dgm:t>
    </dgm:pt>
    <dgm:pt modelId="{B75E3A40-341C-436D-97B6-B6D7E138C3F0}" type="sibTrans" cxnId="{418F40A7-4FA2-4701-9235-4C91DB1278C0}">
      <dgm:prSet/>
      <dgm:spPr/>
      <dgm:t>
        <a:bodyPr/>
        <a:lstStyle/>
        <a:p>
          <a:endParaRPr lang="en-US" sz="3600"/>
        </a:p>
      </dgm:t>
    </dgm:pt>
    <dgm:pt modelId="{B1DCA557-914D-4904-B588-E32B35F1F4A6}">
      <dgm:prSet custT="1"/>
      <dgm:spPr/>
      <dgm:t>
        <a:bodyPr/>
        <a:lstStyle/>
        <a:p>
          <a:pPr>
            <a:lnSpc>
              <a:spcPct val="100000"/>
            </a:lnSpc>
          </a:pPr>
          <a:r>
            <a:rPr lang="en-IN" sz="1200"/>
            <a:t>Local : Gram Panchayat Development Plans</a:t>
          </a:r>
        </a:p>
      </dgm:t>
    </dgm:pt>
    <dgm:pt modelId="{A5B387F1-9CC9-465A-B7CD-3862F315E469}" type="parTrans" cxnId="{F4FFE28A-06C3-439C-A5CB-B5BB28F61653}">
      <dgm:prSet/>
      <dgm:spPr/>
      <dgm:t>
        <a:bodyPr/>
        <a:lstStyle/>
        <a:p>
          <a:endParaRPr lang="en-US" sz="3600"/>
        </a:p>
      </dgm:t>
    </dgm:pt>
    <dgm:pt modelId="{1AA68CB4-AB0E-4BA0-93DE-7FC769A3592F}" type="sibTrans" cxnId="{F4FFE28A-06C3-439C-A5CB-B5BB28F61653}">
      <dgm:prSet/>
      <dgm:spPr/>
      <dgm:t>
        <a:bodyPr/>
        <a:lstStyle/>
        <a:p>
          <a:endParaRPr lang="en-US" sz="3600"/>
        </a:p>
      </dgm:t>
    </dgm:pt>
    <dgm:pt modelId="{10681F5F-4891-4035-8A53-AA2A8BA058B4}">
      <dgm:prSet custT="1"/>
      <dgm:spPr/>
      <dgm:t>
        <a:bodyPr/>
        <a:lstStyle/>
        <a:p>
          <a:pPr>
            <a:lnSpc>
              <a:spcPct val="100000"/>
            </a:lnSpc>
          </a:pPr>
          <a:r>
            <a:rPr lang="en-IN" sz="1200"/>
            <a:t>Need to link local budgets</a:t>
          </a:r>
          <a:endParaRPr lang="en-US" sz="1200"/>
        </a:p>
      </dgm:t>
    </dgm:pt>
    <dgm:pt modelId="{CAD83855-806A-427F-99A4-10F461328AF9}" type="parTrans" cxnId="{5F4D51BD-0F2C-4228-AF19-B187CD57A257}">
      <dgm:prSet/>
      <dgm:spPr/>
      <dgm:t>
        <a:bodyPr/>
        <a:lstStyle/>
        <a:p>
          <a:endParaRPr lang="en-US" sz="3600"/>
        </a:p>
      </dgm:t>
    </dgm:pt>
    <dgm:pt modelId="{76164ABC-42C3-4226-8448-7FDEFC1DDC2B}" type="sibTrans" cxnId="{5F4D51BD-0F2C-4228-AF19-B187CD57A257}">
      <dgm:prSet/>
      <dgm:spPr/>
      <dgm:t>
        <a:bodyPr/>
        <a:lstStyle/>
        <a:p>
          <a:endParaRPr lang="en-US" sz="3600"/>
        </a:p>
      </dgm:t>
    </dgm:pt>
    <dgm:pt modelId="{A92F1DE2-4BEC-49E5-ACD1-DE7BE62DB08C}">
      <dgm:prSet custT="1"/>
      <dgm:spPr/>
      <dgm:t>
        <a:bodyPr/>
        <a:lstStyle/>
        <a:p>
          <a:pPr>
            <a:lnSpc>
              <a:spcPct val="100000"/>
            </a:lnSpc>
          </a:pPr>
          <a:r>
            <a:rPr lang="en-IN" sz="1200"/>
            <a:t>Make use of training institutions, assess gaps</a:t>
          </a:r>
          <a:endParaRPr lang="en-US" sz="1200"/>
        </a:p>
      </dgm:t>
    </dgm:pt>
    <dgm:pt modelId="{5A452378-B687-4BDB-B9CF-215892AB8B0D}" type="parTrans" cxnId="{40BC13CE-5267-4664-86AB-5A83CA592153}">
      <dgm:prSet/>
      <dgm:spPr/>
      <dgm:t>
        <a:bodyPr/>
        <a:lstStyle/>
        <a:p>
          <a:endParaRPr lang="en-US" sz="3600"/>
        </a:p>
      </dgm:t>
    </dgm:pt>
    <dgm:pt modelId="{E71218B6-8F45-4358-A59D-97E8D317B52F}" type="sibTrans" cxnId="{40BC13CE-5267-4664-86AB-5A83CA592153}">
      <dgm:prSet/>
      <dgm:spPr/>
      <dgm:t>
        <a:bodyPr/>
        <a:lstStyle/>
        <a:p>
          <a:endParaRPr lang="en-US" sz="3600"/>
        </a:p>
      </dgm:t>
    </dgm:pt>
    <dgm:pt modelId="{EFBBBFF9-C836-4473-86B5-2A11DD4849F5}">
      <dgm:prSet custT="1"/>
      <dgm:spPr/>
      <dgm:t>
        <a:bodyPr/>
        <a:lstStyle/>
        <a:p>
          <a:pPr>
            <a:lnSpc>
              <a:spcPct val="100000"/>
            </a:lnSpc>
            <a:defRPr b="1"/>
          </a:pPr>
          <a:r>
            <a:rPr lang="en-US" sz="1600"/>
            <a:t>Establish monitoring structure</a:t>
          </a:r>
        </a:p>
      </dgm:t>
    </dgm:pt>
    <dgm:pt modelId="{93C756C9-C89D-4BBA-889C-93E93A3CA1F5}" type="parTrans" cxnId="{61E7AF85-5E96-4D73-8CE7-CA6D86029AE2}">
      <dgm:prSet/>
      <dgm:spPr/>
      <dgm:t>
        <a:bodyPr/>
        <a:lstStyle/>
        <a:p>
          <a:endParaRPr lang="en-US" sz="3600"/>
        </a:p>
      </dgm:t>
    </dgm:pt>
    <dgm:pt modelId="{86C31A7C-6C95-46D8-9CF9-40811A2C7D1C}" type="sibTrans" cxnId="{61E7AF85-5E96-4D73-8CE7-CA6D86029AE2}">
      <dgm:prSet custT="1"/>
      <dgm:spPr/>
      <dgm:t>
        <a:bodyPr/>
        <a:lstStyle/>
        <a:p>
          <a:endParaRPr lang="en-US" sz="1200"/>
        </a:p>
      </dgm:t>
    </dgm:pt>
    <dgm:pt modelId="{6B9324AC-B133-4CBD-893E-7A78733388D5}">
      <dgm:prSet custT="1"/>
      <dgm:spPr/>
      <dgm:t>
        <a:bodyPr/>
        <a:lstStyle/>
        <a:p>
          <a:pPr>
            <a:lnSpc>
              <a:spcPct val="100000"/>
            </a:lnSpc>
          </a:pPr>
          <a:r>
            <a:rPr lang="en-US" sz="1200"/>
            <a:t>Result framework with selected monitorable indicators.</a:t>
          </a:r>
        </a:p>
      </dgm:t>
    </dgm:pt>
    <dgm:pt modelId="{2BDA3B53-64BE-4FE9-A25C-2567F383FD6D}" type="parTrans" cxnId="{2F9F87AB-DC55-458A-A364-F1315BA35858}">
      <dgm:prSet/>
      <dgm:spPr/>
      <dgm:t>
        <a:bodyPr/>
        <a:lstStyle/>
        <a:p>
          <a:endParaRPr lang="en-US" sz="3600"/>
        </a:p>
      </dgm:t>
    </dgm:pt>
    <dgm:pt modelId="{1DED6995-1B11-4738-BA14-70657727A30F}" type="sibTrans" cxnId="{2F9F87AB-DC55-458A-A364-F1315BA35858}">
      <dgm:prSet/>
      <dgm:spPr/>
      <dgm:t>
        <a:bodyPr/>
        <a:lstStyle/>
        <a:p>
          <a:endParaRPr lang="en-US" sz="3600"/>
        </a:p>
      </dgm:t>
    </dgm:pt>
    <dgm:pt modelId="{B42EE053-D795-4EA0-92FE-FDD44E81624A}">
      <dgm:prSet custT="1"/>
      <dgm:spPr/>
      <dgm:t>
        <a:bodyPr/>
        <a:lstStyle/>
        <a:p>
          <a:pPr>
            <a:lnSpc>
              <a:spcPct val="100000"/>
            </a:lnSpc>
          </a:pPr>
          <a:r>
            <a:rPr lang="en-US" sz="1200"/>
            <a:t>Integrate it into the current planning process with periodic monitoring</a:t>
          </a:r>
        </a:p>
      </dgm:t>
    </dgm:pt>
    <dgm:pt modelId="{0A196C8B-AE3B-4BD7-A739-CD7DCF4090AD}" type="parTrans" cxnId="{FE2F353A-2971-48B6-95C4-C17A8B8DEC73}">
      <dgm:prSet/>
      <dgm:spPr/>
      <dgm:t>
        <a:bodyPr/>
        <a:lstStyle/>
        <a:p>
          <a:endParaRPr lang="en-US" sz="3600"/>
        </a:p>
      </dgm:t>
    </dgm:pt>
    <dgm:pt modelId="{FE26EA1F-367C-4C6C-BB34-DE47E58EFB35}" type="sibTrans" cxnId="{FE2F353A-2971-48B6-95C4-C17A8B8DEC73}">
      <dgm:prSet/>
      <dgm:spPr/>
      <dgm:t>
        <a:bodyPr/>
        <a:lstStyle/>
        <a:p>
          <a:endParaRPr lang="en-US" sz="3600"/>
        </a:p>
      </dgm:t>
    </dgm:pt>
    <dgm:pt modelId="{1F5422FF-FD01-4981-AAE9-10E7BEF8FD8E}">
      <dgm:prSet phldrT="[Text]" custT="1"/>
      <dgm:spPr/>
      <dgm:t>
        <a:bodyPr/>
        <a:lstStyle/>
        <a:p>
          <a:pPr>
            <a:lnSpc>
              <a:spcPct val="100000"/>
            </a:lnSpc>
          </a:pPr>
          <a:endParaRPr lang="en-US" sz="1200"/>
        </a:p>
      </dgm:t>
    </dgm:pt>
    <dgm:pt modelId="{E20EC6D0-83EC-41E2-8F56-CDBC0177C0D9}" type="parTrans" cxnId="{9A4563D1-D1B5-4C5F-8695-49DCB6AD4745}">
      <dgm:prSet/>
      <dgm:spPr/>
      <dgm:t>
        <a:bodyPr/>
        <a:lstStyle/>
        <a:p>
          <a:endParaRPr lang="en-US" sz="3600"/>
        </a:p>
      </dgm:t>
    </dgm:pt>
    <dgm:pt modelId="{45B02363-9CCB-46B7-ADC9-204E7D57440F}" type="sibTrans" cxnId="{9A4563D1-D1B5-4C5F-8695-49DCB6AD4745}">
      <dgm:prSet/>
      <dgm:spPr/>
      <dgm:t>
        <a:bodyPr/>
        <a:lstStyle/>
        <a:p>
          <a:endParaRPr lang="en-US" sz="3600"/>
        </a:p>
      </dgm:t>
    </dgm:pt>
    <dgm:pt modelId="{0B2DDBF7-ABA8-4D63-A2FB-94505B2DD282}">
      <dgm:prSet custT="1"/>
      <dgm:spPr/>
      <dgm:t>
        <a:bodyPr/>
        <a:lstStyle/>
        <a:p>
          <a:pPr>
            <a:lnSpc>
              <a:spcPct val="100000"/>
            </a:lnSpc>
          </a:pPr>
          <a:r>
            <a:rPr lang="en-US" sz="1200"/>
            <a:t>Build partnerships - UN, CSOs, business bodies</a:t>
          </a:r>
        </a:p>
      </dgm:t>
    </dgm:pt>
    <dgm:pt modelId="{2301AE7C-CD94-44BD-BF9C-866C42CE75D6}" type="parTrans" cxnId="{41B8AC66-5282-4C56-B77A-7EC02E748BEB}">
      <dgm:prSet/>
      <dgm:spPr/>
      <dgm:t>
        <a:bodyPr/>
        <a:lstStyle/>
        <a:p>
          <a:endParaRPr lang="en-US" sz="3600"/>
        </a:p>
      </dgm:t>
    </dgm:pt>
    <dgm:pt modelId="{96548BAC-7C4A-49FD-81D5-9E80DEE9BB48}" type="sibTrans" cxnId="{41B8AC66-5282-4C56-B77A-7EC02E748BEB}">
      <dgm:prSet/>
      <dgm:spPr/>
      <dgm:t>
        <a:bodyPr/>
        <a:lstStyle/>
        <a:p>
          <a:endParaRPr lang="en-US" sz="3600"/>
        </a:p>
      </dgm:t>
    </dgm:pt>
    <dgm:pt modelId="{30F514D8-A0E0-4F45-B277-ABB4002C4878}">
      <dgm:prSet custT="1"/>
      <dgm:spPr/>
      <dgm:t>
        <a:bodyPr/>
        <a:lstStyle/>
        <a:p>
          <a:pPr>
            <a:lnSpc>
              <a:spcPct val="100000"/>
            </a:lnSpc>
          </a:pPr>
          <a:endParaRPr lang="en-US" sz="1200"/>
        </a:p>
      </dgm:t>
    </dgm:pt>
    <dgm:pt modelId="{1437A747-8424-4794-9E7D-932CC0595261}" type="parTrans" cxnId="{F76C4CC6-A910-4BA2-AAF5-C0D4D02328A9}">
      <dgm:prSet/>
      <dgm:spPr/>
      <dgm:t>
        <a:bodyPr/>
        <a:lstStyle/>
        <a:p>
          <a:endParaRPr lang="en-US" sz="3600"/>
        </a:p>
      </dgm:t>
    </dgm:pt>
    <dgm:pt modelId="{3CA1226B-E691-434B-BC3B-6661EE7E336C}" type="sibTrans" cxnId="{F76C4CC6-A910-4BA2-AAF5-C0D4D02328A9}">
      <dgm:prSet/>
      <dgm:spPr/>
      <dgm:t>
        <a:bodyPr/>
        <a:lstStyle/>
        <a:p>
          <a:endParaRPr lang="en-US" sz="3600"/>
        </a:p>
      </dgm:t>
    </dgm:pt>
    <dgm:pt modelId="{AB7EE523-8BBF-46D5-AA3C-168F3408BA55}">
      <dgm:prSet custT="1"/>
      <dgm:spPr/>
      <dgm:t>
        <a:bodyPr/>
        <a:lstStyle/>
        <a:p>
          <a:pPr>
            <a:lnSpc>
              <a:spcPct val="100000"/>
            </a:lnSpc>
          </a:pPr>
          <a:r>
            <a:rPr lang="en-US" sz="1200"/>
            <a:t>Handholding</a:t>
          </a:r>
        </a:p>
      </dgm:t>
    </dgm:pt>
    <dgm:pt modelId="{8DF43B40-943E-4A9E-9EC2-B890DF8C913E}" type="parTrans" cxnId="{24CD740B-26D8-4B77-9C46-F88EBD376138}">
      <dgm:prSet/>
      <dgm:spPr/>
      <dgm:t>
        <a:bodyPr/>
        <a:lstStyle/>
        <a:p>
          <a:endParaRPr lang="en-US" sz="3600"/>
        </a:p>
      </dgm:t>
    </dgm:pt>
    <dgm:pt modelId="{D66F6715-FB32-4BB8-8F18-1F3361966E49}" type="sibTrans" cxnId="{24CD740B-26D8-4B77-9C46-F88EBD376138}">
      <dgm:prSet/>
      <dgm:spPr/>
      <dgm:t>
        <a:bodyPr/>
        <a:lstStyle/>
        <a:p>
          <a:endParaRPr lang="en-US" sz="3600"/>
        </a:p>
      </dgm:t>
    </dgm:pt>
    <dgm:pt modelId="{3BF27DEA-3C7B-4C58-831F-AC3F6F3E9C06}">
      <dgm:prSet phldrT="[Text]" custT="1"/>
      <dgm:spPr/>
      <dgm:t>
        <a:bodyPr/>
        <a:lstStyle/>
        <a:p>
          <a:pPr>
            <a:lnSpc>
              <a:spcPct val="100000"/>
            </a:lnSpc>
          </a:pPr>
          <a:r>
            <a:rPr lang="en-US" sz="1200"/>
            <a:t>Immediate feedback and guidance based on findings</a:t>
          </a:r>
        </a:p>
      </dgm:t>
    </dgm:pt>
    <dgm:pt modelId="{E9223F3C-93C3-46AB-A6D4-76E95464D107}" type="parTrans" cxnId="{30E3BFCF-A058-410D-8720-EE0B51300196}">
      <dgm:prSet/>
      <dgm:spPr/>
      <dgm:t>
        <a:bodyPr/>
        <a:lstStyle/>
        <a:p>
          <a:endParaRPr lang="en-US" sz="3600"/>
        </a:p>
      </dgm:t>
    </dgm:pt>
    <dgm:pt modelId="{3ED7ECB0-C52C-4971-9287-AD7E9ED92A43}" type="sibTrans" cxnId="{30E3BFCF-A058-410D-8720-EE0B51300196}">
      <dgm:prSet/>
      <dgm:spPr/>
      <dgm:t>
        <a:bodyPr/>
        <a:lstStyle/>
        <a:p>
          <a:endParaRPr lang="en-US" sz="3600"/>
        </a:p>
      </dgm:t>
    </dgm:pt>
    <dgm:pt modelId="{FED1E74C-DF49-4BBD-8794-29EA7AFBCCE4}" type="pres">
      <dgm:prSet presAssocID="{6AFED244-F171-4E73-A1F4-39A9DEB77EA0}" presName="root" presStyleCnt="0">
        <dgm:presLayoutVars>
          <dgm:dir/>
          <dgm:resizeHandles val="exact"/>
        </dgm:presLayoutVars>
      </dgm:prSet>
      <dgm:spPr/>
    </dgm:pt>
    <dgm:pt modelId="{05562ED8-E81C-411C-9A95-B5603C809D50}" type="pres">
      <dgm:prSet presAssocID="{F7EA998C-0EF4-48C7-B769-D855E4BDC08A}" presName="compNode" presStyleCnt="0"/>
      <dgm:spPr/>
    </dgm:pt>
    <dgm:pt modelId="{5EE6B5D2-F8A6-4FAC-A943-F36957A81257}" type="pres">
      <dgm:prSet presAssocID="{F7EA998C-0EF4-48C7-B769-D855E4BDC08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hoolhouse"/>
        </a:ext>
      </dgm:extLst>
    </dgm:pt>
    <dgm:pt modelId="{38DA62B8-A1AB-4F82-B589-89347DF8676F}" type="pres">
      <dgm:prSet presAssocID="{F7EA998C-0EF4-48C7-B769-D855E4BDC08A}" presName="iconSpace" presStyleCnt="0"/>
      <dgm:spPr/>
    </dgm:pt>
    <dgm:pt modelId="{475F61D3-D1A9-48D0-A1B3-888773E0745F}" type="pres">
      <dgm:prSet presAssocID="{F7EA998C-0EF4-48C7-B769-D855E4BDC08A}" presName="parTx" presStyleLbl="revTx" presStyleIdx="0" presStyleCnt="8">
        <dgm:presLayoutVars>
          <dgm:chMax val="0"/>
          <dgm:chPref val="0"/>
        </dgm:presLayoutVars>
      </dgm:prSet>
      <dgm:spPr/>
    </dgm:pt>
    <dgm:pt modelId="{C9ECAC99-20CB-4BCA-903A-31AE22D7F86F}" type="pres">
      <dgm:prSet presAssocID="{F7EA998C-0EF4-48C7-B769-D855E4BDC08A}" presName="txSpace" presStyleCnt="0"/>
      <dgm:spPr/>
    </dgm:pt>
    <dgm:pt modelId="{A17839AC-134D-4E09-9FE9-62F83A9823CB}" type="pres">
      <dgm:prSet presAssocID="{F7EA998C-0EF4-48C7-B769-D855E4BDC08A}" presName="desTx" presStyleLbl="revTx" presStyleIdx="1" presStyleCnt="8">
        <dgm:presLayoutVars/>
      </dgm:prSet>
      <dgm:spPr/>
    </dgm:pt>
    <dgm:pt modelId="{6691C18A-571A-4994-9782-9E9C560C3096}" type="pres">
      <dgm:prSet presAssocID="{34090D26-E889-4736-8BFB-CE571F9EFAB3}" presName="sibTrans" presStyleCnt="0"/>
      <dgm:spPr/>
    </dgm:pt>
    <dgm:pt modelId="{C8103A20-7FE7-48E1-A02E-EFD5ACD8F677}" type="pres">
      <dgm:prSet presAssocID="{50C9FA2A-E9E3-4A6E-BED1-97BBB8A08526}" presName="compNode" presStyleCnt="0"/>
      <dgm:spPr/>
    </dgm:pt>
    <dgm:pt modelId="{1C15FEE8-2188-4298-90B2-275EF560243E}" type="pres">
      <dgm:prSet presAssocID="{50C9FA2A-E9E3-4A6E-BED1-97BBB8A0852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91DB8080-7079-4243-9951-3E53F39449FA}" type="pres">
      <dgm:prSet presAssocID="{50C9FA2A-E9E3-4A6E-BED1-97BBB8A08526}" presName="iconSpace" presStyleCnt="0"/>
      <dgm:spPr/>
    </dgm:pt>
    <dgm:pt modelId="{E5D59C67-B042-4E2B-ACFB-7D78209E3474}" type="pres">
      <dgm:prSet presAssocID="{50C9FA2A-E9E3-4A6E-BED1-97BBB8A08526}" presName="parTx" presStyleLbl="revTx" presStyleIdx="2" presStyleCnt="8">
        <dgm:presLayoutVars>
          <dgm:chMax val="0"/>
          <dgm:chPref val="0"/>
        </dgm:presLayoutVars>
      </dgm:prSet>
      <dgm:spPr/>
    </dgm:pt>
    <dgm:pt modelId="{0B8F77B3-C49F-4031-A394-3369E8374208}" type="pres">
      <dgm:prSet presAssocID="{50C9FA2A-E9E3-4A6E-BED1-97BBB8A08526}" presName="txSpace" presStyleCnt="0"/>
      <dgm:spPr/>
    </dgm:pt>
    <dgm:pt modelId="{5810C76A-5276-43E4-8FB8-C741C34AC384}" type="pres">
      <dgm:prSet presAssocID="{50C9FA2A-E9E3-4A6E-BED1-97BBB8A08526}" presName="desTx" presStyleLbl="revTx" presStyleIdx="3" presStyleCnt="8">
        <dgm:presLayoutVars/>
      </dgm:prSet>
      <dgm:spPr/>
    </dgm:pt>
    <dgm:pt modelId="{6E0CFF10-DF38-4785-A463-2E9172B17C87}" type="pres">
      <dgm:prSet presAssocID="{51B55116-4656-4A83-8751-4B6BB3C79727}" presName="sibTrans" presStyleCnt="0"/>
      <dgm:spPr/>
    </dgm:pt>
    <dgm:pt modelId="{3725934F-C250-4B24-81A8-87D1A176FD64}" type="pres">
      <dgm:prSet presAssocID="{EFBBBFF9-C836-4473-86B5-2A11DD4849F5}" presName="compNode" presStyleCnt="0"/>
      <dgm:spPr/>
    </dgm:pt>
    <dgm:pt modelId="{B406B7B1-74D5-4D21-8A91-D99C2DBC57EE}" type="pres">
      <dgm:prSet presAssocID="{EFBBBFF9-C836-4473-86B5-2A11DD4849F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gnifying glass"/>
        </a:ext>
      </dgm:extLst>
    </dgm:pt>
    <dgm:pt modelId="{04B10151-6291-4D10-BAAB-314F551709B1}" type="pres">
      <dgm:prSet presAssocID="{EFBBBFF9-C836-4473-86B5-2A11DD4849F5}" presName="iconSpace" presStyleCnt="0"/>
      <dgm:spPr/>
    </dgm:pt>
    <dgm:pt modelId="{F89EF280-6160-4978-8ED6-B87FB8221FBE}" type="pres">
      <dgm:prSet presAssocID="{EFBBBFF9-C836-4473-86B5-2A11DD4849F5}" presName="parTx" presStyleLbl="revTx" presStyleIdx="4" presStyleCnt="8">
        <dgm:presLayoutVars>
          <dgm:chMax val="0"/>
          <dgm:chPref val="0"/>
        </dgm:presLayoutVars>
      </dgm:prSet>
      <dgm:spPr/>
    </dgm:pt>
    <dgm:pt modelId="{FD17DAB3-7F91-46A7-961E-075F94EB207A}" type="pres">
      <dgm:prSet presAssocID="{EFBBBFF9-C836-4473-86B5-2A11DD4849F5}" presName="txSpace" presStyleCnt="0"/>
      <dgm:spPr/>
    </dgm:pt>
    <dgm:pt modelId="{C607B79F-8FC1-445B-AA64-8A8E96490B8C}" type="pres">
      <dgm:prSet presAssocID="{EFBBBFF9-C836-4473-86B5-2A11DD4849F5}" presName="desTx" presStyleLbl="revTx" presStyleIdx="5" presStyleCnt="8">
        <dgm:presLayoutVars/>
      </dgm:prSet>
      <dgm:spPr/>
    </dgm:pt>
    <dgm:pt modelId="{A04B32E7-E856-4C13-8E63-0617CB80F9E4}" type="pres">
      <dgm:prSet presAssocID="{86C31A7C-6C95-46D8-9CF9-40811A2C7D1C}" presName="sibTrans" presStyleCnt="0"/>
      <dgm:spPr/>
    </dgm:pt>
    <dgm:pt modelId="{73478C70-A283-4B38-B1DC-8CA13E4859AC}" type="pres">
      <dgm:prSet presAssocID="{A3C86FE6-2E7E-4594-B428-4CCA6F03A4CA}" presName="compNode" presStyleCnt="0"/>
      <dgm:spPr/>
    </dgm:pt>
    <dgm:pt modelId="{662658CE-47C6-46F1-92C9-7B16414DB640}" type="pres">
      <dgm:prSet presAssocID="{A3C86FE6-2E7E-4594-B428-4CCA6F03A4C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ears"/>
        </a:ext>
      </dgm:extLst>
    </dgm:pt>
    <dgm:pt modelId="{E6DB0762-13B7-4810-8CC7-6E64C3EF506B}" type="pres">
      <dgm:prSet presAssocID="{A3C86FE6-2E7E-4594-B428-4CCA6F03A4CA}" presName="iconSpace" presStyleCnt="0"/>
      <dgm:spPr/>
    </dgm:pt>
    <dgm:pt modelId="{0C477A17-DE29-4819-9B79-11D096D40538}" type="pres">
      <dgm:prSet presAssocID="{A3C86FE6-2E7E-4594-B428-4CCA6F03A4CA}" presName="parTx" presStyleLbl="revTx" presStyleIdx="6" presStyleCnt="8">
        <dgm:presLayoutVars>
          <dgm:chMax val="0"/>
          <dgm:chPref val="0"/>
        </dgm:presLayoutVars>
      </dgm:prSet>
      <dgm:spPr/>
    </dgm:pt>
    <dgm:pt modelId="{5D2D0CC8-DE7C-4A42-A64F-D67AE66D0AF4}" type="pres">
      <dgm:prSet presAssocID="{A3C86FE6-2E7E-4594-B428-4CCA6F03A4CA}" presName="txSpace" presStyleCnt="0"/>
      <dgm:spPr/>
    </dgm:pt>
    <dgm:pt modelId="{5D2240C3-CA19-41FF-B68E-B0F66D135692}" type="pres">
      <dgm:prSet presAssocID="{A3C86FE6-2E7E-4594-B428-4CCA6F03A4CA}" presName="desTx" presStyleLbl="revTx" presStyleIdx="7" presStyleCnt="8">
        <dgm:presLayoutVars/>
      </dgm:prSet>
      <dgm:spPr/>
    </dgm:pt>
  </dgm:ptLst>
  <dgm:cxnLst>
    <dgm:cxn modelId="{D26A5908-20FD-41E5-802F-C9F4E5C7D25D}" type="presOf" srcId="{3BF27DEA-3C7B-4C58-831F-AC3F6F3E9C06}" destId="{5D2240C3-CA19-41FF-B68E-B0F66D135692}" srcOrd="0" destOrd="2" presId="urn:microsoft.com/office/officeart/2018/2/layout/IconLabelDescriptionList"/>
    <dgm:cxn modelId="{24CD740B-26D8-4B77-9C46-F88EBD376138}" srcId="{EFBBBFF9-C836-4473-86B5-2A11DD4849F5}" destId="{AB7EE523-8BBF-46D5-AA3C-168F3408BA55}" srcOrd="2" destOrd="0" parTransId="{8DF43B40-943E-4A9E-9EC2-B890DF8C913E}" sibTransId="{D66F6715-FB32-4BB8-8F18-1F3361966E49}"/>
    <dgm:cxn modelId="{23460325-6C42-4C65-A1CC-00B074378FF0}" type="presOf" srcId="{6AFED244-F171-4E73-A1F4-39A9DEB77EA0}" destId="{FED1E74C-DF49-4BBD-8794-29EA7AFBCCE4}" srcOrd="0" destOrd="0" presId="urn:microsoft.com/office/officeart/2018/2/layout/IconLabelDescriptionList"/>
    <dgm:cxn modelId="{B9385C35-EF6E-49C0-85BB-083986AEED81}" type="presOf" srcId="{10681F5F-4891-4035-8A53-AA2A8BA058B4}" destId="{A17839AC-134D-4E09-9FE9-62F83A9823CB}" srcOrd="0" destOrd="2" presId="urn:microsoft.com/office/officeart/2018/2/layout/IconLabelDescriptionList"/>
    <dgm:cxn modelId="{FE2F353A-2971-48B6-95C4-C17A8B8DEC73}" srcId="{EFBBBFF9-C836-4473-86B5-2A11DD4849F5}" destId="{B42EE053-D795-4EA0-92FE-FDD44E81624A}" srcOrd="1" destOrd="0" parTransId="{0A196C8B-AE3B-4BD7-A739-CD7DCF4090AD}" sibTransId="{FE26EA1F-367C-4C6C-BB34-DE47E58EFB35}"/>
    <dgm:cxn modelId="{2F46323F-BC32-4B78-B825-6C3A6ACA3A07}" type="presOf" srcId="{0B2DDBF7-ABA8-4D63-A2FB-94505B2DD282}" destId="{5810C76A-5276-43E4-8FB8-C741C34AC384}" srcOrd="0" destOrd="2" presId="urn:microsoft.com/office/officeart/2018/2/layout/IconLabelDescriptionList"/>
    <dgm:cxn modelId="{8EA6413F-67CA-42D6-B39B-21D8B4A4E29A}" type="presOf" srcId="{1F5422FF-FD01-4981-AAE9-10E7BEF8FD8E}" destId="{5D2240C3-CA19-41FF-B68E-B0F66D135692}" srcOrd="0" destOrd="3" presId="urn:microsoft.com/office/officeart/2018/2/layout/IconLabelDescriptionList"/>
    <dgm:cxn modelId="{F5593665-EE89-4E78-AE85-807613514B55}" srcId="{6AFED244-F171-4E73-A1F4-39A9DEB77EA0}" destId="{A3C86FE6-2E7E-4594-B428-4CCA6F03A4CA}" srcOrd="3" destOrd="0" parTransId="{A38AD1C1-9FC8-48D7-9180-BEBBC89D4C71}" sibTransId="{8B4390F2-B404-4315-B588-377F72206E1C}"/>
    <dgm:cxn modelId="{44EF6265-014C-45BB-8D6F-7F7690EC780C}" type="presOf" srcId="{6B9324AC-B133-4CBD-893E-7A78733388D5}" destId="{C607B79F-8FC1-445B-AA64-8A8E96490B8C}" srcOrd="0" destOrd="0" presId="urn:microsoft.com/office/officeart/2018/2/layout/IconLabelDescriptionList"/>
    <dgm:cxn modelId="{41B8AC66-5282-4C56-B77A-7EC02E748BEB}" srcId="{50C9FA2A-E9E3-4A6E-BED1-97BBB8A08526}" destId="{0B2DDBF7-ABA8-4D63-A2FB-94505B2DD282}" srcOrd="2" destOrd="0" parTransId="{2301AE7C-CD94-44BD-BF9C-866C42CE75D6}" sibTransId="{96548BAC-7C4A-49FD-81D5-9E80DEE9BB48}"/>
    <dgm:cxn modelId="{4CE19A6B-A130-4B0D-B987-1AD66CE37D3D}" srcId="{6AFED244-F171-4E73-A1F4-39A9DEB77EA0}" destId="{50C9FA2A-E9E3-4A6E-BED1-97BBB8A08526}" srcOrd="1" destOrd="0" parTransId="{F2459ADA-D00B-4E48-B304-374B0897A200}" sibTransId="{51B55116-4656-4A83-8751-4B6BB3C79727}"/>
    <dgm:cxn modelId="{1057004C-8164-4281-B690-875535596F9A}" type="presOf" srcId="{50C9FA2A-E9E3-4A6E-BED1-97BBB8A08526}" destId="{E5D59C67-B042-4E2B-ACFB-7D78209E3474}" srcOrd="0" destOrd="0" presId="urn:microsoft.com/office/officeart/2018/2/layout/IconLabelDescriptionList"/>
    <dgm:cxn modelId="{D079256C-EAA6-4B56-A601-86D4BF0441CB}" srcId="{50C9FA2A-E9E3-4A6E-BED1-97BBB8A08526}" destId="{F9D90BA1-ECAB-48C2-8485-FFB7BEC19A5E}" srcOrd="0" destOrd="0" parTransId="{54C7C3AB-80CE-4437-B28C-DBDB6C46E13E}" sibTransId="{EA57967F-D384-433B-8C09-35C8DEA462E1}"/>
    <dgm:cxn modelId="{7E95B64F-41C4-42FC-AC09-9C54B3EFB0E4}" type="presOf" srcId="{89DC0E92-3949-4C60-ACD2-48C3EDF430B5}" destId="{5D2240C3-CA19-41FF-B68E-B0F66D135692}" srcOrd="0" destOrd="1" presId="urn:microsoft.com/office/officeart/2018/2/layout/IconLabelDescriptionList"/>
    <dgm:cxn modelId="{F0F7F851-237A-4E38-A669-0B2931882EFC}" type="presOf" srcId="{A92F1DE2-4BEC-49E5-ACD1-DE7BE62DB08C}" destId="{5810C76A-5276-43E4-8FB8-C741C34AC384}" srcOrd="0" destOrd="1" presId="urn:microsoft.com/office/officeart/2018/2/layout/IconLabelDescriptionList"/>
    <dgm:cxn modelId="{94CE3173-0ACB-47C5-9FB6-3AF15CF007C8}" type="presOf" srcId="{30F514D8-A0E0-4F45-B277-ABB4002C4878}" destId="{C607B79F-8FC1-445B-AA64-8A8E96490B8C}" srcOrd="0" destOrd="3" presId="urn:microsoft.com/office/officeart/2018/2/layout/IconLabelDescriptionList"/>
    <dgm:cxn modelId="{E985C97D-3CA5-433A-BDAE-A589D012F9F8}" srcId="{A3C86FE6-2E7E-4594-B428-4CCA6F03A4CA}" destId="{A162BFE2-8BB5-4BDA-AA54-0FF6984F1746}" srcOrd="0" destOrd="0" parTransId="{C856026E-BC5A-44CE-8347-5423C29C8DE7}" sibTransId="{5BD23772-2A53-4C9A-A0DA-F710ADB522A5}"/>
    <dgm:cxn modelId="{FEE0C37E-EE2C-4003-BC39-ABADDACAE988}" type="presOf" srcId="{EFBBBFF9-C836-4473-86B5-2A11DD4849F5}" destId="{F89EF280-6160-4978-8ED6-B87FB8221FBE}" srcOrd="0" destOrd="0" presId="urn:microsoft.com/office/officeart/2018/2/layout/IconLabelDescriptionList"/>
    <dgm:cxn modelId="{61E7AF85-5E96-4D73-8CE7-CA6D86029AE2}" srcId="{6AFED244-F171-4E73-A1F4-39A9DEB77EA0}" destId="{EFBBBFF9-C836-4473-86B5-2A11DD4849F5}" srcOrd="2" destOrd="0" parTransId="{93C756C9-C89D-4BBA-889C-93E93A3CA1F5}" sibTransId="{86C31A7C-6C95-46D8-9CF9-40811A2C7D1C}"/>
    <dgm:cxn modelId="{F4FFE28A-06C3-439C-A5CB-B5BB28F61653}" srcId="{F7EA998C-0EF4-48C7-B769-D855E4BDC08A}" destId="{B1DCA557-914D-4904-B588-E32B35F1F4A6}" srcOrd="1" destOrd="0" parTransId="{A5B387F1-9CC9-465A-B7CD-3862F315E469}" sibTransId="{1AA68CB4-AB0E-4BA0-93DE-7FC769A3592F}"/>
    <dgm:cxn modelId="{0AA65C8C-3699-405B-A0DD-91D88FD43DAC}" type="presOf" srcId="{A3C86FE6-2E7E-4594-B428-4CCA6F03A4CA}" destId="{0C477A17-DE29-4819-9B79-11D096D40538}" srcOrd="0" destOrd="0" presId="urn:microsoft.com/office/officeart/2018/2/layout/IconLabelDescriptionList"/>
    <dgm:cxn modelId="{7DA6A292-3E74-4A34-8500-AA01C1BB9C0C}" srcId="{6AFED244-F171-4E73-A1F4-39A9DEB77EA0}" destId="{F7EA998C-0EF4-48C7-B769-D855E4BDC08A}" srcOrd="0" destOrd="0" parTransId="{3CC0E8BB-0264-48A4-995B-6C4619C87609}" sibTransId="{34090D26-E889-4736-8BFB-CE571F9EFAB3}"/>
    <dgm:cxn modelId="{418F40A7-4FA2-4701-9235-4C91DB1278C0}" srcId="{A3C86FE6-2E7E-4594-B428-4CCA6F03A4CA}" destId="{89DC0E92-3949-4C60-ACD2-48C3EDF430B5}" srcOrd="1" destOrd="0" parTransId="{E47B6DE6-EAE6-411B-9FFE-23A7E1348F23}" sibTransId="{B75E3A40-341C-436D-97B6-B6D7E138C3F0}"/>
    <dgm:cxn modelId="{2F9F87AB-DC55-458A-A364-F1315BA35858}" srcId="{EFBBBFF9-C836-4473-86B5-2A11DD4849F5}" destId="{6B9324AC-B133-4CBD-893E-7A78733388D5}" srcOrd="0" destOrd="0" parTransId="{2BDA3B53-64BE-4FE9-A25C-2567F383FD6D}" sibTransId="{1DED6995-1B11-4738-BA14-70657727A30F}"/>
    <dgm:cxn modelId="{947F8AB0-AE41-4F0D-8E86-142D74FC83E1}" type="presOf" srcId="{852DE064-C484-4774-BED4-2C6B08587F85}" destId="{A17839AC-134D-4E09-9FE9-62F83A9823CB}" srcOrd="0" destOrd="0" presId="urn:microsoft.com/office/officeart/2018/2/layout/IconLabelDescriptionList"/>
    <dgm:cxn modelId="{6CD3A0B7-383C-4B45-BECC-B6A266884771}" type="presOf" srcId="{F7EA998C-0EF4-48C7-B769-D855E4BDC08A}" destId="{475F61D3-D1A9-48D0-A1B3-888773E0745F}" srcOrd="0" destOrd="0" presId="urn:microsoft.com/office/officeart/2018/2/layout/IconLabelDescriptionList"/>
    <dgm:cxn modelId="{5F4D51BD-0F2C-4228-AF19-B187CD57A257}" srcId="{F7EA998C-0EF4-48C7-B769-D855E4BDC08A}" destId="{10681F5F-4891-4035-8A53-AA2A8BA058B4}" srcOrd="2" destOrd="0" parTransId="{CAD83855-806A-427F-99A4-10F461328AF9}" sibTransId="{76164ABC-42C3-4226-8448-7FDEFC1DDC2B}"/>
    <dgm:cxn modelId="{E0E75EC2-29FF-4801-9430-A339BC5ED84B}" type="presOf" srcId="{A162BFE2-8BB5-4BDA-AA54-0FF6984F1746}" destId="{5D2240C3-CA19-41FF-B68E-B0F66D135692}" srcOrd="0" destOrd="0" presId="urn:microsoft.com/office/officeart/2018/2/layout/IconLabelDescriptionList"/>
    <dgm:cxn modelId="{F76C4CC6-A910-4BA2-AAF5-C0D4D02328A9}" srcId="{EFBBBFF9-C836-4473-86B5-2A11DD4849F5}" destId="{30F514D8-A0E0-4F45-B277-ABB4002C4878}" srcOrd="3" destOrd="0" parTransId="{1437A747-8424-4794-9E7D-932CC0595261}" sibTransId="{3CA1226B-E691-434B-BC3B-6661EE7E336C}"/>
    <dgm:cxn modelId="{CD49E6CC-7CE9-416E-B82E-1450AC2432AD}" type="presOf" srcId="{F9D90BA1-ECAB-48C2-8485-FFB7BEC19A5E}" destId="{5810C76A-5276-43E4-8FB8-C741C34AC384}" srcOrd="0" destOrd="0" presId="urn:microsoft.com/office/officeart/2018/2/layout/IconLabelDescriptionList"/>
    <dgm:cxn modelId="{A9D0B1CD-C77F-4BF7-BDA6-AA88B9F785DF}" srcId="{F7EA998C-0EF4-48C7-B769-D855E4BDC08A}" destId="{852DE064-C484-4774-BED4-2C6B08587F85}" srcOrd="0" destOrd="0" parTransId="{19F4E302-F569-49D6-9D41-AADE137BB299}" sibTransId="{C76D5B52-BC63-41D1-B45F-3A5A1DB51546}"/>
    <dgm:cxn modelId="{40BC13CE-5267-4664-86AB-5A83CA592153}" srcId="{50C9FA2A-E9E3-4A6E-BED1-97BBB8A08526}" destId="{A92F1DE2-4BEC-49E5-ACD1-DE7BE62DB08C}" srcOrd="1" destOrd="0" parTransId="{5A452378-B687-4BDB-B9CF-215892AB8B0D}" sibTransId="{E71218B6-8F45-4358-A59D-97E8D317B52F}"/>
    <dgm:cxn modelId="{30E3BFCF-A058-410D-8720-EE0B51300196}" srcId="{A3C86FE6-2E7E-4594-B428-4CCA6F03A4CA}" destId="{3BF27DEA-3C7B-4C58-831F-AC3F6F3E9C06}" srcOrd="2" destOrd="0" parTransId="{E9223F3C-93C3-46AB-A6D4-76E95464D107}" sibTransId="{3ED7ECB0-C52C-4971-9287-AD7E9ED92A43}"/>
    <dgm:cxn modelId="{9A4563D1-D1B5-4C5F-8695-49DCB6AD4745}" srcId="{A3C86FE6-2E7E-4594-B428-4CCA6F03A4CA}" destId="{1F5422FF-FD01-4981-AAE9-10E7BEF8FD8E}" srcOrd="3" destOrd="0" parTransId="{E20EC6D0-83EC-41E2-8F56-CDBC0177C0D9}" sibTransId="{45B02363-9CCB-46B7-ADC9-204E7D57440F}"/>
    <dgm:cxn modelId="{4164CFE7-3E87-4B19-ADEB-25E211873B1B}" type="presOf" srcId="{B1DCA557-914D-4904-B588-E32B35F1F4A6}" destId="{A17839AC-134D-4E09-9FE9-62F83A9823CB}" srcOrd="0" destOrd="1" presId="urn:microsoft.com/office/officeart/2018/2/layout/IconLabelDescriptionList"/>
    <dgm:cxn modelId="{99ABC5EC-C11F-4679-9D60-EA52B58A73CC}" type="presOf" srcId="{B42EE053-D795-4EA0-92FE-FDD44E81624A}" destId="{C607B79F-8FC1-445B-AA64-8A8E96490B8C}" srcOrd="0" destOrd="1" presId="urn:microsoft.com/office/officeart/2018/2/layout/IconLabelDescriptionList"/>
    <dgm:cxn modelId="{CF365BEE-E14E-41D2-B399-F3C3A53845CC}" type="presOf" srcId="{AB7EE523-8BBF-46D5-AA3C-168F3408BA55}" destId="{C607B79F-8FC1-445B-AA64-8A8E96490B8C}" srcOrd="0" destOrd="2" presId="urn:microsoft.com/office/officeart/2018/2/layout/IconLabelDescriptionList"/>
    <dgm:cxn modelId="{5A922434-EA61-4DEB-9FAE-EC89300DD369}" type="presParOf" srcId="{FED1E74C-DF49-4BBD-8794-29EA7AFBCCE4}" destId="{05562ED8-E81C-411C-9A95-B5603C809D50}" srcOrd="0" destOrd="0" presId="urn:microsoft.com/office/officeart/2018/2/layout/IconLabelDescriptionList"/>
    <dgm:cxn modelId="{8291577B-89E6-4B1D-8BE9-BE7EAD031316}" type="presParOf" srcId="{05562ED8-E81C-411C-9A95-B5603C809D50}" destId="{5EE6B5D2-F8A6-4FAC-A943-F36957A81257}" srcOrd="0" destOrd="0" presId="urn:microsoft.com/office/officeart/2018/2/layout/IconLabelDescriptionList"/>
    <dgm:cxn modelId="{A623C209-1BCC-4497-8C99-06E6265B272F}" type="presParOf" srcId="{05562ED8-E81C-411C-9A95-B5603C809D50}" destId="{38DA62B8-A1AB-4F82-B589-89347DF8676F}" srcOrd="1" destOrd="0" presId="urn:microsoft.com/office/officeart/2018/2/layout/IconLabelDescriptionList"/>
    <dgm:cxn modelId="{B7DD639E-FF1C-49D9-B125-D23827799C7F}" type="presParOf" srcId="{05562ED8-E81C-411C-9A95-B5603C809D50}" destId="{475F61D3-D1A9-48D0-A1B3-888773E0745F}" srcOrd="2" destOrd="0" presId="urn:microsoft.com/office/officeart/2018/2/layout/IconLabelDescriptionList"/>
    <dgm:cxn modelId="{E8E26B08-2FE5-43B2-873D-2F945D48E89A}" type="presParOf" srcId="{05562ED8-E81C-411C-9A95-B5603C809D50}" destId="{C9ECAC99-20CB-4BCA-903A-31AE22D7F86F}" srcOrd="3" destOrd="0" presId="urn:microsoft.com/office/officeart/2018/2/layout/IconLabelDescriptionList"/>
    <dgm:cxn modelId="{0C391005-72E3-4A13-9683-E09C5B6F8FD0}" type="presParOf" srcId="{05562ED8-E81C-411C-9A95-B5603C809D50}" destId="{A17839AC-134D-4E09-9FE9-62F83A9823CB}" srcOrd="4" destOrd="0" presId="urn:microsoft.com/office/officeart/2018/2/layout/IconLabelDescriptionList"/>
    <dgm:cxn modelId="{73B9BE74-BEC0-42A6-80A4-76F5CCBDE0F9}" type="presParOf" srcId="{FED1E74C-DF49-4BBD-8794-29EA7AFBCCE4}" destId="{6691C18A-571A-4994-9782-9E9C560C3096}" srcOrd="1" destOrd="0" presId="urn:microsoft.com/office/officeart/2018/2/layout/IconLabelDescriptionList"/>
    <dgm:cxn modelId="{85762D32-727E-4F1A-A4AF-2593CCE42E04}" type="presParOf" srcId="{FED1E74C-DF49-4BBD-8794-29EA7AFBCCE4}" destId="{C8103A20-7FE7-48E1-A02E-EFD5ACD8F677}" srcOrd="2" destOrd="0" presId="urn:microsoft.com/office/officeart/2018/2/layout/IconLabelDescriptionList"/>
    <dgm:cxn modelId="{48221D87-1B39-4C8D-80A6-AB9B6CCBCF39}" type="presParOf" srcId="{C8103A20-7FE7-48E1-A02E-EFD5ACD8F677}" destId="{1C15FEE8-2188-4298-90B2-275EF560243E}" srcOrd="0" destOrd="0" presId="urn:microsoft.com/office/officeart/2018/2/layout/IconLabelDescriptionList"/>
    <dgm:cxn modelId="{441606AB-8D2E-489A-AE6D-1A0F7B08F596}" type="presParOf" srcId="{C8103A20-7FE7-48E1-A02E-EFD5ACD8F677}" destId="{91DB8080-7079-4243-9951-3E53F39449FA}" srcOrd="1" destOrd="0" presId="urn:microsoft.com/office/officeart/2018/2/layout/IconLabelDescriptionList"/>
    <dgm:cxn modelId="{82B90805-7E4A-45CA-8F9C-265C969CF4F4}" type="presParOf" srcId="{C8103A20-7FE7-48E1-A02E-EFD5ACD8F677}" destId="{E5D59C67-B042-4E2B-ACFB-7D78209E3474}" srcOrd="2" destOrd="0" presId="urn:microsoft.com/office/officeart/2018/2/layout/IconLabelDescriptionList"/>
    <dgm:cxn modelId="{440ADC06-8E88-4771-A2DC-AE8ECA876BDA}" type="presParOf" srcId="{C8103A20-7FE7-48E1-A02E-EFD5ACD8F677}" destId="{0B8F77B3-C49F-4031-A394-3369E8374208}" srcOrd="3" destOrd="0" presId="urn:microsoft.com/office/officeart/2018/2/layout/IconLabelDescriptionList"/>
    <dgm:cxn modelId="{071AE2D8-A28B-4F7D-AAF9-B4F5810FAE94}" type="presParOf" srcId="{C8103A20-7FE7-48E1-A02E-EFD5ACD8F677}" destId="{5810C76A-5276-43E4-8FB8-C741C34AC384}" srcOrd="4" destOrd="0" presId="urn:microsoft.com/office/officeart/2018/2/layout/IconLabelDescriptionList"/>
    <dgm:cxn modelId="{97FB5B3E-5D4F-4409-8517-FBA9BAF36B76}" type="presParOf" srcId="{FED1E74C-DF49-4BBD-8794-29EA7AFBCCE4}" destId="{6E0CFF10-DF38-4785-A463-2E9172B17C87}" srcOrd="3" destOrd="0" presId="urn:microsoft.com/office/officeart/2018/2/layout/IconLabelDescriptionList"/>
    <dgm:cxn modelId="{C7B57E65-9CCE-465A-956C-9E0D0BAFB06F}" type="presParOf" srcId="{FED1E74C-DF49-4BBD-8794-29EA7AFBCCE4}" destId="{3725934F-C250-4B24-81A8-87D1A176FD64}" srcOrd="4" destOrd="0" presId="urn:microsoft.com/office/officeart/2018/2/layout/IconLabelDescriptionList"/>
    <dgm:cxn modelId="{8E37460C-4560-4A99-B949-FF6431C9B572}" type="presParOf" srcId="{3725934F-C250-4B24-81A8-87D1A176FD64}" destId="{B406B7B1-74D5-4D21-8A91-D99C2DBC57EE}" srcOrd="0" destOrd="0" presId="urn:microsoft.com/office/officeart/2018/2/layout/IconLabelDescriptionList"/>
    <dgm:cxn modelId="{F222B7F6-97F8-49CE-829D-993C3F244E99}" type="presParOf" srcId="{3725934F-C250-4B24-81A8-87D1A176FD64}" destId="{04B10151-6291-4D10-BAAB-314F551709B1}" srcOrd="1" destOrd="0" presId="urn:microsoft.com/office/officeart/2018/2/layout/IconLabelDescriptionList"/>
    <dgm:cxn modelId="{2E6A1924-0136-4F04-8388-EF92281D008D}" type="presParOf" srcId="{3725934F-C250-4B24-81A8-87D1A176FD64}" destId="{F89EF280-6160-4978-8ED6-B87FB8221FBE}" srcOrd="2" destOrd="0" presId="urn:microsoft.com/office/officeart/2018/2/layout/IconLabelDescriptionList"/>
    <dgm:cxn modelId="{2BD8A48D-063A-413C-8816-0BE4E8994E0A}" type="presParOf" srcId="{3725934F-C250-4B24-81A8-87D1A176FD64}" destId="{FD17DAB3-7F91-46A7-961E-075F94EB207A}" srcOrd="3" destOrd="0" presId="urn:microsoft.com/office/officeart/2018/2/layout/IconLabelDescriptionList"/>
    <dgm:cxn modelId="{92926806-C39C-4635-8F1B-FEB1ABDC20C7}" type="presParOf" srcId="{3725934F-C250-4B24-81A8-87D1A176FD64}" destId="{C607B79F-8FC1-445B-AA64-8A8E96490B8C}" srcOrd="4" destOrd="0" presId="urn:microsoft.com/office/officeart/2018/2/layout/IconLabelDescriptionList"/>
    <dgm:cxn modelId="{8178345F-389B-4578-8098-D9933E850614}" type="presParOf" srcId="{FED1E74C-DF49-4BBD-8794-29EA7AFBCCE4}" destId="{A04B32E7-E856-4C13-8E63-0617CB80F9E4}" srcOrd="5" destOrd="0" presId="urn:microsoft.com/office/officeart/2018/2/layout/IconLabelDescriptionList"/>
    <dgm:cxn modelId="{B67EDDB3-5041-43EF-87E6-96DB8E2C1749}" type="presParOf" srcId="{FED1E74C-DF49-4BBD-8794-29EA7AFBCCE4}" destId="{73478C70-A283-4B38-B1DC-8CA13E4859AC}" srcOrd="6" destOrd="0" presId="urn:microsoft.com/office/officeart/2018/2/layout/IconLabelDescriptionList"/>
    <dgm:cxn modelId="{64FA9BF5-DB6D-4F95-AC86-848BC20CC688}" type="presParOf" srcId="{73478C70-A283-4B38-B1DC-8CA13E4859AC}" destId="{662658CE-47C6-46F1-92C9-7B16414DB640}" srcOrd="0" destOrd="0" presId="urn:microsoft.com/office/officeart/2018/2/layout/IconLabelDescriptionList"/>
    <dgm:cxn modelId="{CD7A3723-C3A2-4F1E-A6C8-DE808BF8E3DB}" type="presParOf" srcId="{73478C70-A283-4B38-B1DC-8CA13E4859AC}" destId="{E6DB0762-13B7-4810-8CC7-6E64C3EF506B}" srcOrd="1" destOrd="0" presId="urn:microsoft.com/office/officeart/2018/2/layout/IconLabelDescriptionList"/>
    <dgm:cxn modelId="{17881E6C-E80D-43A2-8799-275BEAEF923D}" type="presParOf" srcId="{73478C70-A283-4B38-B1DC-8CA13E4859AC}" destId="{0C477A17-DE29-4819-9B79-11D096D40538}" srcOrd="2" destOrd="0" presId="urn:microsoft.com/office/officeart/2018/2/layout/IconLabelDescriptionList"/>
    <dgm:cxn modelId="{3ACB2AED-2D3F-44E2-8164-7457B77F7D4C}" type="presParOf" srcId="{73478C70-A283-4B38-B1DC-8CA13E4859AC}" destId="{5D2D0CC8-DE7C-4A42-A64F-D67AE66D0AF4}" srcOrd="3" destOrd="0" presId="urn:microsoft.com/office/officeart/2018/2/layout/IconLabelDescriptionList"/>
    <dgm:cxn modelId="{D7E15342-679A-4606-ACD5-D36A156FDC9F}" type="presParOf" srcId="{73478C70-A283-4B38-B1DC-8CA13E4859AC}" destId="{5D2240C3-CA19-41FF-B68E-B0F66D135692}"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897D76-209F-674D-AA8B-5B3A76CAB028}"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en-GB"/>
        </a:p>
      </dgm:t>
    </dgm:pt>
    <dgm:pt modelId="{1E677DCF-7212-CF45-989B-AA8622DC8A60}">
      <dgm:prSet/>
      <dgm:spPr/>
      <dgm:t>
        <a:bodyPr/>
        <a:lstStyle/>
        <a:p>
          <a:r>
            <a:rPr lang="en-US" b="1">
              <a:latin typeface="+mn-lt"/>
            </a:rPr>
            <a:t>Creating basic minimum shared understanding among the PRIs and frontline workers</a:t>
          </a:r>
          <a:r>
            <a:rPr lang="en-US">
              <a:latin typeface="+mn-lt"/>
            </a:rPr>
            <a:t>: </a:t>
          </a:r>
          <a:endParaRPr lang="en-IN" dirty="0">
            <a:latin typeface="+mn-lt"/>
          </a:endParaRPr>
        </a:p>
      </dgm:t>
    </dgm:pt>
    <dgm:pt modelId="{42ED119B-6990-4A4F-BBE7-4CFBCC19B83A}" type="parTrans" cxnId="{B6586D52-AB16-A04B-B239-658AC7509B04}">
      <dgm:prSet/>
      <dgm:spPr/>
      <dgm:t>
        <a:bodyPr/>
        <a:lstStyle/>
        <a:p>
          <a:endParaRPr lang="en-GB">
            <a:solidFill>
              <a:schemeClr val="bg1"/>
            </a:solidFill>
            <a:latin typeface="+mn-lt"/>
          </a:endParaRPr>
        </a:p>
      </dgm:t>
    </dgm:pt>
    <dgm:pt modelId="{82B99927-DBDB-7045-B1ED-8D07E16C6045}" type="sibTrans" cxnId="{B6586D52-AB16-A04B-B239-658AC7509B04}">
      <dgm:prSet/>
      <dgm:spPr/>
      <dgm:t>
        <a:bodyPr/>
        <a:lstStyle/>
        <a:p>
          <a:endParaRPr lang="en-GB">
            <a:solidFill>
              <a:schemeClr val="bg1"/>
            </a:solidFill>
            <a:latin typeface="+mn-lt"/>
          </a:endParaRPr>
        </a:p>
      </dgm:t>
    </dgm:pt>
    <dgm:pt modelId="{6235A331-21B4-8D44-BCFF-2B538BFF261A}">
      <dgm:prSet custT="1"/>
      <dgm:spPr/>
      <dgm:t>
        <a:bodyPr/>
        <a:lstStyle/>
        <a:p>
          <a:r>
            <a:rPr lang="en-US" sz="1500" dirty="0">
              <a:latin typeface="+mn-lt"/>
            </a:rPr>
            <a:t>SDG targets need to be translated into clear and simple objectives for district and GPs</a:t>
          </a:r>
          <a:endParaRPr lang="en-IN" sz="1500" dirty="0">
            <a:latin typeface="+mn-lt"/>
          </a:endParaRPr>
        </a:p>
      </dgm:t>
    </dgm:pt>
    <dgm:pt modelId="{4A95C4E4-1D6A-2748-A121-16F1978F3D4C}" type="parTrans" cxnId="{FF3B416F-0726-A343-B989-9A9D08B1BE1C}">
      <dgm:prSet/>
      <dgm:spPr/>
      <dgm:t>
        <a:bodyPr/>
        <a:lstStyle/>
        <a:p>
          <a:endParaRPr lang="en-GB">
            <a:solidFill>
              <a:schemeClr val="bg1"/>
            </a:solidFill>
            <a:latin typeface="+mn-lt"/>
          </a:endParaRPr>
        </a:p>
      </dgm:t>
    </dgm:pt>
    <dgm:pt modelId="{D5574EF0-FC52-6B44-850A-07FE5AA56D3F}" type="sibTrans" cxnId="{FF3B416F-0726-A343-B989-9A9D08B1BE1C}">
      <dgm:prSet/>
      <dgm:spPr/>
      <dgm:t>
        <a:bodyPr/>
        <a:lstStyle/>
        <a:p>
          <a:endParaRPr lang="en-GB">
            <a:solidFill>
              <a:schemeClr val="bg1"/>
            </a:solidFill>
            <a:latin typeface="+mn-lt"/>
          </a:endParaRPr>
        </a:p>
      </dgm:t>
    </dgm:pt>
    <dgm:pt modelId="{E06166BC-AF54-0041-9542-4092F22B9EFB}">
      <dgm:prSet custT="1"/>
      <dgm:spPr/>
      <dgm:t>
        <a:bodyPr/>
        <a:lstStyle/>
        <a:p>
          <a:r>
            <a:rPr lang="en-US" sz="1500" dirty="0">
              <a:latin typeface="+mn-lt"/>
            </a:rPr>
            <a:t>Organize consultations, build capacities, develop IEC materials on SDGs.</a:t>
          </a:r>
          <a:endParaRPr lang="en-IN" sz="1500" dirty="0">
            <a:latin typeface="+mn-lt"/>
          </a:endParaRPr>
        </a:p>
      </dgm:t>
    </dgm:pt>
    <dgm:pt modelId="{BDB2BD38-1910-1047-B112-F5413BDFDBC7}" type="parTrans" cxnId="{8A5A73CC-33DD-4045-B67C-1658F4167362}">
      <dgm:prSet/>
      <dgm:spPr/>
      <dgm:t>
        <a:bodyPr/>
        <a:lstStyle/>
        <a:p>
          <a:endParaRPr lang="en-GB">
            <a:solidFill>
              <a:schemeClr val="bg1"/>
            </a:solidFill>
            <a:latin typeface="+mn-lt"/>
          </a:endParaRPr>
        </a:p>
      </dgm:t>
    </dgm:pt>
    <dgm:pt modelId="{D0A9FC3E-235E-2A47-AE23-FE4DB69C4DD0}" type="sibTrans" cxnId="{8A5A73CC-33DD-4045-B67C-1658F4167362}">
      <dgm:prSet/>
      <dgm:spPr/>
      <dgm:t>
        <a:bodyPr/>
        <a:lstStyle/>
        <a:p>
          <a:endParaRPr lang="en-GB">
            <a:solidFill>
              <a:schemeClr val="bg1"/>
            </a:solidFill>
            <a:latin typeface="+mn-lt"/>
          </a:endParaRPr>
        </a:p>
      </dgm:t>
    </dgm:pt>
    <dgm:pt modelId="{BE7AE2FA-31B9-414A-8262-17C004078EBF}">
      <dgm:prSet/>
      <dgm:spPr/>
      <dgm:t>
        <a:bodyPr/>
        <a:lstStyle/>
        <a:p>
          <a:r>
            <a:rPr lang="en-US" b="1">
              <a:latin typeface="+mn-lt"/>
            </a:rPr>
            <a:t>Assigning indicators to departments with bottom-up monitoring approach</a:t>
          </a:r>
          <a:r>
            <a:rPr lang="en-US">
              <a:latin typeface="+mn-lt"/>
            </a:rPr>
            <a:t>: </a:t>
          </a:r>
          <a:endParaRPr lang="en-IN">
            <a:latin typeface="+mn-lt"/>
          </a:endParaRPr>
        </a:p>
      </dgm:t>
    </dgm:pt>
    <dgm:pt modelId="{845DE6AB-722D-364E-A838-F2170CD63CF4}" type="parTrans" cxnId="{D92C59D4-FCBF-8A4B-B441-AA0175A2BF1B}">
      <dgm:prSet/>
      <dgm:spPr/>
      <dgm:t>
        <a:bodyPr/>
        <a:lstStyle/>
        <a:p>
          <a:endParaRPr lang="en-GB">
            <a:solidFill>
              <a:schemeClr val="bg1"/>
            </a:solidFill>
            <a:latin typeface="+mn-lt"/>
          </a:endParaRPr>
        </a:p>
      </dgm:t>
    </dgm:pt>
    <dgm:pt modelId="{F708E43C-6D2A-7D4B-BBC8-587337E4710E}" type="sibTrans" cxnId="{D92C59D4-FCBF-8A4B-B441-AA0175A2BF1B}">
      <dgm:prSet/>
      <dgm:spPr/>
      <dgm:t>
        <a:bodyPr/>
        <a:lstStyle/>
        <a:p>
          <a:endParaRPr lang="en-GB">
            <a:solidFill>
              <a:schemeClr val="bg1"/>
            </a:solidFill>
            <a:latin typeface="+mn-lt"/>
          </a:endParaRPr>
        </a:p>
      </dgm:t>
    </dgm:pt>
    <dgm:pt modelId="{AC934478-E43C-C44C-B2AE-2EAB4EC1889E}">
      <dgm:prSet custT="1"/>
      <dgm:spPr/>
      <dgm:t>
        <a:bodyPr/>
        <a:lstStyle/>
        <a:p>
          <a:r>
            <a:rPr lang="en-US" sz="1500">
              <a:latin typeface="+mn-lt"/>
            </a:rPr>
            <a:t>The state indicators to further be localized at grassroot level </a:t>
          </a:r>
          <a:endParaRPr lang="en-IN" sz="1500">
            <a:latin typeface="+mn-lt"/>
          </a:endParaRPr>
        </a:p>
      </dgm:t>
    </dgm:pt>
    <dgm:pt modelId="{BA35B3C1-4221-3646-8D2A-9649F4C9EDCA}" type="parTrans" cxnId="{39ACEFA9-1527-194A-9852-06D7369CF5A6}">
      <dgm:prSet/>
      <dgm:spPr/>
      <dgm:t>
        <a:bodyPr/>
        <a:lstStyle/>
        <a:p>
          <a:endParaRPr lang="en-GB">
            <a:solidFill>
              <a:schemeClr val="bg1"/>
            </a:solidFill>
            <a:latin typeface="+mn-lt"/>
          </a:endParaRPr>
        </a:p>
      </dgm:t>
    </dgm:pt>
    <dgm:pt modelId="{39776856-D379-0344-AFF1-0B02AC36C478}" type="sibTrans" cxnId="{39ACEFA9-1527-194A-9852-06D7369CF5A6}">
      <dgm:prSet/>
      <dgm:spPr/>
      <dgm:t>
        <a:bodyPr/>
        <a:lstStyle/>
        <a:p>
          <a:endParaRPr lang="en-GB">
            <a:solidFill>
              <a:schemeClr val="bg1"/>
            </a:solidFill>
            <a:latin typeface="+mn-lt"/>
          </a:endParaRPr>
        </a:p>
      </dgm:t>
    </dgm:pt>
    <dgm:pt modelId="{2ED70F79-6E19-A149-8660-395CF26456D9}">
      <dgm:prSet custT="1"/>
      <dgm:spPr/>
      <dgm:t>
        <a:bodyPr/>
        <a:lstStyle/>
        <a:p>
          <a:r>
            <a:rPr lang="en-US" sz="1500">
              <a:latin typeface="+mn-lt"/>
            </a:rPr>
            <a:t>Align monitoring groups with the common departments at the panchayat samiti level.</a:t>
          </a:r>
          <a:endParaRPr lang="en-IN" sz="1500">
            <a:latin typeface="+mn-lt"/>
          </a:endParaRPr>
        </a:p>
      </dgm:t>
    </dgm:pt>
    <dgm:pt modelId="{629A6C9C-21E4-F84F-A2F1-9965FED73F51}" type="parTrans" cxnId="{412F71FA-EED5-5D45-B3D5-E8980D7FAB1C}">
      <dgm:prSet/>
      <dgm:spPr/>
      <dgm:t>
        <a:bodyPr/>
        <a:lstStyle/>
        <a:p>
          <a:endParaRPr lang="en-GB">
            <a:solidFill>
              <a:schemeClr val="bg1"/>
            </a:solidFill>
            <a:latin typeface="+mn-lt"/>
          </a:endParaRPr>
        </a:p>
      </dgm:t>
    </dgm:pt>
    <dgm:pt modelId="{F283DB85-4CC7-7748-B4D4-4EDFFCDBCB52}" type="sibTrans" cxnId="{412F71FA-EED5-5D45-B3D5-E8980D7FAB1C}">
      <dgm:prSet/>
      <dgm:spPr/>
      <dgm:t>
        <a:bodyPr/>
        <a:lstStyle/>
        <a:p>
          <a:endParaRPr lang="en-GB">
            <a:solidFill>
              <a:schemeClr val="bg1"/>
            </a:solidFill>
            <a:latin typeface="+mn-lt"/>
          </a:endParaRPr>
        </a:p>
      </dgm:t>
    </dgm:pt>
    <dgm:pt modelId="{DC30B4A5-D6EA-1D49-BDC1-AAB9930A2012}">
      <dgm:prSet/>
      <dgm:spPr/>
      <dgm:t>
        <a:bodyPr/>
        <a:lstStyle/>
        <a:p>
          <a:r>
            <a:rPr lang="en-US" b="1">
              <a:latin typeface="+mn-lt"/>
            </a:rPr>
            <a:t>Aligning SDG framework with existing systems</a:t>
          </a:r>
          <a:r>
            <a:rPr lang="en-US">
              <a:latin typeface="+mn-lt"/>
            </a:rPr>
            <a:t>: </a:t>
          </a:r>
          <a:endParaRPr lang="en-IN">
            <a:latin typeface="+mn-lt"/>
          </a:endParaRPr>
        </a:p>
      </dgm:t>
    </dgm:pt>
    <dgm:pt modelId="{680EB858-5810-E44F-83D7-E9A34F12BF4D}" type="parTrans" cxnId="{3FDD0C4B-BD83-A248-9115-860B1043365A}">
      <dgm:prSet/>
      <dgm:spPr/>
      <dgm:t>
        <a:bodyPr/>
        <a:lstStyle/>
        <a:p>
          <a:endParaRPr lang="en-GB">
            <a:solidFill>
              <a:schemeClr val="bg1"/>
            </a:solidFill>
            <a:latin typeface="+mn-lt"/>
          </a:endParaRPr>
        </a:p>
      </dgm:t>
    </dgm:pt>
    <dgm:pt modelId="{DF6EC727-EA85-5E41-8922-C7D5753E32CA}" type="sibTrans" cxnId="{3FDD0C4B-BD83-A248-9115-860B1043365A}">
      <dgm:prSet/>
      <dgm:spPr/>
      <dgm:t>
        <a:bodyPr/>
        <a:lstStyle/>
        <a:p>
          <a:endParaRPr lang="en-GB">
            <a:solidFill>
              <a:schemeClr val="bg1"/>
            </a:solidFill>
            <a:latin typeface="+mn-lt"/>
          </a:endParaRPr>
        </a:p>
      </dgm:t>
    </dgm:pt>
    <dgm:pt modelId="{A520EA13-6980-754C-908A-355BCF2D2BE0}">
      <dgm:prSet custT="1"/>
      <dgm:spPr/>
      <dgm:t>
        <a:bodyPr/>
        <a:lstStyle/>
        <a:p>
          <a:r>
            <a:rPr lang="en-US" sz="1500">
              <a:latin typeface="+mn-lt"/>
            </a:rPr>
            <a:t>Align the SDGs, targets and state-based indicators to the existing institutional capacity of the local governments and panchayats</a:t>
          </a:r>
          <a:endParaRPr lang="en-IN" sz="1500">
            <a:latin typeface="+mn-lt"/>
          </a:endParaRPr>
        </a:p>
      </dgm:t>
    </dgm:pt>
    <dgm:pt modelId="{49568F87-0658-8A4C-BE94-611BA8962493}" type="parTrans" cxnId="{7E8B4947-AB6B-5141-B0D8-C174AF06CFF7}">
      <dgm:prSet/>
      <dgm:spPr/>
      <dgm:t>
        <a:bodyPr/>
        <a:lstStyle/>
        <a:p>
          <a:endParaRPr lang="en-GB">
            <a:solidFill>
              <a:schemeClr val="bg1"/>
            </a:solidFill>
            <a:latin typeface="+mn-lt"/>
          </a:endParaRPr>
        </a:p>
      </dgm:t>
    </dgm:pt>
    <dgm:pt modelId="{6AFACE52-2F43-2E4B-AE27-78EA4FEFD6F0}" type="sibTrans" cxnId="{7E8B4947-AB6B-5141-B0D8-C174AF06CFF7}">
      <dgm:prSet/>
      <dgm:spPr/>
      <dgm:t>
        <a:bodyPr/>
        <a:lstStyle/>
        <a:p>
          <a:endParaRPr lang="en-GB">
            <a:solidFill>
              <a:schemeClr val="bg1"/>
            </a:solidFill>
            <a:latin typeface="+mn-lt"/>
          </a:endParaRPr>
        </a:p>
      </dgm:t>
    </dgm:pt>
    <dgm:pt modelId="{BAC60BD0-E99C-B943-AD13-51494FBD1EA9}">
      <dgm:prSet custT="1"/>
      <dgm:spPr/>
      <dgm:t>
        <a:bodyPr/>
        <a:lstStyle/>
        <a:p>
          <a:r>
            <a:rPr lang="en-US" sz="1500">
              <a:latin typeface="+mn-lt"/>
            </a:rPr>
            <a:t>Use factors and data points already being  measured and structure them into the indicator framework.</a:t>
          </a:r>
          <a:endParaRPr lang="en-IN" sz="1500">
            <a:latin typeface="+mn-lt"/>
          </a:endParaRPr>
        </a:p>
      </dgm:t>
    </dgm:pt>
    <dgm:pt modelId="{2019FA64-9E11-AD4E-BAEB-7181D4CBFE0A}" type="parTrans" cxnId="{FA6228F7-4582-D447-884C-D17BDA6F87E0}">
      <dgm:prSet/>
      <dgm:spPr/>
      <dgm:t>
        <a:bodyPr/>
        <a:lstStyle/>
        <a:p>
          <a:endParaRPr lang="en-GB">
            <a:solidFill>
              <a:schemeClr val="bg1"/>
            </a:solidFill>
            <a:latin typeface="+mn-lt"/>
          </a:endParaRPr>
        </a:p>
      </dgm:t>
    </dgm:pt>
    <dgm:pt modelId="{E26132C0-C19F-814D-B8AB-A1E7C4440EF2}" type="sibTrans" cxnId="{FA6228F7-4582-D447-884C-D17BDA6F87E0}">
      <dgm:prSet/>
      <dgm:spPr/>
      <dgm:t>
        <a:bodyPr/>
        <a:lstStyle/>
        <a:p>
          <a:endParaRPr lang="en-GB">
            <a:solidFill>
              <a:schemeClr val="bg1"/>
            </a:solidFill>
            <a:latin typeface="+mn-lt"/>
          </a:endParaRPr>
        </a:p>
      </dgm:t>
    </dgm:pt>
    <dgm:pt modelId="{909FE780-0D15-5A4D-90A2-447AE78F7497}">
      <dgm:prSet/>
      <dgm:spPr/>
      <dgm:t>
        <a:bodyPr/>
        <a:lstStyle/>
        <a:p>
          <a:r>
            <a:rPr lang="en-US" b="1">
              <a:latin typeface="+mn-lt"/>
            </a:rPr>
            <a:t>Strengthening capacities of data users</a:t>
          </a:r>
          <a:r>
            <a:rPr lang="en-US">
              <a:latin typeface="+mn-lt"/>
            </a:rPr>
            <a:t>: </a:t>
          </a:r>
          <a:endParaRPr lang="en-IN">
            <a:latin typeface="+mn-lt"/>
          </a:endParaRPr>
        </a:p>
      </dgm:t>
    </dgm:pt>
    <dgm:pt modelId="{6B45AF58-A457-7B49-AA82-8743EE0F2204}" type="parTrans" cxnId="{7AD8A778-7199-E045-B5C7-0E38CF09D325}">
      <dgm:prSet/>
      <dgm:spPr/>
      <dgm:t>
        <a:bodyPr/>
        <a:lstStyle/>
        <a:p>
          <a:endParaRPr lang="en-GB">
            <a:solidFill>
              <a:schemeClr val="bg1"/>
            </a:solidFill>
            <a:latin typeface="+mn-lt"/>
          </a:endParaRPr>
        </a:p>
      </dgm:t>
    </dgm:pt>
    <dgm:pt modelId="{7F603862-8A98-FD46-BFA0-A7E0D314A70F}" type="sibTrans" cxnId="{7AD8A778-7199-E045-B5C7-0E38CF09D325}">
      <dgm:prSet/>
      <dgm:spPr/>
      <dgm:t>
        <a:bodyPr/>
        <a:lstStyle/>
        <a:p>
          <a:endParaRPr lang="en-GB">
            <a:solidFill>
              <a:schemeClr val="bg1"/>
            </a:solidFill>
            <a:latin typeface="+mn-lt"/>
          </a:endParaRPr>
        </a:p>
      </dgm:t>
    </dgm:pt>
    <dgm:pt modelId="{6FB466FF-919C-FA48-8F4A-462AEDA3EAD1}">
      <dgm:prSet custT="1"/>
      <dgm:spPr/>
      <dgm:t>
        <a:bodyPr/>
        <a:lstStyle/>
        <a:p>
          <a:r>
            <a:rPr lang="en-US" sz="1500">
              <a:latin typeface="+mn-lt"/>
            </a:rPr>
            <a:t>Strengthening quality of data, robust analysis and making data more dynamic, and inclusive</a:t>
          </a:r>
          <a:endParaRPr lang="en-IN" sz="1500">
            <a:latin typeface="+mn-lt"/>
          </a:endParaRPr>
        </a:p>
      </dgm:t>
    </dgm:pt>
    <dgm:pt modelId="{0F79B85B-6B3E-184A-A1E9-E8C7336E8874}" type="parTrans" cxnId="{A71F3A64-E26F-5F4B-A0E2-534120E58F71}">
      <dgm:prSet/>
      <dgm:spPr/>
      <dgm:t>
        <a:bodyPr/>
        <a:lstStyle/>
        <a:p>
          <a:endParaRPr lang="en-GB">
            <a:solidFill>
              <a:schemeClr val="bg1"/>
            </a:solidFill>
            <a:latin typeface="+mn-lt"/>
          </a:endParaRPr>
        </a:p>
      </dgm:t>
    </dgm:pt>
    <dgm:pt modelId="{D496582B-84AC-6F45-B867-31C2547093EC}" type="sibTrans" cxnId="{A71F3A64-E26F-5F4B-A0E2-534120E58F71}">
      <dgm:prSet/>
      <dgm:spPr/>
      <dgm:t>
        <a:bodyPr/>
        <a:lstStyle/>
        <a:p>
          <a:endParaRPr lang="en-GB">
            <a:solidFill>
              <a:schemeClr val="bg1"/>
            </a:solidFill>
            <a:latin typeface="+mn-lt"/>
          </a:endParaRPr>
        </a:p>
      </dgm:t>
    </dgm:pt>
    <dgm:pt modelId="{EB335D59-A36D-0C48-ADBF-55509CDB624A}">
      <dgm:prSet custT="1"/>
      <dgm:spPr/>
      <dgm:t>
        <a:bodyPr/>
        <a:lstStyle/>
        <a:p>
          <a:r>
            <a:rPr lang="en-US" sz="1500">
              <a:latin typeface="+mn-lt"/>
            </a:rPr>
            <a:t>Improved tech-based capacities at the local level, both for officials and pris. </a:t>
          </a:r>
          <a:endParaRPr lang="en-IN" sz="1500">
            <a:latin typeface="+mn-lt"/>
          </a:endParaRPr>
        </a:p>
      </dgm:t>
    </dgm:pt>
    <dgm:pt modelId="{89D01278-0664-2A47-960C-3AEEB46E51FD}" type="parTrans" cxnId="{843A5B67-1FF5-7247-BA92-EA2DBA1A3E19}">
      <dgm:prSet/>
      <dgm:spPr/>
      <dgm:t>
        <a:bodyPr/>
        <a:lstStyle/>
        <a:p>
          <a:endParaRPr lang="en-GB">
            <a:solidFill>
              <a:schemeClr val="bg1"/>
            </a:solidFill>
            <a:latin typeface="+mn-lt"/>
          </a:endParaRPr>
        </a:p>
      </dgm:t>
    </dgm:pt>
    <dgm:pt modelId="{4BB84A4D-7961-9E45-82FB-D1BB94E8C74A}" type="sibTrans" cxnId="{843A5B67-1FF5-7247-BA92-EA2DBA1A3E19}">
      <dgm:prSet/>
      <dgm:spPr/>
      <dgm:t>
        <a:bodyPr/>
        <a:lstStyle/>
        <a:p>
          <a:endParaRPr lang="en-GB">
            <a:solidFill>
              <a:schemeClr val="bg1"/>
            </a:solidFill>
            <a:latin typeface="+mn-lt"/>
          </a:endParaRPr>
        </a:p>
      </dgm:t>
    </dgm:pt>
    <dgm:pt modelId="{917145FB-6F8C-0644-ACEF-2D818ECA9223}">
      <dgm:prSet custT="1"/>
      <dgm:spPr/>
      <dgm:t>
        <a:bodyPr/>
        <a:lstStyle/>
        <a:p>
          <a:r>
            <a:rPr lang="en-US" sz="1500">
              <a:latin typeface="+mn-lt"/>
            </a:rPr>
            <a:t>Data generated for block and district administration, may also be shared with the elected GP members to promote their awareness, involvement and ownership.  </a:t>
          </a:r>
          <a:endParaRPr lang="en-IN" sz="1500" dirty="0">
            <a:latin typeface="+mn-lt"/>
          </a:endParaRPr>
        </a:p>
      </dgm:t>
    </dgm:pt>
    <dgm:pt modelId="{CD4C95E9-B8A2-8246-B2CE-5BE3BA3518E8}" type="parTrans" cxnId="{DBBD81B2-E31A-CF46-B155-89CCCFFC671C}">
      <dgm:prSet/>
      <dgm:spPr/>
      <dgm:t>
        <a:bodyPr/>
        <a:lstStyle/>
        <a:p>
          <a:endParaRPr lang="en-GB">
            <a:solidFill>
              <a:schemeClr val="bg1"/>
            </a:solidFill>
            <a:latin typeface="+mn-lt"/>
          </a:endParaRPr>
        </a:p>
      </dgm:t>
    </dgm:pt>
    <dgm:pt modelId="{5EC1CDB6-4A0B-2743-9822-68F264A1F0CB}" type="sibTrans" cxnId="{DBBD81B2-E31A-CF46-B155-89CCCFFC671C}">
      <dgm:prSet/>
      <dgm:spPr/>
      <dgm:t>
        <a:bodyPr/>
        <a:lstStyle/>
        <a:p>
          <a:endParaRPr lang="en-GB">
            <a:solidFill>
              <a:schemeClr val="bg1"/>
            </a:solidFill>
            <a:latin typeface="+mn-lt"/>
          </a:endParaRPr>
        </a:p>
      </dgm:t>
    </dgm:pt>
    <dgm:pt modelId="{4595A486-F486-994C-A8EF-0655A88A4963}" type="pres">
      <dgm:prSet presAssocID="{C8897D76-209F-674D-AA8B-5B3A76CAB028}" presName="Name0" presStyleCnt="0">
        <dgm:presLayoutVars>
          <dgm:dir/>
          <dgm:animLvl val="lvl"/>
          <dgm:resizeHandles val="exact"/>
        </dgm:presLayoutVars>
      </dgm:prSet>
      <dgm:spPr/>
    </dgm:pt>
    <dgm:pt modelId="{9C8D3310-1C99-0C4B-9148-D08FE3EDA10D}" type="pres">
      <dgm:prSet presAssocID="{1E677DCF-7212-CF45-989B-AA8622DC8A60}" presName="linNode" presStyleCnt="0"/>
      <dgm:spPr/>
    </dgm:pt>
    <dgm:pt modelId="{05BB1A54-23A1-924D-B3F2-79E921C77438}" type="pres">
      <dgm:prSet presAssocID="{1E677DCF-7212-CF45-989B-AA8622DC8A60}" presName="parentText" presStyleLbl="node1" presStyleIdx="0" presStyleCnt="4">
        <dgm:presLayoutVars>
          <dgm:chMax val="1"/>
          <dgm:bulletEnabled val="1"/>
        </dgm:presLayoutVars>
      </dgm:prSet>
      <dgm:spPr/>
    </dgm:pt>
    <dgm:pt modelId="{D8B1C932-A9C0-7347-AEE6-89A552D58674}" type="pres">
      <dgm:prSet presAssocID="{1E677DCF-7212-CF45-989B-AA8622DC8A60}" presName="descendantText" presStyleLbl="alignAccFollowNode1" presStyleIdx="0" presStyleCnt="4" custScaleX="114127" custScaleY="121426">
        <dgm:presLayoutVars>
          <dgm:bulletEnabled val="1"/>
        </dgm:presLayoutVars>
      </dgm:prSet>
      <dgm:spPr/>
    </dgm:pt>
    <dgm:pt modelId="{53315FEA-6E05-9845-8EC5-6D8869B63619}" type="pres">
      <dgm:prSet presAssocID="{82B99927-DBDB-7045-B1ED-8D07E16C6045}" presName="sp" presStyleCnt="0"/>
      <dgm:spPr/>
    </dgm:pt>
    <dgm:pt modelId="{AB26FA80-9DC9-3F47-945F-5BD8251FC49C}" type="pres">
      <dgm:prSet presAssocID="{BE7AE2FA-31B9-414A-8262-17C004078EBF}" presName="linNode" presStyleCnt="0"/>
      <dgm:spPr/>
    </dgm:pt>
    <dgm:pt modelId="{03FFF0C9-E0FF-AC40-81EE-722C543535D5}" type="pres">
      <dgm:prSet presAssocID="{BE7AE2FA-31B9-414A-8262-17C004078EBF}" presName="parentText" presStyleLbl="node1" presStyleIdx="1" presStyleCnt="4">
        <dgm:presLayoutVars>
          <dgm:chMax val="1"/>
          <dgm:bulletEnabled val="1"/>
        </dgm:presLayoutVars>
      </dgm:prSet>
      <dgm:spPr/>
    </dgm:pt>
    <dgm:pt modelId="{AD34BEA3-0D39-FD47-9672-1AA88A10712C}" type="pres">
      <dgm:prSet presAssocID="{BE7AE2FA-31B9-414A-8262-17C004078EBF}" presName="descendantText" presStyleLbl="alignAccFollowNode1" presStyleIdx="1" presStyleCnt="4" custScaleX="114127" custScaleY="121426">
        <dgm:presLayoutVars>
          <dgm:bulletEnabled val="1"/>
        </dgm:presLayoutVars>
      </dgm:prSet>
      <dgm:spPr/>
    </dgm:pt>
    <dgm:pt modelId="{B969E57E-5EC1-7C48-8F3E-80F2A1828982}" type="pres">
      <dgm:prSet presAssocID="{F708E43C-6D2A-7D4B-BBC8-587337E4710E}" presName="sp" presStyleCnt="0"/>
      <dgm:spPr/>
    </dgm:pt>
    <dgm:pt modelId="{93DC82DB-EC42-594D-9EAE-509FD332BFCF}" type="pres">
      <dgm:prSet presAssocID="{DC30B4A5-D6EA-1D49-BDC1-AAB9930A2012}" presName="linNode" presStyleCnt="0"/>
      <dgm:spPr/>
    </dgm:pt>
    <dgm:pt modelId="{76EC77B8-7CE8-BF46-8829-15BC1435858E}" type="pres">
      <dgm:prSet presAssocID="{DC30B4A5-D6EA-1D49-BDC1-AAB9930A2012}" presName="parentText" presStyleLbl="node1" presStyleIdx="2" presStyleCnt="4">
        <dgm:presLayoutVars>
          <dgm:chMax val="1"/>
          <dgm:bulletEnabled val="1"/>
        </dgm:presLayoutVars>
      </dgm:prSet>
      <dgm:spPr/>
    </dgm:pt>
    <dgm:pt modelId="{59907E2C-C140-BF47-A87D-C304CD6F68E9}" type="pres">
      <dgm:prSet presAssocID="{DC30B4A5-D6EA-1D49-BDC1-AAB9930A2012}" presName="descendantText" presStyleLbl="alignAccFollowNode1" presStyleIdx="2" presStyleCnt="4" custScaleX="114127" custScaleY="121426">
        <dgm:presLayoutVars>
          <dgm:bulletEnabled val="1"/>
        </dgm:presLayoutVars>
      </dgm:prSet>
      <dgm:spPr/>
    </dgm:pt>
    <dgm:pt modelId="{492E2BB0-0412-5A41-AC6E-BA581CF9183C}" type="pres">
      <dgm:prSet presAssocID="{DF6EC727-EA85-5E41-8922-C7D5753E32CA}" presName="sp" presStyleCnt="0"/>
      <dgm:spPr/>
    </dgm:pt>
    <dgm:pt modelId="{0E94C0B6-10FA-A141-B41D-2B1417EC3CA8}" type="pres">
      <dgm:prSet presAssocID="{909FE780-0D15-5A4D-90A2-447AE78F7497}" presName="linNode" presStyleCnt="0"/>
      <dgm:spPr/>
    </dgm:pt>
    <dgm:pt modelId="{9847EB4F-5FBF-DD41-B0F6-58C6726EF63C}" type="pres">
      <dgm:prSet presAssocID="{909FE780-0D15-5A4D-90A2-447AE78F7497}" presName="parentText" presStyleLbl="node1" presStyleIdx="3" presStyleCnt="4">
        <dgm:presLayoutVars>
          <dgm:chMax val="1"/>
          <dgm:bulletEnabled val="1"/>
        </dgm:presLayoutVars>
      </dgm:prSet>
      <dgm:spPr/>
    </dgm:pt>
    <dgm:pt modelId="{638AC77A-4102-A149-99E0-6E21A57FD931}" type="pres">
      <dgm:prSet presAssocID="{909FE780-0D15-5A4D-90A2-447AE78F7497}" presName="descendantText" presStyleLbl="alignAccFollowNode1" presStyleIdx="3" presStyleCnt="4" custScaleX="114127" custScaleY="121426">
        <dgm:presLayoutVars>
          <dgm:bulletEnabled val="1"/>
        </dgm:presLayoutVars>
      </dgm:prSet>
      <dgm:spPr/>
    </dgm:pt>
  </dgm:ptLst>
  <dgm:cxnLst>
    <dgm:cxn modelId="{43A24524-30E2-7A4E-A6B0-210AEA8CB393}" type="presOf" srcId="{DC30B4A5-D6EA-1D49-BDC1-AAB9930A2012}" destId="{76EC77B8-7CE8-BF46-8829-15BC1435858E}" srcOrd="0" destOrd="0" presId="urn:microsoft.com/office/officeart/2005/8/layout/vList5"/>
    <dgm:cxn modelId="{859F753C-F74D-464D-90B0-8AEF30F8B207}" type="presOf" srcId="{2ED70F79-6E19-A149-8660-395CF26456D9}" destId="{AD34BEA3-0D39-FD47-9672-1AA88A10712C}" srcOrd="0" destOrd="1" presId="urn:microsoft.com/office/officeart/2005/8/layout/vList5"/>
    <dgm:cxn modelId="{EE8E543F-22AC-D144-8D2F-4208BAE79DAB}" type="presOf" srcId="{6FB466FF-919C-FA48-8F4A-462AEDA3EAD1}" destId="{638AC77A-4102-A149-99E0-6E21A57FD931}" srcOrd="0" destOrd="0" presId="urn:microsoft.com/office/officeart/2005/8/layout/vList5"/>
    <dgm:cxn modelId="{A71F3A64-E26F-5F4B-A0E2-534120E58F71}" srcId="{909FE780-0D15-5A4D-90A2-447AE78F7497}" destId="{6FB466FF-919C-FA48-8F4A-462AEDA3EAD1}" srcOrd="0" destOrd="0" parTransId="{0F79B85B-6B3E-184A-A1E9-E8C7336E8874}" sibTransId="{D496582B-84AC-6F45-B867-31C2547093EC}"/>
    <dgm:cxn modelId="{CDD19944-B5F7-E74A-A1A4-E368D8CEAB4B}" type="presOf" srcId="{A520EA13-6980-754C-908A-355BCF2D2BE0}" destId="{59907E2C-C140-BF47-A87D-C304CD6F68E9}" srcOrd="0" destOrd="0" presId="urn:microsoft.com/office/officeart/2005/8/layout/vList5"/>
    <dgm:cxn modelId="{843A5B67-1FF5-7247-BA92-EA2DBA1A3E19}" srcId="{909FE780-0D15-5A4D-90A2-447AE78F7497}" destId="{EB335D59-A36D-0C48-ADBF-55509CDB624A}" srcOrd="1" destOrd="0" parTransId="{89D01278-0664-2A47-960C-3AEEB46E51FD}" sibTransId="{4BB84A4D-7961-9E45-82FB-D1BB94E8C74A}"/>
    <dgm:cxn modelId="{7E8B4947-AB6B-5141-B0D8-C174AF06CFF7}" srcId="{DC30B4A5-D6EA-1D49-BDC1-AAB9930A2012}" destId="{A520EA13-6980-754C-908A-355BCF2D2BE0}" srcOrd="0" destOrd="0" parTransId="{49568F87-0658-8A4C-BE94-611BA8962493}" sibTransId="{6AFACE52-2F43-2E4B-AE27-78EA4FEFD6F0}"/>
    <dgm:cxn modelId="{3FDD0C4B-BD83-A248-9115-860B1043365A}" srcId="{C8897D76-209F-674D-AA8B-5B3A76CAB028}" destId="{DC30B4A5-D6EA-1D49-BDC1-AAB9930A2012}" srcOrd="2" destOrd="0" parTransId="{680EB858-5810-E44F-83D7-E9A34F12BF4D}" sibTransId="{DF6EC727-EA85-5E41-8922-C7D5753E32CA}"/>
    <dgm:cxn modelId="{32B8626C-F518-D24A-BE4E-4B17858104AF}" type="presOf" srcId="{BAC60BD0-E99C-B943-AD13-51494FBD1EA9}" destId="{59907E2C-C140-BF47-A87D-C304CD6F68E9}" srcOrd="0" destOrd="1" presId="urn:microsoft.com/office/officeart/2005/8/layout/vList5"/>
    <dgm:cxn modelId="{FF3B416F-0726-A343-B989-9A9D08B1BE1C}" srcId="{1E677DCF-7212-CF45-989B-AA8622DC8A60}" destId="{6235A331-21B4-8D44-BCFF-2B538BFF261A}" srcOrd="0" destOrd="0" parTransId="{4A95C4E4-1D6A-2748-A121-16F1978F3D4C}" sibTransId="{D5574EF0-FC52-6B44-850A-07FE5AA56D3F}"/>
    <dgm:cxn modelId="{51BA4171-0D6F-5541-A8E7-4B5637D93855}" type="presOf" srcId="{EB335D59-A36D-0C48-ADBF-55509CDB624A}" destId="{638AC77A-4102-A149-99E0-6E21A57FD931}" srcOrd="0" destOrd="1" presId="urn:microsoft.com/office/officeart/2005/8/layout/vList5"/>
    <dgm:cxn modelId="{B6586D52-AB16-A04B-B239-658AC7509B04}" srcId="{C8897D76-209F-674D-AA8B-5B3A76CAB028}" destId="{1E677DCF-7212-CF45-989B-AA8622DC8A60}" srcOrd="0" destOrd="0" parTransId="{42ED119B-6990-4A4F-BBE7-4CFBCC19B83A}" sibTransId="{82B99927-DBDB-7045-B1ED-8D07E16C6045}"/>
    <dgm:cxn modelId="{1B2EF457-5A2E-3F4F-8343-56F0A5FEF0F3}" type="presOf" srcId="{E06166BC-AF54-0041-9542-4092F22B9EFB}" destId="{D8B1C932-A9C0-7347-AEE6-89A552D58674}" srcOrd="0" destOrd="1" presId="urn:microsoft.com/office/officeart/2005/8/layout/vList5"/>
    <dgm:cxn modelId="{7AD8A778-7199-E045-B5C7-0E38CF09D325}" srcId="{C8897D76-209F-674D-AA8B-5B3A76CAB028}" destId="{909FE780-0D15-5A4D-90A2-447AE78F7497}" srcOrd="3" destOrd="0" parTransId="{6B45AF58-A457-7B49-AA82-8743EE0F2204}" sibTransId="{7F603862-8A98-FD46-BFA0-A7E0D314A70F}"/>
    <dgm:cxn modelId="{17157296-AF5E-8A47-9779-ACFCF831CA1A}" type="presOf" srcId="{BE7AE2FA-31B9-414A-8262-17C004078EBF}" destId="{03FFF0C9-E0FF-AC40-81EE-722C543535D5}" srcOrd="0" destOrd="0" presId="urn:microsoft.com/office/officeart/2005/8/layout/vList5"/>
    <dgm:cxn modelId="{D7CBE296-A6A1-2248-B176-055147AF65F5}" type="presOf" srcId="{909FE780-0D15-5A4D-90A2-447AE78F7497}" destId="{9847EB4F-5FBF-DD41-B0F6-58C6726EF63C}" srcOrd="0" destOrd="0" presId="urn:microsoft.com/office/officeart/2005/8/layout/vList5"/>
    <dgm:cxn modelId="{8481F796-4446-594C-B298-D563BE16F219}" type="presOf" srcId="{6235A331-21B4-8D44-BCFF-2B538BFF261A}" destId="{D8B1C932-A9C0-7347-AEE6-89A552D58674}" srcOrd="0" destOrd="0" presId="urn:microsoft.com/office/officeart/2005/8/layout/vList5"/>
    <dgm:cxn modelId="{39ACEFA9-1527-194A-9852-06D7369CF5A6}" srcId="{BE7AE2FA-31B9-414A-8262-17C004078EBF}" destId="{AC934478-E43C-C44C-B2AE-2EAB4EC1889E}" srcOrd="0" destOrd="0" parTransId="{BA35B3C1-4221-3646-8D2A-9649F4C9EDCA}" sibTransId="{39776856-D379-0344-AFF1-0B02AC36C478}"/>
    <dgm:cxn modelId="{DBBD81B2-E31A-CF46-B155-89CCCFFC671C}" srcId="{909FE780-0D15-5A4D-90A2-447AE78F7497}" destId="{917145FB-6F8C-0644-ACEF-2D818ECA9223}" srcOrd="2" destOrd="0" parTransId="{CD4C95E9-B8A2-8246-B2CE-5BE3BA3518E8}" sibTransId="{5EC1CDB6-4A0B-2743-9822-68F264A1F0CB}"/>
    <dgm:cxn modelId="{F319B1B2-FF0C-C149-98FB-BE52BC9FD082}" type="presOf" srcId="{917145FB-6F8C-0644-ACEF-2D818ECA9223}" destId="{638AC77A-4102-A149-99E0-6E21A57FD931}" srcOrd="0" destOrd="2" presId="urn:microsoft.com/office/officeart/2005/8/layout/vList5"/>
    <dgm:cxn modelId="{8A5A73CC-33DD-4045-B67C-1658F4167362}" srcId="{1E677DCF-7212-CF45-989B-AA8622DC8A60}" destId="{E06166BC-AF54-0041-9542-4092F22B9EFB}" srcOrd="1" destOrd="0" parTransId="{BDB2BD38-1910-1047-B112-F5413BDFDBC7}" sibTransId="{D0A9FC3E-235E-2A47-AE23-FE4DB69C4DD0}"/>
    <dgm:cxn modelId="{D92C59D4-FCBF-8A4B-B441-AA0175A2BF1B}" srcId="{C8897D76-209F-674D-AA8B-5B3A76CAB028}" destId="{BE7AE2FA-31B9-414A-8262-17C004078EBF}" srcOrd="1" destOrd="0" parTransId="{845DE6AB-722D-364E-A838-F2170CD63CF4}" sibTransId="{F708E43C-6D2A-7D4B-BBC8-587337E4710E}"/>
    <dgm:cxn modelId="{A4D5BED4-9987-A14E-8C03-58ADACC89390}" type="presOf" srcId="{AC934478-E43C-C44C-B2AE-2EAB4EC1889E}" destId="{AD34BEA3-0D39-FD47-9672-1AA88A10712C}" srcOrd="0" destOrd="0" presId="urn:microsoft.com/office/officeart/2005/8/layout/vList5"/>
    <dgm:cxn modelId="{529952DA-64EC-F740-9F54-7C19E55E9A08}" type="presOf" srcId="{1E677DCF-7212-CF45-989B-AA8622DC8A60}" destId="{05BB1A54-23A1-924D-B3F2-79E921C77438}" srcOrd="0" destOrd="0" presId="urn:microsoft.com/office/officeart/2005/8/layout/vList5"/>
    <dgm:cxn modelId="{3ABB89ED-DEF6-D943-A659-5304990E7E32}" type="presOf" srcId="{C8897D76-209F-674D-AA8B-5B3A76CAB028}" destId="{4595A486-F486-994C-A8EF-0655A88A4963}" srcOrd="0" destOrd="0" presId="urn:microsoft.com/office/officeart/2005/8/layout/vList5"/>
    <dgm:cxn modelId="{FA6228F7-4582-D447-884C-D17BDA6F87E0}" srcId="{DC30B4A5-D6EA-1D49-BDC1-AAB9930A2012}" destId="{BAC60BD0-E99C-B943-AD13-51494FBD1EA9}" srcOrd="1" destOrd="0" parTransId="{2019FA64-9E11-AD4E-BAEB-7181D4CBFE0A}" sibTransId="{E26132C0-C19F-814D-B8AB-A1E7C4440EF2}"/>
    <dgm:cxn modelId="{412F71FA-EED5-5D45-B3D5-E8980D7FAB1C}" srcId="{BE7AE2FA-31B9-414A-8262-17C004078EBF}" destId="{2ED70F79-6E19-A149-8660-395CF26456D9}" srcOrd="1" destOrd="0" parTransId="{629A6C9C-21E4-F84F-A2F1-9965FED73F51}" sibTransId="{F283DB85-4CC7-7748-B4D4-4EDFFCDBCB52}"/>
    <dgm:cxn modelId="{6614584F-735C-BB45-9C17-F4C213387BDD}" type="presParOf" srcId="{4595A486-F486-994C-A8EF-0655A88A4963}" destId="{9C8D3310-1C99-0C4B-9148-D08FE3EDA10D}" srcOrd="0" destOrd="0" presId="urn:microsoft.com/office/officeart/2005/8/layout/vList5"/>
    <dgm:cxn modelId="{0D3FD86F-249C-154C-8899-7480B8F00C70}" type="presParOf" srcId="{9C8D3310-1C99-0C4B-9148-D08FE3EDA10D}" destId="{05BB1A54-23A1-924D-B3F2-79E921C77438}" srcOrd="0" destOrd="0" presId="urn:microsoft.com/office/officeart/2005/8/layout/vList5"/>
    <dgm:cxn modelId="{A9F353D9-1527-5C4C-AAEB-40C86702DC92}" type="presParOf" srcId="{9C8D3310-1C99-0C4B-9148-D08FE3EDA10D}" destId="{D8B1C932-A9C0-7347-AEE6-89A552D58674}" srcOrd="1" destOrd="0" presId="urn:microsoft.com/office/officeart/2005/8/layout/vList5"/>
    <dgm:cxn modelId="{8C1902FF-4EAD-F749-98E4-042A81070C41}" type="presParOf" srcId="{4595A486-F486-994C-A8EF-0655A88A4963}" destId="{53315FEA-6E05-9845-8EC5-6D8869B63619}" srcOrd="1" destOrd="0" presId="urn:microsoft.com/office/officeart/2005/8/layout/vList5"/>
    <dgm:cxn modelId="{58E6BB96-0098-1F4C-9613-730DF2142284}" type="presParOf" srcId="{4595A486-F486-994C-A8EF-0655A88A4963}" destId="{AB26FA80-9DC9-3F47-945F-5BD8251FC49C}" srcOrd="2" destOrd="0" presId="urn:microsoft.com/office/officeart/2005/8/layout/vList5"/>
    <dgm:cxn modelId="{05C5F90B-63CE-0049-AD13-F62C9F768330}" type="presParOf" srcId="{AB26FA80-9DC9-3F47-945F-5BD8251FC49C}" destId="{03FFF0C9-E0FF-AC40-81EE-722C543535D5}" srcOrd="0" destOrd="0" presId="urn:microsoft.com/office/officeart/2005/8/layout/vList5"/>
    <dgm:cxn modelId="{ACB7321B-2435-A243-84C2-6445EA6FB4C7}" type="presParOf" srcId="{AB26FA80-9DC9-3F47-945F-5BD8251FC49C}" destId="{AD34BEA3-0D39-FD47-9672-1AA88A10712C}" srcOrd="1" destOrd="0" presId="urn:microsoft.com/office/officeart/2005/8/layout/vList5"/>
    <dgm:cxn modelId="{AE0E772B-F142-EA4B-9CD6-247FCAF02C33}" type="presParOf" srcId="{4595A486-F486-994C-A8EF-0655A88A4963}" destId="{B969E57E-5EC1-7C48-8F3E-80F2A1828982}" srcOrd="3" destOrd="0" presId="urn:microsoft.com/office/officeart/2005/8/layout/vList5"/>
    <dgm:cxn modelId="{09F679EC-50F9-5347-AF27-64C0D7C4AF04}" type="presParOf" srcId="{4595A486-F486-994C-A8EF-0655A88A4963}" destId="{93DC82DB-EC42-594D-9EAE-509FD332BFCF}" srcOrd="4" destOrd="0" presId="urn:microsoft.com/office/officeart/2005/8/layout/vList5"/>
    <dgm:cxn modelId="{36C1065B-33F8-1741-AC23-FF1AC7F4414C}" type="presParOf" srcId="{93DC82DB-EC42-594D-9EAE-509FD332BFCF}" destId="{76EC77B8-7CE8-BF46-8829-15BC1435858E}" srcOrd="0" destOrd="0" presId="urn:microsoft.com/office/officeart/2005/8/layout/vList5"/>
    <dgm:cxn modelId="{3E2DD0CC-0A1E-1C4E-9848-659112406908}" type="presParOf" srcId="{93DC82DB-EC42-594D-9EAE-509FD332BFCF}" destId="{59907E2C-C140-BF47-A87D-C304CD6F68E9}" srcOrd="1" destOrd="0" presId="urn:microsoft.com/office/officeart/2005/8/layout/vList5"/>
    <dgm:cxn modelId="{3A4A6956-CE21-DD41-8E4E-0A9B12129181}" type="presParOf" srcId="{4595A486-F486-994C-A8EF-0655A88A4963}" destId="{492E2BB0-0412-5A41-AC6E-BA581CF9183C}" srcOrd="5" destOrd="0" presId="urn:microsoft.com/office/officeart/2005/8/layout/vList5"/>
    <dgm:cxn modelId="{A8631905-D3D2-8A41-AC16-C4BC36D0905D}" type="presParOf" srcId="{4595A486-F486-994C-A8EF-0655A88A4963}" destId="{0E94C0B6-10FA-A141-B41D-2B1417EC3CA8}" srcOrd="6" destOrd="0" presId="urn:microsoft.com/office/officeart/2005/8/layout/vList5"/>
    <dgm:cxn modelId="{86B8EDC3-0CA4-894A-92D6-B02BE4D27FDC}" type="presParOf" srcId="{0E94C0B6-10FA-A141-B41D-2B1417EC3CA8}" destId="{9847EB4F-5FBF-DD41-B0F6-58C6726EF63C}" srcOrd="0" destOrd="0" presId="urn:microsoft.com/office/officeart/2005/8/layout/vList5"/>
    <dgm:cxn modelId="{9B68569F-097A-C945-AAF5-18BFE421CD00}" type="presParOf" srcId="{0E94C0B6-10FA-A141-B41D-2B1417EC3CA8}" destId="{638AC77A-4102-A149-99E0-6E21A57FD93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A013847-1BE8-4C08-86EC-B2DDA87B09BF}"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n-US"/>
        </a:p>
      </dgm:t>
    </dgm:pt>
    <dgm:pt modelId="{AF3C718E-1269-4CDF-953C-77CA5A622F0E}">
      <dgm:prSet phldrT="[Text]"/>
      <dgm:spPr>
        <a:xfrm>
          <a:off x="1803259" y="150354"/>
          <a:ext cx="1142163" cy="1142163"/>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b="1" i="1" dirty="0">
              <a:solidFill>
                <a:sysClr val="window" lastClr="FFFFFF"/>
              </a:solidFill>
              <a:latin typeface="Calibri" panose="020F0502020204030204"/>
              <a:ea typeface="+mn-ea"/>
              <a:cs typeface="+mn-cs"/>
            </a:rPr>
            <a:t>Identify Sectoral Priorities</a:t>
          </a:r>
        </a:p>
      </dgm:t>
    </dgm:pt>
    <dgm:pt modelId="{BEBC7758-CF67-4A64-ACBC-A1B30C996967}" type="parTrans" cxnId="{8F30A1AC-CA8A-4E14-B65F-DEE693A4FBB9}">
      <dgm:prSet/>
      <dgm:spPr/>
      <dgm:t>
        <a:bodyPr/>
        <a:lstStyle/>
        <a:p>
          <a:endParaRPr lang="en-US"/>
        </a:p>
      </dgm:t>
    </dgm:pt>
    <dgm:pt modelId="{F85DAA00-5D37-404D-8590-1B70114AC373}" type="sibTrans" cxnId="{8F30A1AC-CA8A-4E14-B65F-DEE693A4FBB9}">
      <dgm:prSet/>
      <dgm:spPr/>
      <dgm:t>
        <a:bodyPr/>
        <a:lstStyle/>
        <a:p>
          <a:endParaRPr lang="en-US"/>
        </a:p>
      </dgm:t>
    </dgm:pt>
    <dgm:pt modelId="{7DD4D442-57E2-46C6-ABBE-FCEEC3CFCB0B}">
      <dgm:prSet phldrT="[Text]"/>
      <dgm:spPr>
        <a:xfrm>
          <a:off x="1257236" y="0"/>
          <a:ext cx="1303068" cy="844092"/>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gm:spPr>
      <dgm:t>
        <a:bodyPr/>
        <a:lstStyle/>
        <a:p>
          <a:pPr>
            <a:buChar char="•"/>
          </a:pPr>
          <a:r>
            <a:rPr lang="en-US" b="1" dirty="0">
              <a:solidFill>
                <a:sysClr val="windowText" lastClr="000000">
                  <a:hueOff val="0"/>
                  <a:satOff val="0"/>
                  <a:lumOff val="0"/>
                  <a:alphaOff val="0"/>
                </a:sysClr>
              </a:solidFill>
              <a:latin typeface="Calibri" panose="020F0502020204030204"/>
              <a:ea typeface="+mn-ea"/>
              <a:cs typeface="+mn-cs"/>
            </a:rPr>
            <a:t>Identifying &amp; agree GP specific goals  in WASH, SP, CP, Health, Nutrition </a:t>
          </a:r>
        </a:p>
      </dgm:t>
    </dgm:pt>
    <dgm:pt modelId="{A43EB443-4236-4FDB-8C99-25F698383A23}" type="parTrans" cxnId="{4D9623C1-B6B5-4728-88BD-660E82B0F247}">
      <dgm:prSet/>
      <dgm:spPr/>
      <dgm:t>
        <a:bodyPr/>
        <a:lstStyle/>
        <a:p>
          <a:endParaRPr lang="en-US"/>
        </a:p>
      </dgm:t>
    </dgm:pt>
    <dgm:pt modelId="{EEF16C2E-4A26-440F-892D-6D9264775E7F}" type="sibTrans" cxnId="{4D9623C1-B6B5-4728-88BD-660E82B0F247}">
      <dgm:prSet/>
      <dgm:spPr/>
      <dgm:t>
        <a:bodyPr/>
        <a:lstStyle/>
        <a:p>
          <a:endParaRPr lang="en-US"/>
        </a:p>
      </dgm:t>
    </dgm:pt>
    <dgm:pt modelId="{9D5E5878-47DA-481D-B9F0-FFE8D6E00804}">
      <dgm:prSet phldrT="[Text]"/>
      <dgm:spPr>
        <a:xfrm rot="5400000">
          <a:off x="2998177" y="150354"/>
          <a:ext cx="1142163" cy="1142163"/>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b="1" i="1" dirty="0">
              <a:solidFill>
                <a:sysClr val="window" lastClr="FFFFFF"/>
              </a:solidFill>
              <a:latin typeface="Calibri" panose="020F0502020204030204"/>
              <a:ea typeface="+mn-ea"/>
              <a:cs typeface="+mn-cs"/>
            </a:rPr>
            <a:t>Develop Implementation Plan under the overall SDG Architecture with specific thematic targets</a:t>
          </a:r>
        </a:p>
      </dgm:t>
    </dgm:pt>
    <dgm:pt modelId="{B63B65A7-F591-49D9-8B88-0E1E04376889}" type="parTrans" cxnId="{1DCA26B9-16BD-4275-9DFE-7D15ABEBA466}">
      <dgm:prSet/>
      <dgm:spPr/>
      <dgm:t>
        <a:bodyPr/>
        <a:lstStyle/>
        <a:p>
          <a:endParaRPr lang="en-US"/>
        </a:p>
      </dgm:t>
    </dgm:pt>
    <dgm:pt modelId="{CEFF1EB8-5B8E-412B-87F6-6EA097B7842A}" type="sibTrans" cxnId="{1DCA26B9-16BD-4275-9DFE-7D15ABEBA466}">
      <dgm:prSet/>
      <dgm:spPr/>
      <dgm:t>
        <a:bodyPr/>
        <a:lstStyle/>
        <a:p>
          <a:endParaRPr lang="en-US"/>
        </a:p>
      </dgm:t>
    </dgm:pt>
    <dgm:pt modelId="{1E1B92C4-F361-4BD8-A904-C159BB312A5C}">
      <dgm:prSet phldrT="[Text]"/>
      <dgm:spPr>
        <a:xfrm>
          <a:off x="3383295" y="0"/>
          <a:ext cx="1303068" cy="844092"/>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gm:spPr>
      <dgm:t>
        <a:bodyPr/>
        <a:lstStyle/>
        <a:p>
          <a:pPr>
            <a:buChar char="•"/>
          </a:pPr>
          <a:r>
            <a:rPr lang="en-US" b="1" dirty="0">
              <a:solidFill>
                <a:sysClr val="windowText" lastClr="000000">
                  <a:hueOff val="0"/>
                  <a:satOff val="0"/>
                  <a:lumOff val="0"/>
                  <a:alphaOff val="0"/>
                </a:sysClr>
              </a:solidFill>
              <a:latin typeface="Calibri" panose="020F0502020204030204"/>
              <a:ea typeface="+mn-ea"/>
              <a:cs typeface="+mn-cs"/>
            </a:rPr>
            <a:t> Setting Targets with plan of action (</a:t>
          </a:r>
          <a:r>
            <a:rPr lang="en-US" b="1" dirty="0" err="1">
              <a:solidFill>
                <a:sysClr val="windowText" lastClr="000000">
                  <a:hueOff val="0"/>
                  <a:satOff val="0"/>
                  <a:lumOff val="0"/>
                  <a:alphaOff val="0"/>
                </a:sysClr>
              </a:solidFill>
              <a:latin typeface="Calibri" panose="020F0502020204030204"/>
              <a:ea typeface="+mn-ea"/>
              <a:cs typeface="+mn-cs"/>
            </a:rPr>
            <a:t>PoA</a:t>
          </a:r>
          <a:r>
            <a:rPr lang="en-US" b="1" dirty="0">
              <a:solidFill>
                <a:sysClr val="windowText" lastClr="000000">
                  <a:hueOff val="0"/>
                  <a:satOff val="0"/>
                  <a:lumOff val="0"/>
                  <a:alphaOff val="0"/>
                </a:sysClr>
              </a:solidFill>
              <a:latin typeface="Calibri" panose="020F0502020204030204"/>
              <a:ea typeface="+mn-ea"/>
              <a:cs typeface="+mn-cs"/>
            </a:rPr>
            <a:t>) incorporated in the GPDPs</a:t>
          </a:r>
          <a:endParaRPr lang="en-US" dirty="0">
            <a:solidFill>
              <a:sysClr val="windowText" lastClr="000000">
                <a:hueOff val="0"/>
                <a:satOff val="0"/>
                <a:lumOff val="0"/>
                <a:alphaOff val="0"/>
              </a:sysClr>
            </a:solidFill>
            <a:latin typeface="Calibri" panose="020F0502020204030204"/>
            <a:ea typeface="+mn-ea"/>
            <a:cs typeface="+mn-cs"/>
          </a:endParaRPr>
        </a:p>
      </dgm:t>
    </dgm:pt>
    <dgm:pt modelId="{395FF28F-D6C9-413E-9A6F-EA473F8B6F4D}" type="parTrans" cxnId="{5F4A5084-ED76-4E8E-AA3E-F2FEDA22C327}">
      <dgm:prSet/>
      <dgm:spPr/>
      <dgm:t>
        <a:bodyPr/>
        <a:lstStyle/>
        <a:p>
          <a:endParaRPr lang="en-US"/>
        </a:p>
      </dgm:t>
    </dgm:pt>
    <dgm:pt modelId="{54D66342-BC40-4899-AE93-B99D631D0C8A}" type="sibTrans" cxnId="{5F4A5084-ED76-4E8E-AA3E-F2FEDA22C327}">
      <dgm:prSet/>
      <dgm:spPr/>
      <dgm:t>
        <a:bodyPr/>
        <a:lstStyle/>
        <a:p>
          <a:endParaRPr lang="en-US"/>
        </a:p>
      </dgm:t>
    </dgm:pt>
    <dgm:pt modelId="{C5EDF834-8A3B-4687-9F31-B8E3A58D91DD}">
      <dgm:prSet phldrT="[Text]"/>
      <dgm:spPr>
        <a:xfrm rot="10800000">
          <a:off x="2998177" y="1345272"/>
          <a:ext cx="1142163" cy="1142163"/>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b="1" i="1" dirty="0">
              <a:solidFill>
                <a:sysClr val="window" lastClr="FFFFFF"/>
              </a:solidFill>
              <a:latin typeface="Calibri" panose="020F0502020204030204"/>
              <a:ea typeface="+mn-ea"/>
              <a:cs typeface="+mn-cs"/>
            </a:rPr>
            <a:t>Monitoring  Plan, indicators,   targets at GP level, identify data sources</a:t>
          </a:r>
        </a:p>
      </dgm:t>
    </dgm:pt>
    <dgm:pt modelId="{2E8EB255-269C-4C3E-9F96-9A6FFA226C70}" type="parTrans" cxnId="{C00FD4C5-3163-4FC3-8833-33570AECA3EB}">
      <dgm:prSet/>
      <dgm:spPr/>
      <dgm:t>
        <a:bodyPr/>
        <a:lstStyle/>
        <a:p>
          <a:endParaRPr lang="en-US"/>
        </a:p>
      </dgm:t>
    </dgm:pt>
    <dgm:pt modelId="{86A2195C-0D55-4182-A6A4-252A3428E9AE}" type="sibTrans" cxnId="{C00FD4C5-3163-4FC3-8833-33570AECA3EB}">
      <dgm:prSet/>
      <dgm:spPr/>
      <dgm:t>
        <a:bodyPr/>
        <a:lstStyle/>
        <a:p>
          <a:endParaRPr lang="en-US"/>
        </a:p>
      </dgm:t>
    </dgm:pt>
    <dgm:pt modelId="{396CD10F-EC6A-4689-A6FA-122A73A4D978}">
      <dgm:prSet phldrT="[Text]"/>
      <dgm:spPr>
        <a:xfrm rot="16200000">
          <a:off x="1803259" y="1345272"/>
          <a:ext cx="1142163" cy="1142163"/>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b="1" i="1" dirty="0">
              <a:solidFill>
                <a:sysClr val="window" lastClr="FFFFFF"/>
              </a:solidFill>
              <a:latin typeface="Calibri" panose="020F0502020204030204"/>
              <a:ea typeface="+mn-ea"/>
              <a:cs typeface="+mn-cs"/>
            </a:rPr>
            <a:t>Capacity Building of the GP functionaries for planning and monitoring - Focused Training</a:t>
          </a:r>
        </a:p>
      </dgm:t>
    </dgm:pt>
    <dgm:pt modelId="{8CFDD218-37C5-41B5-9160-102E9AEF25A0}" type="parTrans" cxnId="{C80A22D1-86E9-43B6-BB04-DBC1C684B871}">
      <dgm:prSet/>
      <dgm:spPr/>
      <dgm:t>
        <a:bodyPr/>
        <a:lstStyle/>
        <a:p>
          <a:endParaRPr lang="en-US"/>
        </a:p>
      </dgm:t>
    </dgm:pt>
    <dgm:pt modelId="{4DCE3BB0-0D9D-4877-9712-C4C65D252138}" type="sibTrans" cxnId="{C80A22D1-86E9-43B6-BB04-DBC1C684B871}">
      <dgm:prSet/>
      <dgm:spPr/>
      <dgm:t>
        <a:bodyPr/>
        <a:lstStyle/>
        <a:p>
          <a:endParaRPr lang="en-US"/>
        </a:p>
      </dgm:t>
    </dgm:pt>
    <dgm:pt modelId="{7FA695E0-91BE-4B5E-B242-0A286FEC8217}">
      <dgm:prSet phldrT="[Text]"/>
      <dgm:spPr>
        <a:xfrm>
          <a:off x="1257236" y="1793697"/>
          <a:ext cx="1303068" cy="844092"/>
        </a:xfrm>
        <a:prstGeom prst="roundRect">
          <a:avLst>
            <a:gd name="adj" fmla="val 10000"/>
          </a:avLst>
        </a:prstGeom>
        <a:solidFill>
          <a:srgbClr val="70AD47">
            <a:lumMod val="40000"/>
            <a:lumOff val="60000"/>
          </a:srgbClr>
        </a:solidFill>
        <a:ln w="12700" cap="flat" cmpd="sng" algn="ctr">
          <a:solidFill>
            <a:srgbClr val="4472C4">
              <a:hueOff val="0"/>
              <a:satOff val="0"/>
              <a:lumOff val="0"/>
              <a:alphaOff val="0"/>
            </a:srgbClr>
          </a:solidFill>
          <a:prstDash val="solid"/>
          <a:miter lim="800000"/>
        </a:ln>
        <a:effectLst/>
      </dgm:spPr>
      <dgm:t>
        <a:bodyPr anchor="ctr"/>
        <a:lstStyle/>
        <a:p>
          <a:pPr algn="l">
            <a:buChar char="•"/>
          </a:pPr>
          <a:r>
            <a:rPr lang="en-US" b="1" dirty="0">
              <a:solidFill>
                <a:sysClr val="windowText" lastClr="000000">
                  <a:hueOff val="0"/>
                  <a:satOff val="0"/>
                  <a:lumOff val="0"/>
                  <a:alphaOff val="0"/>
                </a:sysClr>
              </a:solidFill>
              <a:latin typeface="Calibri" panose="020F0502020204030204"/>
              <a:ea typeface="+mn-ea"/>
              <a:cs typeface="+mn-cs"/>
            </a:rPr>
            <a:t>Build Capacity of GP functionaries  to deliver as per the timebound targets &amp; able to monitor</a:t>
          </a:r>
        </a:p>
      </dgm:t>
    </dgm:pt>
    <dgm:pt modelId="{0E89009A-6439-4C0C-8231-04F3B5CA266F}" type="parTrans" cxnId="{7D941F81-C711-4BB1-9F9B-EAD815415CEC}">
      <dgm:prSet/>
      <dgm:spPr/>
      <dgm:t>
        <a:bodyPr/>
        <a:lstStyle/>
        <a:p>
          <a:endParaRPr lang="en-US"/>
        </a:p>
      </dgm:t>
    </dgm:pt>
    <dgm:pt modelId="{AC762FD9-B27F-47F8-A3DE-D9E49A43DC19}" type="sibTrans" cxnId="{7D941F81-C711-4BB1-9F9B-EAD815415CEC}">
      <dgm:prSet/>
      <dgm:spPr/>
      <dgm:t>
        <a:bodyPr/>
        <a:lstStyle/>
        <a:p>
          <a:endParaRPr lang="en-US"/>
        </a:p>
      </dgm:t>
    </dgm:pt>
    <dgm:pt modelId="{87BBB412-8329-4651-A747-8CB80EDA0B0C}">
      <dgm:prSet/>
      <dgm:spPr/>
      <dgm:t>
        <a:bodyPr/>
        <a:lstStyle/>
        <a:p>
          <a:endParaRPr lang="en-US"/>
        </a:p>
      </dgm:t>
    </dgm:pt>
    <dgm:pt modelId="{7FE9BED2-1B36-4A40-B090-E3CDB752FF2B}" type="parTrans" cxnId="{C7B170CC-1D3E-4A7B-8EC9-7D7D328F8B94}">
      <dgm:prSet/>
      <dgm:spPr/>
      <dgm:t>
        <a:bodyPr/>
        <a:lstStyle/>
        <a:p>
          <a:endParaRPr lang="en-US"/>
        </a:p>
      </dgm:t>
    </dgm:pt>
    <dgm:pt modelId="{594F6149-A8A8-4FB8-B58D-DFB746889D81}" type="sibTrans" cxnId="{C7B170CC-1D3E-4A7B-8EC9-7D7D328F8B94}">
      <dgm:prSet/>
      <dgm:spPr/>
      <dgm:t>
        <a:bodyPr/>
        <a:lstStyle/>
        <a:p>
          <a:endParaRPr lang="en-US"/>
        </a:p>
      </dgm:t>
    </dgm:pt>
    <dgm:pt modelId="{2D5CE25E-6A15-4B28-8000-D3C8E7D75011}">
      <dgm:prSet/>
      <dgm:spPr/>
      <dgm:t>
        <a:bodyPr/>
        <a:lstStyle/>
        <a:p>
          <a:endParaRPr lang="en-US"/>
        </a:p>
      </dgm:t>
    </dgm:pt>
    <dgm:pt modelId="{C5400B0C-166C-4564-A669-372D21686D07}" type="parTrans" cxnId="{6A41BFE3-9F0D-4CC1-90AA-594778898361}">
      <dgm:prSet/>
      <dgm:spPr/>
      <dgm:t>
        <a:bodyPr/>
        <a:lstStyle/>
        <a:p>
          <a:endParaRPr lang="en-US"/>
        </a:p>
      </dgm:t>
    </dgm:pt>
    <dgm:pt modelId="{E91EA762-BEA6-4F3A-8A24-609C31CCCFA4}" type="sibTrans" cxnId="{6A41BFE3-9F0D-4CC1-90AA-594778898361}">
      <dgm:prSet/>
      <dgm:spPr/>
      <dgm:t>
        <a:bodyPr/>
        <a:lstStyle/>
        <a:p>
          <a:endParaRPr lang="en-US"/>
        </a:p>
      </dgm:t>
    </dgm:pt>
    <dgm:pt modelId="{752086D6-2E16-4A7A-A5C3-741583A6EBA3}">
      <dgm:prSet phldrT="[Text]"/>
      <dgm:spPr>
        <a:xfrm>
          <a:off x="3383295" y="1793697"/>
          <a:ext cx="1303068" cy="844092"/>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gm:spPr>
      <dgm:t>
        <a:bodyPr/>
        <a:lstStyle/>
        <a:p>
          <a:pPr>
            <a:buChar char="•"/>
          </a:pPr>
          <a:r>
            <a:rPr lang="en-US" b="1" dirty="0">
              <a:solidFill>
                <a:sysClr val="windowText" lastClr="000000"/>
              </a:solidFill>
              <a:latin typeface="Calibri" panose="020F0502020204030204"/>
              <a:ea typeface="+mn-ea"/>
              <a:cs typeface="+mn-cs"/>
            </a:rPr>
            <a:t>Model women &amp; child centric GPDP monitoring plan developed</a:t>
          </a:r>
          <a:endParaRPr lang="en-US" b="1" dirty="0">
            <a:solidFill>
              <a:sysClr val="windowText" lastClr="000000">
                <a:hueOff val="0"/>
                <a:satOff val="0"/>
                <a:lumOff val="0"/>
                <a:alphaOff val="0"/>
              </a:sysClr>
            </a:solidFill>
            <a:latin typeface="Calibri" panose="020F0502020204030204"/>
            <a:ea typeface="+mn-ea"/>
            <a:cs typeface="+mn-cs"/>
          </a:endParaRPr>
        </a:p>
      </dgm:t>
    </dgm:pt>
    <dgm:pt modelId="{353590A1-63C1-4D79-873C-C445FBE614CD}" type="sibTrans" cxnId="{13E1DB9A-F033-4043-B1D3-868DF1116C9F}">
      <dgm:prSet/>
      <dgm:spPr/>
      <dgm:t>
        <a:bodyPr/>
        <a:lstStyle/>
        <a:p>
          <a:endParaRPr lang="en-US"/>
        </a:p>
      </dgm:t>
    </dgm:pt>
    <dgm:pt modelId="{780F6341-3A29-417C-93BF-A0E6B92DB1F9}" type="parTrans" cxnId="{13E1DB9A-F033-4043-B1D3-868DF1116C9F}">
      <dgm:prSet/>
      <dgm:spPr/>
      <dgm:t>
        <a:bodyPr/>
        <a:lstStyle/>
        <a:p>
          <a:endParaRPr lang="en-US"/>
        </a:p>
      </dgm:t>
    </dgm:pt>
    <dgm:pt modelId="{CDA1966C-CB6A-4B67-BF6D-0E7E13D2E7D3}" type="pres">
      <dgm:prSet presAssocID="{5A013847-1BE8-4C08-86EC-B2DDA87B09BF}" presName="cycleMatrixDiagram" presStyleCnt="0">
        <dgm:presLayoutVars>
          <dgm:chMax val="1"/>
          <dgm:dir/>
          <dgm:animLvl val="lvl"/>
          <dgm:resizeHandles val="exact"/>
        </dgm:presLayoutVars>
      </dgm:prSet>
      <dgm:spPr/>
    </dgm:pt>
    <dgm:pt modelId="{F5002371-7D11-402A-9A09-84355EF1A82E}" type="pres">
      <dgm:prSet presAssocID="{5A013847-1BE8-4C08-86EC-B2DDA87B09BF}" presName="children" presStyleCnt="0"/>
      <dgm:spPr/>
    </dgm:pt>
    <dgm:pt modelId="{E2C9A34C-926D-4084-B73A-737715E76C8C}" type="pres">
      <dgm:prSet presAssocID="{5A013847-1BE8-4C08-86EC-B2DDA87B09BF}" presName="child1group" presStyleCnt="0"/>
      <dgm:spPr/>
    </dgm:pt>
    <dgm:pt modelId="{172715F3-4463-41A9-B139-B65126F0F27D}" type="pres">
      <dgm:prSet presAssocID="{5A013847-1BE8-4C08-86EC-B2DDA87B09BF}" presName="child1" presStyleLbl="bgAcc1" presStyleIdx="0" presStyleCnt="4"/>
      <dgm:spPr/>
    </dgm:pt>
    <dgm:pt modelId="{3D187691-DA5D-4BEA-92D8-F0AC3CB7AE50}" type="pres">
      <dgm:prSet presAssocID="{5A013847-1BE8-4C08-86EC-B2DDA87B09BF}" presName="child1Text" presStyleLbl="bgAcc1" presStyleIdx="0" presStyleCnt="4">
        <dgm:presLayoutVars>
          <dgm:bulletEnabled val="1"/>
        </dgm:presLayoutVars>
      </dgm:prSet>
      <dgm:spPr/>
    </dgm:pt>
    <dgm:pt modelId="{F7D4B39D-A3E5-4221-B253-CFABE82E65E0}" type="pres">
      <dgm:prSet presAssocID="{5A013847-1BE8-4C08-86EC-B2DDA87B09BF}" presName="child2group" presStyleCnt="0"/>
      <dgm:spPr/>
    </dgm:pt>
    <dgm:pt modelId="{4916CE58-9289-44A7-BE38-F390AA0DFDC2}" type="pres">
      <dgm:prSet presAssocID="{5A013847-1BE8-4C08-86EC-B2DDA87B09BF}" presName="child2" presStyleLbl="bgAcc1" presStyleIdx="1" presStyleCnt="4"/>
      <dgm:spPr/>
    </dgm:pt>
    <dgm:pt modelId="{C4418458-E313-45D5-A5A9-568609909A65}" type="pres">
      <dgm:prSet presAssocID="{5A013847-1BE8-4C08-86EC-B2DDA87B09BF}" presName="child2Text" presStyleLbl="bgAcc1" presStyleIdx="1" presStyleCnt="4">
        <dgm:presLayoutVars>
          <dgm:bulletEnabled val="1"/>
        </dgm:presLayoutVars>
      </dgm:prSet>
      <dgm:spPr/>
    </dgm:pt>
    <dgm:pt modelId="{E41A3C00-8EB6-4AC3-9B94-33F7832799D3}" type="pres">
      <dgm:prSet presAssocID="{5A013847-1BE8-4C08-86EC-B2DDA87B09BF}" presName="child3group" presStyleCnt="0"/>
      <dgm:spPr/>
    </dgm:pt>
    <dgm:pt modelId="{E6292403-83B8-4210-9983-9F2A5BFFC3F3}" type="pres">
      <dgm:prSet presAssocID="{5A013847-1BE8-4C08-86EC-B2DDA87B09BF}" presName="child3" presStyleLbl="bgAcc1" presStyleIdx="2" presStyleCnt="4"/>
      <dgm:spPr/>
    </dgm:pt>
    <dgm:pt modelId="{4A45F9EA-E880-4A12-BA18-AB5C120DC690}" type="pres">
      <dgm:prSet presAssocID="{5A013847-1BE8-4C08-86EC-B2DDA87B09BF}" presName="child3Text" presStyleLbl="bgAcc1" presStyleIdx="2" presStyleCnt="4">
        <dgm:presLayoutVars>
          <dgm:bulletEnabled val="1"/>
        </dgm:presLayoutVars>
      </dgm:prSet>
      <dgm:spPr/>
    </dgm:pt>
    <dgm:pt modelId="{E4342D83-DFCB-4F5D-AEE3-F1D495E22721}" type="pres">
      <dgm:prSet presAssocID="{5A013847-1BE8-4C08-86EC-B2DDA87B09BF}" presName="child4group" presStyleCnt="0"/>
      <dgm:spPr/>
    </dgm:pt>
    <dgm:pt modelId="{9E80F7F1-CB92-433D-AB0D-DEC9E5BFFBA8}" type="pres">
      <dgm:prSet presAssocID="{5A013847-1BE8-4C08-86EC-B2DDA87B09BF}" presName="child4" presStyleLbl="bgAcc1" presStyleIdx="3" presStyleCnt="4" custScaleY="73150"/>
      <dgm:spPr/>
    </dgm:pt>
    <dgm:pt modelId="{357FFDD9-9E25-44A7-8878-9C8E943C6427}" type="pres">
      <dgm:prSet presAssocID="{5A013847-1BE8-4C08-86EC-B2DDA87B09BF}" presName="child4Text" presStyleLbl="bgAcc1" presStyleIdx="3" presStyleCnt="4">
        <dgm:presLayoutVars>
          <dgm:bulletEnabled val="1"/>
        </dgm:presLayoutVars>
      </dgm:prSet>
      <dgm:spPr/>
    </dgm:pt>
    <dgm:pt modelId="{121EC92E-3EB3-40D9-9391-A6D7A1F64764}" type="pres">
      <dgm:prSet presAssocID="{5A013847-1BE8-4C08-86EC-B2DDA87B09BF}" presName="childPlaceholder" presStyleCnt="0"/>
      <dgm:spPr/>
    </dgm:pt>
    <dgm:pt modelId="{4A74E375-13CD-46D6-9A24-E469501B1973}" type="pres">
      <dgm:prSet presAssocID="{5A013847-1BE8-4C08-86EC-B2DDA87B09BF}" presName="circle" presStyleCnt="0"/>
      <dgm:spPr/>
    </dgm:pt>
    <dgm:pt modelId="{115D585D-B2F8-457B-8F9B-422ED72DC4F2}" type="pres">
      <dgm:prSet presAssocID="{5A013847-1BE8-4C08-86EC-B2DDA87B09BF}" presName="quadrant1" presStyleLbl="node1" presStyleIdx="0" presStyleCnt="4">
        <dgm:presLayoutVars>
          <dgm:chMax val="1"/>
          <dgm:bulletEnabled val="1"/>
        </dgm:presLayoutVars>
      </dgm:prSet>
      <dgm:spPr/>
    </dgm:pt>
    <dgm:pt modelId="{F4E7C2D6-0C1A-4CC6-8F71-8918259EF16A}" type="pres">
      <dgm:prSet presAssocID="{5A013847-1BE8-4C08-86EC-B2DDA87B09BF}" presName="quadrant2" presStyleLbl="node1" presStyleIdx="1" presStyleCnt="4">
        <dgm:presLayoutVars>
          <dgm:chMax val="1"/>
          <dgm:bulletEnabled val="1"/>
        </dgm:presLayoutVars>
      </dgm:prSet>
      <dgm:spPr/>
    </dgm:pt>
    <dgm:pt modelId="{E44AB852-E240-4FBD-A553-4CA6D8289991}" type="pres">
      <dgm:prSet presAssocID="{5A013847-1BE8-4C08-86EC-B2DDA87B09BF}" presName="quadrant3" presStyleLbl="node1" presStyleIdx="2" presStyleCnt="4">
        <dgm:presLayoutVars>
          <dgm:chMax val="1"/>
          <dgm:bulletEnabled val="1"/>
        </dgm:presLayoutVars>
      </dgm:prSet>
      <dgm:spPr/>
    </dgm:pt>
    <dgm:pt modelId="{CDE8B419-9ADE-44C0-8F6C-24957AFD0AFA}" type="pres">
      <dgm:prSet presAssocID="{5A013847-1BE8-4C08-86EC-B2DDA87B09BF}" presName="quadrant4" presStyleLbl="node1" presStyleIdx="3" presStyleCnt="4">
        <dgm:presLayoutVars>
          <dgm:chMax val="1"/>
          <dgm:bulletEnabled val="1"/>
        </dgm:presLayoutVars>
      </dgm:prSet>
      <dgm:spPr/>
    </dgm:pt>
    <dgm:pt modelId="{57DFDD76-604F-4D0F-8204-BA5CB0A6B373}" type="pres">
      <dgm:prSet presAssocID="{5A013847-1BE8-4C08-86EC-B2DDA87B09BF}" presName="quadrantPlaceholder" presStyleCnt="0"/>
      <dgm:spPr/>
    </dgm:pt>
    <dgm:pt modelId="{B4F0A5F2-EF7B-4577-9550-6F07AD00F763}" type="pres">
      <dgm:prSet presAssocID="{5A013847-1BE8-4C08-86EC-B2DDA87B09BF}" presName="center1" presStyleLbl="fgShp" presStyleIdx="0" presStyleCnt="2"/>
      <dgm:spPr>
        <a:xfrm>
          <a:off x="2774625" y="1081493"/>
          <a:ext cx="394349" cy="342912"/>
        </a:xfrm>
        <a:prstGeom prst="circularArrow">
          <a:avLst/>
        </a:prstGeom>
        <a:solidFill>
          <a:srgbClr val="4472C4">
            <a:tint val="60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 modelId="{1BD7E439-7973-404D-8C7A-B44A9B96CF24}" type="pres">
      <dgm:prSet presAssocID="{5A013847-1BE8-4C08-86EC-B2DDA87B09BF}" presName="center2" presStyleLbl="fgShp" presStyleIdx="1" presStyleCnt="2"/>
      <dgm:spPr>
        <a:xfrm rot="10800000">
          <a:off x="2774625" y="1213383"/>
          <a:ext cx="394349" cy="342912"/>
        </a:xfrm>
        <a:prstGeom prst="circularArrow">
          <a:avLst/>
        </a:prstGeom>
        <a:solidFill>
          <a:srgbClr val="4472C4">
            <a:tint val="60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pt>
  </dgm:ptLst>
  <dgm:cxnLst>
    <dgm:cxn modelId="{0ABF942C-7193-4FEB-B566-F2B48B7E09F8}" type="presOf" srcId="{7FA695E0-91BE-4B5E-B242-0A286FEC8217}" destId="{357FFDD9-9E25-44A7-8878-9C8E943C6427}" srcOrd="1" destOrd="0" presId="urn:microsoft.com/office/officeart/2005/8/layout/cycle4"/>
    <dgm:cxn modelId="{59FBC24D-4100-479F-BBA7-EE98921BFE97}" type="presOf" srcId="{1E1B92C4-F361-4BD8-A904-C159BB312A5C}" destId="{4916CE58-9289-44A7-BE38-F390AA0DFDC2}" srcOrd="0" destOrd="0" presId="urn:microsoft.com/office/officeart/2005/8/layout/cycle4"/>
    <dgm:cxn modelId="{E904B457-D4B6-453E-B578-C557AD789418}" type="presOf" srcId="{396CD10F-EC6A-4689-A6FA-122A73A4D978}" destId="{CDE8B419-9ADE-44C0-8F6C-24957AFD0AFA}" srcOrd="0" destOrd="0" presId="urn:microsoft.com/office/officeart/2005/8/layout/cycle4"/>
    <dgm:cxn modelId="{069B237A-B3EB-428B-840D-FD8E1876E033}" type="presOf" srcId="{5A013847-1BE8-4C08-86EC-B2DDA87B09BF}" destId="{CDA1966C-CB6A-4B67-BF6D-0E7E13D2E7D3}" srcOrd="0" destOrd="0" presId="urn:microsoft.com/office/officeart/2005/8/layout/cycle4"/>
    <dgm:cxn modelId="{D2A2987C-3A09-4B93-B824-529D750C19E4}" type="presOf" srcId="{1E1B92C4-F361-4BD8-A904-C159BB312A5C}" destId="{C4418458-E313-45D5-A5A9-568609909A65}" srcOrd="1" destOrd="0" presId="urn:microsoft.com/office/officeart/2005/8/layout/cycle4"/>
    <dgm:cxn modelId="{7D941F81-C711-4BB1-9F9B-EAD815415CEC}" srcId="{396CD10F-EC6A-4689-A6FA-122A73A4D978}" destId="{7FA695E0-91BE-4B5E-B242-0A286FEC8217}" srcOrd="0" destOrd="0" parTransId="{0E89009A-6439-4C0C-8231-04F3B5CA266F}" sibTransId="{AC762FD9-B27F-47F8-A3DE-D9E49A43DC19}"/>
    <dgm:cxn modelId="{27296482-C33A-4676-84AD-55856E84E726}" type="presOf" srcId="{752086D6-2E16-4A7A-A5C3-741583A6EBA3}" destId="{4A45F9EA-E880-4A12-BA18-AB5C120DC690}" srcOrd="1" destOrd="0" presId="urn:microsoft.com/office/officeart/2005/8/layout/cycle4"/>
    <dgm:cxn modelId="{5F4A5084-ED76-4E8E-AA3E-F2FEDA22C327}" srcId="{9D5E5878-47DA-481D-B9F0-FFE8D6E00804}" destId="{1E1B92C4-F361-4BD8-A904-C159BB312A5C}" srcOrd="0" destOrd="0" parTransId="{395FF28F-D6C9-413E-9A6F-EA473F8B6F4D}" sibTransId="{54D66342-BC40-4899-AE93-B99D631D0C8A}"/>
    <dgm:cxn modelId="{13E1DB9A-F033-4043-B1D3-868DF1116C9F}" srcId="{C5EDF834-8A3B-4687-9F31-B8E3A58D91DD}" destId="{752086D6-2E16-4A7A-A5C3-741583A6EBA3}" srcOrd="0" destOrd="0" parTransId="{780F6341-3A29-417C-93BF-A0E6B92DB1F9}" sibTransId="{353590A1-63C1-4D79-873C-C445FBE614CD}"/>
    <dgm:cxn modelId="{6DC309A4-A49B-426F-93E3-F677A0713A5F}" type="presOf" srcId="{9D5E5878-47DA-481D-B9F0-FFE8D6E00804}" destId="{F4E7C2D6-0C1A-4CC6-8F71-8918259EF16A}" srcOrd="0" destOrd="0" presId="urn:microsoft.com/office/officeart/2005/8/layout/cycle4"/>
    <dgm:cxn modelId="{8F30A1AC-CA8A-4E14-B65F-DEE693A4FBB9}" srcId="{5A013847-1BE8-4C08-86EC-B2DDA87B09BF}" destId="{AF3C718E-1269-4CDF-953C-77CA5A622F0E}" srcOrd="0" destOrd="0" parTransId="{BEBC7758-CF67-4A64-ACBC-A1B30C996967}" sibTransId="{F85DAA00-5D37-404D-8590-1B70114AC373}"/>
    <dgm:cxn modelId="{1DCA26B9-16BD-4275-9DFE-7D15ABEBA466}" srcId="{5A013847-1BE8-4C08-86EC-B2DDA87B09BF}" destId="{9D5E5878-47DA-481D-B9F0-FFE8D6E00804}" srcOrd="1" destOrd="0" parTransId="{B63B65A7-F591-49D9-8B88-0E1E04376889}" sibTransId="{CEFF1EB8-5B8E-412B-87F6-6EA097B7842A}"/>
    <dgm:cxn modelId="{A908CDB9-3EB0-46E2-A625-30F81DABB81B}" type="presOf" srcId="{7DD4D442-57E2-46C6-ABBE-FCEEC3CFCB0B}" destId="{3D187691-DA5D-4BEA-92D8-F0AC3CB7AE50}" srcOrd="1" destOrd="0" presId="urn:microsoft.com/office/officeart/2005/8/layout/cycle4"/>
    <dgm:cxn modelId="{4D9623C1-B6B5-4728-88BD-660E82B0F247}" srcId="{AF3C718E-1269-4CDF-953C-77CA5A622F0E}" destId="{7DD4D442-57E2-46C6-ABBE-FCEEC3CFCB0B}" srcOrd="0" destOrd="0" parTransId="{A43EB443-4236-4FDB-8C99-25F698383A23}" sibTransId="{EEF16C2E-4A26-440F-892D-6D9264775E7F}"/>
    <dgm:cxn modelId="{514C32C2-4A0F-41B5-8D2B-9C12318B2BB9}" type="presOf" srcId="{C5EDF834-8A3B-4687-9F31-B8E3A58D91DD}" destId="{E44AB852-E240-4FBD-A553-4CA6D8289991}" srcOrd="0" destOrd="0" presId="urn:microsoft.com/office/officeart/2005/8/layout/cycle4"/>
    <dgm:cxn modelId="{C00FD4C5-3163-4FC3-8833-33570AECA3EB}" srcId="{5A013847-1BE8-4C08-86EC-B2DDA87B09BF}" destId="{C5EDF834-8A3B-4687-9F31-B8E3A58D91DD}" srcOrd="2" destOrd="0" parTransId="{2E8EB255-269C-4C3E-9F96-9A6FFA226C70}" sibTransId="{86A2195C-0D55-4182-A6A4-252A3428E9AE}"/>
    <dgm:cxn modelId="{C7B170CC-1D3E-4A7B-8EC9-7D7D328F8B94}" srcId="{5A013847-1BE8-4C08-86EC-B2DDA87B09BF}" destId="{87BBB412-8329-4651-A747-8CB80EDA0B0C}" srcOrd="4" destOrd="0" parTransId="{7FE9BED2-1B36-4A40-B090-E3CDB752FF2B}" sibTransId="{594F6149-A8A8-4FB8-B58D-DFB746889D81}"/>
    <dgm:cxn modelId="{C80A22D1-86E9-43B6-BB04-DBC1C684B871}" srcId="{5A013847-1BE8-4C08-86EC-B2DDA87B09BF}" destId="{396CD10F-EC6A-4689-A6FA-122A73A4D978}" srcOrd="3" destOrd="0" parTransId="{8CFDD218-37C5-41B5-9160-102E9AEF25A0}" sibTransId="{4DCE3BB0-0D9D-4877-9712-C4C65D252138}"/>
    <dgm:cxn modelId="{ABE11CD2-26C2-46B6-8568-95F8D3960AC4}" type="presOf" srcId="{AF3C718E-1269-4CDF-953C-77CA5A622F0E}" destId="{115D585D-B2F8-457B-8F9B-422ED72DC4F2}" srcOrd="0" destOrd="0" presId="urn:microsoft.com/office/officeart/2005/8/layout/cycle4"/>
    <dgm:cxn modelId="{2209BFDF-10C9-478B-9494-C51F22101026}" type="presOf" srcId="{7FA695E0-91BE-4B5E-B242-0A286FEC8217}" destId="{9E80F7F1-CB92-433D-AB0D-DEC9E5BFFBA8}" srcOrd="0" destOrd="0" presId="urn:microsoft.com/office/officeart/2005/8/layout/cycle4"/>
    <dgm:cxn modelId="{7A24DDDF-6CD5-45B0-A086-F277B985798D}" type="presOf" srcId="{7DD4D442-57E2-46C6-ABBE-FCEEC3CFCB0B}" destId="{172715F3-4463-41A9-B139-B65126F0F27D}" srcOrd="0" destOrd="0" presId="urn:microsoft.com/office/officeart/2005/8/layout/cycle4"/>
    <dgm:cxn modelId="{6A41BFE3-9F0D-4CC1-90AA-594778898361}" srcId="{5A013847-1BE8-4C08-86EC-B2DDA87B09BF}" destId="{2D5CE25E-6A15-4B28-8000-D3C8E7D75011}" srcOrd="5" destOrd="0" parTransId="{C5400B0C-166C-4564-A669-372D21686D07}" sibTransId="{E91EA762-BEA6-4F3A-8A24-609C31CCCFA4}"/>
    <dgm:cxn modelId="{E4A98BF6-3466-4F72-B799-BA147E18F609}" type="presOf" srcId="{752086D6-2E16-4A7A-A5C3-741583A6EBA3}" destId="{E6292403-83B8-4210-9983-9F2A5BFFC3F3}" srcOrd="0" destOrd="0" presId="urn:microsoft.com/office/officeart/2005/8/layout/cycle4"/>
    <dgm:cxn modelId="{F8BAF77C-09E4-4096-95E2-FE9991B32793}" type="presParOf" srcId="{CDA1966C-CB6A-4B67-BF6D-0E7E13D2E7D3}" destId="{F5002371-7D11-402A-9A09-84355EF1A82E}" srcOrd="0" destOrd="0" presId="urn:microsoft.com/office/officeart/2005/8/layout/cycle4"/>
    <dgm:cxn modelId="{E3928598-A02D-40DC-85C3-D6823EB45D11}" type="presParOf" srcId="{F5002371-7D11-402A-9A09-84355EF1A82E}" destId="{E2C9A34C-926D-4084-B73A-737715E76C8C}" srcOrd="0" destOrd="0" presId="urn:microsoft.com/office/officeart/2005/8/layout/cycle4"/>
    <dgm:cxn modelId="{5F3952B7-F9F0-4528-ACBB-8ED2FE6C9E68}" type="presParOf" srcId="{E2C9A34C-926D-4084-B73A-737715E76C8C}" destId="{172715F3-4463-41A9-B139-B65126F0F27D}" srcOrd="0" destOrd="0" presId="urn:microsoft.com/office/officeart/2005/8/layout/cycle4"/>
    <dgm:cxn modelId="{ABAC4896-4179-4C90-BACD-88D5F362FC7E}" type="presParOf" srcId="{E2C9A34C-926D-4084-B73A-737715E76C8C}" destId="{3D187691-DA5D-4BEA-92D8-F0AC3CB7AE50}" srcOrd="1" destOrd="0" presId="urn:microsoft.com/office/officeart/2005/8/layout/cycle4"/>
    <dgm:cxn modelId="{3FFCBDC3-B592-4062-86A5-DCB132C63F00}" type="presParOf" srcId="{F5002371-7D11-402A-9A09-84355EF1A82E}" destId="{F7D4B39D-A3E5-4221-B253-CFABE82E65E0}" srcOrd="1" destOrd="0" presId="urn:microsoft.com/office/officeart/2005/8/layout/cycle4"/>
    <dgm:cxn modelId="{33C21170-57E2-4DAF-961A-5F2735EC5E70}" type="presParOf" srcId="{F7D4B39D-A3E5-4221-B253-CFABE82E65E0}" destId="{4916CE58-9289-44A7-BE38-F390AA0DFDC2}" srcOrd="0" destOrd="0" presId="urn:microsoft.com/office/officeart/2005/8/layout/cycle4"/>
    <dgm:cxn modelId="{0B0CEEE4-27E9-4207-B341-2693662EEC5C}" type="presParOf" srcId="{F7D4B39D-A3E5-4221-B253-CFABE82E65E0}" destId="{C4418458-E313-45D5-A5A9-568609909A65}" srcOrd="1" destOrd="0" presId="urn:microsoft.com/office/officeart/2005/8/layout/cycle4"/>
    <dgm:cxn modelId="{73E7CA48-F85B-455D-830D-DDEE30532619}" type="presParOf" srcId="{F5002371-7D11-402A-9A09-84355EF1A82E}" destId="{E41A3C00-8EB6-4AC3-9B94-33F7832799D3}" srcOrd="2" destOrd="0" presId="urn:microsoft.com/office/officeart/2005/8/layout/cycle4"/>
    <dgm:cxn modelId="{C6F1B1FF-C864-4747-9AC8-5517ED825C1D}" type="presParOf" srcId="{E41A3C00-8EB6-4AC3-9B94-33F7832799D3}" destId="{E6292403-83B8-4210-9983-9F2A5BFFC3F3}" srcOrd="0" destOrd="0" presId="urn:microsoft.com/office/officeart/2005/8/layout/cycle4"/>
    <dgm:cxn modelId="{10F08053-8382-4D6E-BA42-6A545EA78F25}" type="presParOf" srcId="{E41A3C00-8EB6-4AC3-9B94-33F7832799D3}" destId="{4A45F9EA-E880-4A12-BA18-AB5C120DC690}" srcOrd="1" destOrd="0" presId="urn:microsoft.com/office/officeart/2005/8/layout/cycle4"/>
    <dgm:cxn modelId="{834EEFCE-7AFA-4417-A506-8F3845ECCB98}" type="presParOf" srcId="{F5002371-7D11-402A-9A09-84355EF1A82E}" destId="{E4342D83-DFCB-4F5D-AEE3-F1D495E22721}" srcOrd="3" destOrd="0" presId="urn:microsoft.com/office/officeart/2005/8/layout/cycle4"/>
    <dgm:cxn modelId="{BACC203A-2C51-480D-96F0-DE4CCD28AA1A}" type="presParOf" srcId="{E4342D83-DFCB-4F5D-AEE3-F1D495E22721}" destId="{9E80F7F1-CB92-433D-AB0D-DEC9E5BFFBA8}" srcOrd="0" destOrd="0" presId="urn:microsoft.com/office/officeart/2005/8/layout/cycle4"/>
    <dgm:cxn modelId="{03975E03-8270-4389-8AD3-8C2C393F1F14}" type="presParOf" srcId="{E4342D83-DFCB-4F5D-AEE3-F1D495E22721}" destId="{357FFDD9-9E25-44A7-8878-9C8E943C6427}" srcOrd="1" destOrd="0" presId="urn:microsoft.com/office/officeart/2005/8/layout/cycle4"/>
    <dgm:cxn modelId="{9689DCC4-1D72-465F-A1E9-C89D27DEAA65}" type="presParOf" srcId="{F5002371-7D11-402A-9A09-84355EF1A82E}" destId="{121EC92E-3EB3-40D9-9391-A6D7A1F64764}" srcOrd="4" destOrd="0" presId="urn:microsoft.com/office/officeart/2005/8/layout/cycle4"/>
    <dgm:cxn modelId="{FBEFCD30-D6D3-4AC5-9BC5-1756B5C08578}" type="presParOf" srcId="{CDA1966C-CB6A-4B67-BF6D-0E7E13D2E7D3}" destId="{4A74E375-13CD-46D6-9A24-E469501B1973}" srcOrd="1" destOrd="0" presId="urn:microsoft.com/office/officeart/2005/8/layout/cycle4"/>
    <dgm:cxn modelId="{332099E5-A86C-4D51-9E70-0DE06B363235}" type="presParOf" srcId="{4A74E375-13CD-46D6-9A24-E469501B1973}" destId="{115D585D-B2F8-457B-8F9B-422ED72DC4F2}" srcOrd="0" destOrd="0" presId="urn:microsoft.com/office/officeart/2005/8/layout/cycle4"/>
    <dgm:cxn modelId="{D00EA204-D926-4A06-B453-C7263170B6DA}" type="presParOf" srcId="{4A74E375-13CD-46D6-9A24-E469501B1973}" destId="{F4E7C2D6-0C1A-4CC6-8F71-8918259EF16A}" srcOrd="1" destOrd="0" presId="urn:microsoft.com/office/officeart/2005/8/layout/cycle4"/>
    <dgm:cxn modelId="{780EBCC9-54DF-48A2-AEBF-8B28C089D997}" type="presParOf" srcId="{4A74E375-13CD-46D6-9A24-E469501B1973}" destId="{E44AB852-E240-4FBD-A553-4CA6D8289991}" srcOrd="2" destOrd="0" presId="urn:microsoft.com/office/officeart/2005/8/layout/cycle4"/>
    <dgm:cxn modelId="{3232DD30-28D7-42D5-8774-0ABBE5E876D5}" type="presParOf" srcId="{4A74E375-13CD-46D6-9A24-E469501B1973}" destId="{CDE8B419-9ADE-44C0-8F6C-24957AFD0AFA}" srcOrd="3" destOrd="0" presId="urn:microsoft.com/office/officeart/2005/8/layout/cycle4"/>
    <dgm:cxn modelId="{80C9A51E-06EC-46A2-AA6D-946D1C15F486}" type="presParOf" srcId="{4A74E375-13CD-46D6-9A24-E469501B1973}" destId="{57DFDD76-604F-4D0F-8204-BA5CB0A6B373}" srcOrd="4" destOrd="0" presId="urn:microsoft.com/office/officeart/2005/8/layout/cycle4"/>
    <dgm:cxn modelId="{7CB9E869-D7DE-42FE-9BCE-FEFD0E554E26}" type="presParOf" srcId="{CDA1966C-CB6A-4B67-BF6D-0E7E13D2E7D3}" destId="{B4F0A5F2-EF7B-4577-9550-6F07AD00F763}" srcOrd="2" destOrd="0" presId="urn:microsoft.com/office/officeart/2005/8/layout/cycle4"/>
    <dgm:cxn modelId="{5642E70D-13B1-4998-A196-1AB5E3099BBA}" type="presParOf" srcId="{CDA1966C-CB6A-4B67-BF6D-0E7E13D2E7D3}" destId="{1BD7E439-7973-404D-8C7A-B44A9B96CF24}"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ED9477-CA27-4DC4-9005-D40CAEAD79A0}" type="doc">
      <dgm:prSet loTypeId="urn:microsoft.com/office/officeart/2011/layout/HexagonRadial" loCatId="cycle" qsTypeId="urn:microsoft.com/office/officeart/2005/8/quickstyle/simple1" qsCatId="simple" csTypeId="urn:microsoft.com/office/officeart/2005/8/colors/colorful4" csCatId="colorful" phldr="1"/>
      <dgm:spPr/>
      <dgm:t>
        <a:bodyPr/>
        <a:lstStyle/>
        <a:p>
          <a:endParaRPr lang="en-US"/>
        </a:p>
      </dgm:t>
    </dgm:pt>
    <dgm:pt modelId="{8563DE9F-21D7-4CF3-B2E9-DD24EA47065C}">
      <dgm:prSet phldrT="[Text]" custT="1"/>
      <dgm:spPr/>
      <dgm:t>
        <a:bodyPr/>
        <a:lstStyle/>
        <a:p>
          <a:r>
            <a:rPr lang="en-US" sz="1800" b="1" dirty="0">
              <a:solidFill>
                <a:schemeClr val="tx1"/>
              </a:solidFill>
            </a:rPr>
            <a:t>GPDP</a:t>
          </a:r>
        </a:p>
      </dgm:t>
    </dgm:pt>
    <dgm:pt modelId="{079440A4-4DB9-423E-AAA8-9D502E7FC51B}" type="parTrans" cxnId="{9866C18F-67A0-4EB4-A592-051BD08EC7F7}">
      <dgm:prSet/>
      <dgm:spPr/>
      <dgm:t>
        <a:bodyPr/>
        <a:lstStyle/>
        <a:p>
          <a:endParaRPr lang="en-US"/>
        </a:p>
      </dgm:t>
    </dgm:pt>
    <dgm:pt modelId="{D1213E21-40B6-4269-A4B6-012802EB2DD1}" type="sibTrans" cxnId="{9866C18F-67A0-4EB4-A592-051BD08EC7F7}">
      <dgm:prSet/>
      <dgm:spPr/>
      <dgm:t>
        <a:bodyPr/>
        <a:lstStyle/>
        <a:p>
          <a:endParaRPr lang="en-US"/>
        </a:p>
      </dgm:t>
    </dgm:pt>
    <dgm:pt modelId="{904C434D-F820-46B2-A857-E7CB9F7D80C3}">
      <dgm:prSet phldrT="[Text]" custT="1"/>
      <dgm:spPr/>
      <dgm:t>
        <a:bodyPr/>
        <a:lstStyle/>
        <a:p>
          <a:r>
            <a:rPr lang="en-US" sz="1200" dirty="0">
              <a:solidFill>
                <a:schemeClr val="tx1"/>
              </a:solidFill>
            </a:rPr>
            <a:t>Alignment with the 29 subjects  under SDG framework</a:t>
          </a:r>
        </a:p>
      </dgm:t>
    </dgm:pt>
    <dgm:pt modelId="{0A7AA987-7FB8-4CDB-9744-4DFA9F58EA08}" type="parTrans" cxnId="{AC67481C-72D4-4932-A4FE-68144AC498ED}">
      <dgm:prSet/>
      <dgm:spPr/>
      <dgm:t>
        <a:bodyPr/>
        <a:lstStyle/>
        <a:p>
          <a:endParaRPr lang="en-US"/>
        </a:p>
      </dgm:t>
    </dgm:pt>
    <dgm:pt modelId="{3CB4480D-8838-46BE-BADB-AF93740DBE4B}" type="sibTrans" cxnId="{AC67481C-72D4-4932-A4FE-68144AC498ED}">
      <dgm:prSet/>
      <dgm:spPr/>
      <dgm:t>
        <a:bodyPr/>
        <a:lstStyle/>
        <a:p>
          <a:endParaRPr lang="en-US"/>
        </a:p>
      </dgm:t>
    </dgm:pt>
    <dgm:pt modelId="{5FE560A6-2D71-4014-B50B-6435D95031B0}">
      <dgm:prSet phldrT="[Text]" custT="1"/>
      <dgm:spPr/>
      <dgm:t>
        <a:bodyPr/>
        <a:lstStyle/>
        <a:p>
          <a:r>
            <a:rPr lang="en-US" sz="1200" dirty="0">
              <a:solidFill>
                <a:schemeClr val="tx1"/>
              </a:solidFill>
            </a:rPr>
            <a:t>institutionalization of special MAHILA SABHAS and BAL SABHAS</a:t>
          </a:r>
        </a:p>
      </dgm:t>
    </dgm:pt>
    <dgm:pt modelId="{CE450BDF-787F-42F5-A1FE-867048BE904F}" type="parTrans" cxnId="{9B743505-BB29-4C92-A2E8-5DFC1579BBD7}">
      <dgm:prSet/>
      <dgm:spPr/>
      <dgm:t>
        <a:bodyPr/>
        <a:lstStyle/>
        <a:p>
          <a:endParaRPr lang="en-US"/>
        </a:p>
      </dgm:t>
    </dgm:pt>
    <dgm:pt modelId="{B67EAE0A-7A65-498B-80CC-1F174FD80B51}" type="sibTrans" cxnId="{9B743505-BB29-4C92-A2E8-5DFC1579BBD7}">
      <dgm:prSet/>
      <dgm:spPr/>
      <dgm:t>
        <a:bodyPr/>
        <a:lstStyle/>
        <a:p>
          <a:endParaRPr lang="en-US"/>
        </a:p>
      </dgm:t>
    </dgm:pt>
    <dgm:pt modelId="{F482945E-601F-43EF-B6AE-CA0C2385C522}">
      <dgm:prSet phldrT="[Text]" custT="1"/>
      <dgm:spPr/>
      <dgm:t>
        <a:bodyPr/>
        <a:lstStyle/>
        <a:p>
          <a:pPr>
            <a:buFont typeface="+mj-lt"/>
            <a:buAutoNum type="alphaLcPeriod"/>
          </a:pPr>
          <a:r>
            <a:rPr lang="en-US" sz="1200" b="1" dirty="0"/>
            <a:t>Capacity Building of GPs on  child and women  responsive GPDPs</a:t>
          </a:r>
          <a:endParaRPr lang="en-US" sz="1200" dirty="0"/>
        </a:p>
      </dgm:t>
    </dgm:pt>
    <dgm:pt modelId="{6DAC7700-6D98-4CBB-9C54-28160357B49C}" type="parTrans" cxnId="{264E2CC3-B433-4B68-B456-F32AFFDF5B3C}">
      <dgm:prSet/>
      <dgm:spPr/>
      <dgm:t>
        <a:bodyPr/>
        <a:lstStyle/>
        <a:p>
          <a:endParaRPr lang="en-US"/>
        </a:p>
      </dgm:t>
    </dgm:pt>
    <dgm:pt modelId="{F025FAE9-D8F5-4AFE-8094-984A3875E7BE}" type="sibTrans" cxnId="{264E2CC3-B433-4B68-B456-F32AFFDF5B3C}">
      <dgm:prSet/>
      <dgm:spPr/>
      <dgm:t>
        <a:bodyPr/>
        <a:lstStyle/>
        <a:p>
          <a:endParaRPr lang="en-US"/>
        </a:p>
      </dgm:t>
    </dgm:pt>
    <dgm:pt modelId="{49DAA43B-DFA2-4460-9CA6-A0A96CBFE464}">
      <dgm:prSet phldrT="[Text]" custT="1"/>
      <dgm:spPr/>
      <dgm:t>
        <a:bodyPr/>
        <a:lstStyle/>
        <a:p>
          <a:pPr marL="0" lvl="0" indent="0" algn="ctr" defTabSz="533400">
            <a:lnSpc>
              <a:spcPct val="90000"/>
            </a:lnSpc>
            <a:spcBef>
              <a:spcPct val="0"/>
            </a:spcBef>
            <a:spcAft>
              <a:spcPct val="35000"/>
            </a:spcAft>
            <a:buFont typeface="+mj-lt"/>
            <a:buNone/>
          </a:pPr>
          <a:r>
            <a:rPr lang="en-US" sz="1200" b="1" kern="1200" dirty="0">
              <a:solidFill>
                <a:schemeClr val="tx1"/>
              </a:solidFill>
              <a:latin typeface="Calibri" panose="020F0502020204030204"/>
              <a:ea typeface="+mn-ea"/>
              <a:cs typeface="+mn-cs"/>
            </a:rPr>
            <a:t>Adopting Localization of SDGs, keeping in view national/state SDG Indicator Framework for a bottom-up approach to achieving SDGs</a:t>
          </a:r>
        </a:p>
      </dgm:t>
    </dgm:pt>
    <dgm:pt modelId="{385C08A8-158B-4AB1-A5BE-2F34D8B72FFB}" type="parTrans" cxnId="{6A23BBFE-E9C5-4F2A-A4F7-EF074539F205}">
      <dgm:prSet/>
      <dgm:spPr/>
      <dgm:t>
        <a:bodyPr/>
        <a:lstStyle/>
        <a:p>
          <a:endParaRPr lang="en-US"/>
        </a:p>
      </dgm:t>
    </dgm:pt>
    <dgm:pt modelId="{B4834300-DC5E-487D-BB00-525912F17EEC}" type="sibTrans" cxnId="{6A23BBFE-E9C5-4F2A-A4F7-EF074539F205}">
      <dgm:prSet/>
      <dgm:spPr/>
      <dgm:t>
        <a:bodyPr/>
        <a:lstStyle/>
        <a:p>
          <a:endParaRPr lang="en-US"/>
        </a:p>
      </dgm:t>
    </dgm:pt>
    <dgm:pt modelId="{32D9F026-082D-4333-8298-241A495B1196}">
      <dgm:prSet phldrT="[Text]" custT="1"/>
      <dgm:spPr/>
      <dgm:t>
        <a:bodyPr/>
        <a:lstStyle/>
        <a:p>
          <a:pPr marL="0" lvl="0" indent="0" algn="ctr" defTabSz="533400">
            <a:lnSpc>
              <a:spcPct val="90000"/>
            </a:lnSpc>
            <a:spcBef>
              <a:spcPct val="0"/>
            </a:spcBef>
            <a:spcAft>
              <a:spcPct val="35000"/>
            </a:spcAft>
            <a:buFont typeface="+mj-lt"/>
            <a:buNone/>
          </a:pPr>
          <a:r>
            <a:rPr lang="en-US" sz="1200" b="1" kern="1200" dirty="0">
              <a:solidFill>
                <a:schemeClr val="tx1"/>
              </a:solidFill>
              <a:latin typeface="Calibri" panose="020F0502020204030204"/>
              <a:ea typeface="+mn-ea"/>
              <a:cs typeface="+mn-cs"/>
            </a:rPr>
            <a:t>Development of a model GPDP monitoring plan with appropriate indicators, its disaggregation, baseline/ target and MOVs </a:t>
          </a:r>
        </a:p>
      </dgm:t>
    </dgm:pt>
    <dgm:pt modelId="{A4C552AD-BD85-42DE-99FC-D41829D06B0F}" type="parTrans" cxnId="{81B7EE35-7168-418A-ABCC-576B0A3B755E}">
      <dgm:prSet/>
      <dgm:spPr/>
      <dgm:t>
        <a:bodyPr/>
        <a:lstStyle/>
        <a:p>
          <a:endParaRPr lang="en-US"/>
        </a:p>
      </dgm:t>
    </dgm:pt>
    <dgm:pt modelId="{83642F73-5FD1-40A3-926B-7C9C9B680A25}" type="sibTrans" cxnId="{81B7EE35-7168-418A-ABCC-576B0A3B755E}">
      <dgm:prSet/>
      <dgm:spPr/>
      <dgm:t>
        <a:bodyPr/>
        <a:lstStyle/>
        <a:p>
          <a:endParaRPr lang="en-US"/>
        </a:p>
      </dgm:t>
    </dgm:pt>
    <dgm:pt modelId="{951B0A01-53FF-471C-A514-464074E16AD6}">
      <dgm:prSet phldrT="[Text]" custT="1"/>
      <dgm:spPr/>
      <dgm:t>
        <a:bodyPr/>
        <a:lstStyle/>
        <a:p>
          <a:pPr marL="0" lvl="0" indent="0" algn="ctr" defTabSz="533400">
            <a:lnSpc>
              <a:spcPct val="90000"/>
            </a:lnSpc>
            <a:spcBef>
              <a:spcPct val="0"/>
            </a:spcBef>
            <a:spcAft>
              <a:spcPct val="35000"/>
            </a:spcAft>
            <a:buFont typeface="+mj-lt"/>
            <a:buNone/>
          </a:pPr>
          <a:r>
            <a:rPr lang="en-US" sz="1200" b="1" kern="1200" dirty="0">
              <a:solidFill>
                <a:prstClr val="white"/>
              </a:solidFill>
              <a:latin typeface="Calibri" panose="020F0502020204030204"/>
              <a:ea typeface="+mn-ea"/>
              <a:cs typeface="+mn-cs"/>
            </a:rPr>
            <a:t>Identify data sources;</a:t>
          </a:r>
        </a:p>
        <a:p>
          <a:pPr marL="0" lvl="0" indent="0" algn="ctr" defTabSz="533400">
            <a:lnSpc>
              <a:spcPct val="90000"/>
            </a:lnSpc>
            <a:spcBef>
              <a:spcPct val="0"/>
            </a:spcBef>
            <a:spcAft>
              <a:spcPct val="35000"/>
            </a:spcAft>
            <a:buFont typeface="+mj-lt"/>
            <a:buNone/>
          </a:pPr>
          <a:r>
            <a:rPr lang="en-US" sz="1200" b="1" kern="1200" dirty="0">
              <a:solidFill>
                <a:prstClr val="white"/>
              </a:solidFill>
              <a:latin typeface="Calibri" panose="020F0502020204030204"/>
              <a:ea typeface="+mn-ea"/>
              <a:cs typeface="+mn-cs"/>
            </a:rPr>
            <a:t>Address the availability data from Mission Antyodaya &amp; role of community level monitoring</a:t>
          </a:r>
        </a:p>
      </dgm:t>
    </dgm:pt>
    <dgm:pt modelId="{6D66669A-3CBF-43E1-86AD-29177ACE0F3A}" type="parTrans" cxnId="{B5B0AAEC-0959-456F-89CB-E52A27C74106}">
      <dgm:prSet/>
      <dgm:spPr/>
      <dgm:t>
        <a:bodyPr/>
        <a:lstStyle/>
        <a:p>
          <a:endParaRPr lang="en-US"/>
        </a:p>
      </dgm:t>
    </dgm:pt>
    <dgm:pt modelId="{FFBD22EB-8B76-4205-A696-5024E2794F10}" type="sibTrans" cxnId="{B5B0AAEC-0959-456F-89CB-E52A27C74106}">
      <dgm:prSet/>
      <dgm:spPr/>
      <dgm:t>
        <a:bodyPr/>
        <a:lstStyle/>
        <a:p>
          <a:endParaRPr lang="en-US"/>
        </a:p>
      </dgm:t>
    </dgm:pt>
    <dgm:pt modelId="{0E7F33E7-6E30-41CE-92F0-E2C414BF892C}" type="pres">
      <dgm:prSet presAssocID="{5FED9477-CA27-4DC4-9005-D40CAEAD79A0}" presName="Name0" presStyleCnt="0">
        <dgm:presLayoutVars>
          <dgm:chMax val="1"/>
          <dgm:chPref val="1"/>
          <dgm:dir/>
          <dgm:animOne val="branch"/>
          <dgm:animLvl val="lvl"/>
        </dgm:presLayoutVars>
      </dgm:prSet>
      <dgm:spPr/>
    </dgm:pt>
    <dgm:pt modelId="{1B287332-41EC-4358-95F5-7CC4DFA89082}" type="pres">
      <dgm:prSet presAssocID="{8563DE9F-21D7-4CF3-B2E9-DD24EA47065C}" presName="Parent" presStyleLbl="node0" presStyleIdx="0" presStyleCnt="1">
        <dgm:presLayoutVars>
          <dgm:chMax val="6"/>
          <dgm:chPref val="6"/>
        </dgm:presLayoutVars>
      </dgm:prSet>
      <dgm:spPr/>
    </dgm:pt>
    <dgm:pt modelId="{4425D822-71A2-4FE7-B4B3-C7093ADFF254}" type="pres">
      <dgm:prSet presAssocID="{904C434D-F820-46B2-A857-E7CB9F7D80C3}" presName="Accent1" presStyleCnt="0"/>
      <dgm:spPr/>
    </dgm:pt>
    <dgm:pt modelId="{B1D58350-2D23-4C2C-896A-12E6B28178BB}" type="pres">
      <dgm:prSet presAssocID="{904C434D-F820-46B2-A857-E7CB9F7D80C3}" presName="Accent" presStyleLbl="bgShp" presStyleIdx="0" presStyleCnt="6"/>
      <dgm:spPr/>
    </dgm:pt>
    <dgm:pt modelId="{ACF4EB85-8BDC-45AB-9F32-C9796B32BAEE}" type="pres">
      <dgm:prSet presAssocID="{904C434D-F820-46B2-A857-E7CB9F7D80C3}" presName="Child1" presStyleLbl="node1" presStyleIdx="0" presStyleCnt="6">
        <dgm:presLayoutVars>
          <dgm:chMax val="0"/>
          <dgm:chPref val="0"/>
          <dgm:bulletEnabled val="1"/>
        </dgm:presLayoutVars>
      </dgm:prSet>
      <dgm:spPr/>
    </dgm:pt>
    <dgm:pt modelId="{5EC529CF-179D-4C38-8FE0-9DC9657855FE}" type="pres">
      <dgm:prSet presAssocID="{5FE560A6-2D71-4014-B50B-6435D95031B0}" presName="Accent2" presStyleCnt="0"/>
      <dgm:spPr/>
    </dgm:pt>
    <dgm:pt modelId="{178B24D3-9F96-49C8-BC2E-DA4E03A16D13}" type="pres">
      <dgm:prSet presAssocID="{5FE560A6-2D71-4014-B50B-6435D95031B0}" presName="Accent" presStyleLbl="bgShp" presStyleIdx="1" presStyleCnt="6"/>
      <dgm:spPr/>
    </dgm:pt>
    <dgm:pt modelId="{A3F7AF7E-AFA2-4514-9E81-00CD3FEB02C6}" type="pres">
      <dgm:prSet presAssocID="{5FE560A6-2D71-4014-B50B-6435D95031B0}" presName="Child2" presStyleLbl="node1" presStyleIdx="1" presStyleCnt="6">
        <dgm:presLayoutVars>
          <dgm:chMax val="0"/>
          <dgm:chPref val="0"/>
          <dgm:bulletEnabled val="1"/>
        </dgm:presLayoutVars>
      </dgm:prSet>
      <dgm:spPr/>
    </dgm:pt>
    <dgm:pt modelId="{C4247F72-D965-4541-A0E5-38ACA5FCDAE1}" type="pres">
      <dgm:prSet presAssocID="{F482945E-601F-43EF-B6AE-CA0C2385C522}" presName="Accent3" presStyleCnt="0"/>
      <dgm:spPr/>
    </dgm:pt>
    <dgm:pt modelId="{A2091143-1BF8-4268-99F5-78B3ED15B440}" type="pres">
      <dgm:prSet presAssocID="{F482945E-601F-43EF-B6AE-CA0C2385C522}" presName="Accent" presStyleLbl="bgShp" presStyleIdx="2" presStyleCnt="6"/>
      <dgm:spPr/>
    </dgm:pt>
    <dgm:pt modelId="{E82EB7AE-4682-436C-A6A3-A5AD22836014}" type="pres">
      <dgm:prSet presAssocID="{F482945E-601F-43EF-B6AE-CA0C2385C522}" presName="Child3" presStyleLbl="node1" presStyleIdx="2" presStyleCnt="6">
        <dgm:presLayoutVars>
          <dgm:chMax val="0"/>
          <dgm:chPref val="0"/>
          <dgm:bulletEnabled val="1"/>
        </dgm:presLayoutVars>
      </dgm:prSet>
      <dgm:spPr/>
    </dgm:pt>
    <dgm:pt modelId="{3534A83F-A243-4328-97BE-D1EBC8144A0C}" type="pres">
      <dgm:prSet presAssocID="{49DAA43B-DFA2-4460-9CA6-A0A96CBFE464}" presName="Accent4" presStyleCnt="0"/>
      <dgm:spPr/>
    </dgm:pt>
    <dgm:pt modelId="{4284EE71-858D-4BD4-9606-697847903769}" type="pres">
      <dgm:prSet presAssocID="{49DAA43B-DFA2-4460-9CA6-A0A96CBFE464}" presName="Accent" presStyleLbl="bgShp" presStyleIdx="3" presStyleCnt="6"/>
      <dgm:spPr/>
    </dgm:pt>
    <dgm:pt modelId="{1F5A22D6-43DA-4965-B1F4-6C72F190BBD5}" type="pres">
      <dgm:prSet presAssocID="{49DAA43B-DFA2-4460-9CA6-A0A96CBFE464}" presName="Child4" presStyleLbl="node1" presStyleIdx="3" presStyleCnt="6">
        <dgm:presLayoutVars>
          <dgm:chMax val="0"/>
          <dgm:chPref val="0"/>
          <dgm:bulletEnabled val="1"/>
        </dgm:presLayoutVars>
      </dgm:prSet>
      <dgm:spPr/>
    </dgm:pt>
    <dgm:pt modelId="{A8009577-3BEF-44BF-ADB9-B7A994E984CD}" type="pres">
      <dgm:prSet presAssocID="{32D9F026-082D-4333-8298-241A495B1196}" presName="Accent5" presStyleCnt="0"/>
      <dgm:spPr/>
    </dgm:pt>
    <dgm:pt modelId="{45618B4C-E582-431F-8FF3-8398B3BB211E}" type="pres">
      <dgm:prSet presAssocID="{32D9F026-082D-4333-8298-241A495B1196}" presName="Accent" presStyleLbl="bgShp" presStyleIdx="4" presStyleCnt="6"/>
      <dgm:spPr/>
    </dgm:pt>
    <dgm:pt modelId="{910883D3-57A4-4792-92E9-60442AE5A55D}" type="pres">
      <dgm:prSet presAssocID="{32D9F026-082D-4333-8298-241A495B1196}" presName="Child5" presStyleLbl="node1" presStyleIdx="4" presStyleCnt="6">
        <dgm:presLayoutVars>
          <dgm:chMax val="0"/>
          <dgm:chPref val="0"/>
          <dgm:bulletEnabled val="1"/>
        </dgm:presLayoutVars>
      </dgm:prSet>
      <dgm:spPr/>
    </dgm:pt>
    <dgm:pt modelId="{1FD322F2-4F43-43B8-8CBD-64F5CC5ACE84}" type="pres">
      <dgm:prSet presAssocID="{951B0A01-53FF-471C-A514-464074E16AD6}" presName="Accent6" presStyleCnt="0"/>
      <dgm:spPr/>
    </dgm:pt>
    <dgm:pt modelId="{EC824DFB-DB9F-48B2-A538-E402E30F05C9}" type="pres">
      <dgm:prSet presAssocID="{951B0A01-53FF-471C-A514-464074E16AD6}" presName="Accent" presStyleLbl="bgShp" presStyleIdx="5" presStyleCnt="6"/>
      <dgm:spPr/>
    </dgm:pt>
    <dgm:pt modelId="{2CFA6A1C-A8D0-4724-A857-955543EEC495}" type="pres">
      <dgm:prSet presAssocID="{951B0A01-53FF-471C-A514-464074E16AD6}" presName="Child6" presStyleLbl="node1" presStyleIdx="5" presStyleCnt="6">
        <dgm:presLayoutVars>
          <dgm:chMax val="0"/>
          <dgm:chPref val="0"/>
          <dgm:bulletEnabled val="1"/>
        </dgm:presLayoutVars>
      </dgm:prSet>
      <dgm:spPr/>
    </dgm:pt>
  </dgm:ptLst>
  <dgm:cxnLst>
    <dgm:cxn modelId="{9B743505-BB29-4C92-A2E8-5DFC1579BBD7}" srcId="{8563DE9F-21D7-4CF3-B2E9-DD24EA47065C}" destId="{5FE560A6-2D71-4014-B50B-6435D95031B0}" srcOrd="1" destOrd="0" parTransId="{CE450BDF-787F-42F5-A1FE-867048BE904F}" sibTransId="{B67EAE0A-7A65-498B-80CC-1F174FD80B51}"/>
    <dgm:cxn modelId="{DCF9FE12-7019-48EF-A3D2-A59B077FC1CF}" type="presOf" srcId="{32D9F026-082D-4333-8298-241A495B1196}" destId="{910883D3-57A4-4792-92E9-60442AE5A55D}" srcOrd="0" destOrd="0" presId="urn:microsoft.com/office/officeart/2011/layout/HexagonRadial"/>
    <dgm:cxn modelId="{28A1CC14-06B6-426C-9EF7-926C266A47D4}" type="presOf" srcId="{5FE560A6-2D71-4014-B50B-6435D95031B0}" destId="{A3F7AF7E-AFA2-4514-9E81-00CD3FEB02C6}" srcOrd="0" destOrd="0" presId="urn:microsoft.com/office/officeart/2011/layout/HexagonRadial"/>
    <dgm:cxn modelId="{AC67481C-72D4-4932-A4FE-68144AC498ED}" srcId="{8563DE9F-21D7-4CF3-B2E9-DD24EA47065C}" destId="{904C434D-F820-46B2-A857-E7CB9F7D80C3}" srcOrd="0" destOrd="0" parTransId="{0A7AA987-7FB8-4CDB-9744-4DFA9F58EA08}" sibTransId="{3CB4480D-8838-46BE-BADB-AF93740DBE4B}"/>
    <dgm:cxn modelId="{81B7EE35-7168-418A-ABCC-576B0A3B755E}" srcId="{8563DE9F-21D7-4CF3-B2E9-DD24EA47065C}" destId="{32D9F026-082D-4333-8298-241A495B1196}" srcOrd="4" destOrd="0" parTransId="{A4C552AD-BD85-42DE-99FC-D41829D06B0F}" sibTransId="{83642F73-5FD1-40A3-926B-7C9C9B680A25}"/>
    <dgm:cxn modelId="{69A50C5B-2D2A-4E11-B696-5A896B22D2B5}" type="presOf" srcId="{49DAA43B-DFA2-4460-9CA6-A0A96CBFE464}" destId="{1F5A22D6-43DA-4965-B1F4-6C72F190BBD5}" srcOrd="0" destOrd="0" presId="urn:microsoft.com/office/officeart/2011/layout/HexagonRadial"/>
    <dgm:cxn modelId="{8CC76C4D-95A1-4338-805C-870F30AF7F26}" type="presOf" srcId="{F482945E-601F-43EF-B6AE-CA0C2385C522}" destId="{E82EB7AE-4682-436C-A6A3-A5AD22836014}" srcOrd="0" destOrd="0" presId="urn:microsoft.com/office/officeart/2011/layout/HexagonRadial"/>
    <dgm:cxn modelId="{26E1D657-CDE4-4AC7-AFA8-DEAE489B4C51}" type="presOf" srcId="{951B0A01-53FF-471C-A514-464074E16AD6}" destId="{2CFA6A1C-A8D0-4724-A857-955543EEC495}" srcOrd="0" destOrd="0" presId="urn:microsoft.com/office/officeart/2011/layout/HexagonRadial"/>
    <dgm:cxn modelId="{C77B087C-8A4B-4BF1-BD74-DE749C8C0AC4}" type="presOf" srcId="{8563DE9F-21D7-4CF3-B2E9-DD24EA47065C}" destId="{1B287332-41EC-4358-95F5-7CC4DFA89082}" srcOrd="0" destOrd="0" presId="urn:microsoft.com/office/officeart/2011/layout/HexagonRadial"/>
    <dgm:cxn modelId="{9866C18F-67A0-4EB4-A592-051BD08EC7F7}" srcId="{5FED9477-CA27-4DC4-9005-D40CAEAD79A0}" destId="{8563DE9F-21D7-4CF3-B2E9-DD24EA47065C}" srcOrd="0" destOrd="0" parTransId="{079440A4-4DB9-423E-AAA8-9D502E7FC51B}" sibTransId="{D1213E21-40B6-4269-A4B6-012802EB2DD1}"/>
    <dgm:cxn modelId="{8ABD99A2-A84E-42A9-93E9-CF5E7B2588B6}" type="presOf" srcId="{904C434D-F820-46B2-A857-E7CB9F7D80C3}" destId="{ACF4EB85-8BDC-45AB-9F32-C9796B32BAEE}" srcOrd="0" destOrd="0" presId="urn:microsoft.com/office/officeart/2011/layout/HexagonRadial"/>
    <dgm:cxn modelId="{942ECDB2-B3FE-4B3B-AE3D-E6732079222A}" type="presOf" srcId="{5FED9477-CA27-4DC4-9005-D40CAEAD79A0}" destId="{0E7F33E7-6E30-41CE-92F0-E2C414BF892C}" srcOrd="0" destOrd="0" presId="urn:microsoft.com/office/officeart/2011/layout/HexagonRadial"/>
    <dgm:cxn modelId="{264E2CC3-B433-4B68-B456-F32AFFDF5B3C}" srcId="{8563DE9F-21D7-4CF3-B2E9-DD24EA47065C}" destId="{F482945E-601F-43EF-B6AE-CA0C2385C522}" srcOrd="2" destOrd="0" parTransId="{6DAC7700-6D98-4CBB-9C54-28160357B49C}" sibTransId="{F025FAE9-D8F5-4AFE-8094-984A3875E7BE}"/>
    <dgm:cxn modelId="{B5B0AAEC-0959-456F-89CB-E52A27C74106}" srcId="{8563DE9F-21D7-4CF3-B2E9-DD24EA47065C}" destId="{951B0A01-53FF-471C-A514-464074E16AD6}" srcOrd="5" destOrd="0" parTransId="{6D66669A-3CBF-43E1-86AD-29177ACE0F3A}" sibTransId="{FFBD22EB-8B76-4205-A696-5024E2794F10}"/>
    <dgm:cxn modelId="{6A23BBFE-E9C5-4F2A-A4F7-EF074539F205}" srcId="{8563DE9F-21D7-4CF3-B2E9-DD24EA47065C}" destId="{49DAA43B-DFA2-4460-9CA6-A0A96CBFE464}" srcOrd="3" destOrd="0" parTransId="{385C08A8-158B-4AB1-A5BE-2F34D8B72FFB}" sibTransId="{B4834300-DC5E-487D-BB00-525912F17EEC}"/>
    <dgm:cxn modelId="{352CA201-241B-4EBE-9BDC-33C399AD75C4}" type="presParOf" srcId="{0E7F33E7-6E30-41CE-92F0-E2C414BF892C}" destId="{1B287332-41EC-4358-95F5-7CC4DFA89082}" srcOrd="0" destOrd="0" presId="urn:microsoft.com/office/officeart/2011/layout/HexagonRadial"/>
    <dgm:cxn modelId="{FE4CFF57-0AD2-4633-AE4A-85D8582D6B58}" type="presParOf" srcId="{0E7F33E7-6E30-41CE-92F0-E2C414BF892C}" destId="{4425D822-71A2-4FE7-B4B3-C7093ADFF254}" srcOrd="1" destOrd="0" presId="urn:microsoft.com/office/officeart/2011/layout/HexagonRadial"/>
    <dgm:cxn modelId="{1B38081F-063A-41AA-A90B-B46BDF333CC3}" type="presParOf" srcId="{4425D822-71A2-4FE7-B4B3-C7093ADFF254}" destId="{B1D58350-2D23-4C2C-896A-12E6B28178BB}" srcOrd="0" destOrd="0" presId="urn:microsoft.com/office/officeart/2011/layout/HexagonRadial"/>
    <dgm:cxn modelId="{89EC1F4E-1C4A-4860-9040-06B39FBBF953}" type="presParOf" srcId="{0E7F33E7-6E30-41CE-92F0-E2C414BF892C}" destId="{ACF4EB85-8BDC-45AB-9F32-C9796B32BAEE}" srcOrd="2" destOrd="0" presId="urn:microsoft.com/office/officeart/2011/layout/HexagonRadial"/>
    <dgm:cxn modelId="{FBD8BE62-272A-449D-A392-0D6D2089BC7A}" type="presParOf" srcId="{0E7F33E7-6E30-41CE-92F0-E2C414BF892C}" destId="{5EC529CF-179D-4C38-8FE0-9DC9657855FE}" srcOrd="3" destOrd="0" presId="urn:microsoft.com/office/officeart/2011/layout/HexagonRadial"/>
    <dgm:cxn modelId="{7002D040-FF35-4B57-BB12-2CF35EA67A6A}" type="presParOf" srcId="{5EC529CF-179D-4C38-8FE0-9DC9657855FE}" destId="{178B24D3-9F96-49C8-BC2E-DA4E03A16D13}" srcOrd="0" destOrd="0" presId="urn:microsoft.com/office/officeart/2011/layout/HexagonRadial"/>
    <dgm:cxn modelId="{F89A4473-0DB3-423E-8A76-CF09DAA72AA0}" type="presParOf" srcId="{0E7F33E7-6E30-41CE-92F0-E2C414BF892C}" destId="{A3F7AF7E-AFA2-4514-9E81-00CD3FEB02C6}" srcOrd="4" destOrd="0" presId="urn:microsoft.com/office/officeart/2011/layout/HexagonRadial"/>
    <dgm:cxn modelId="{C27D4CEB-FF9E-4156-996C-3CAD55D90E0B}" type="presParOf" srcId="{0E7F33E7-6E30-41CE-92F0-E2C414BF892C}" destId="{C4247F72-D965-4541-A0E5-38ACA5FCDAE1}" srcOrd="5" destOrd="0" presId="urn:microsoft.com/office/officeart/2011/layout/HexagonRadial"/>
    <dgm:cxn modelId="{99505A81-7064-4327-AE87-749E9123490E}" type="presParOf" srcId="{C4247F72-D965-4541-A0E5-38ACA5FCDAE1}" destId="{A2091143-1BF8-4268-99F5-78B3ED15B440}" srcOrd="0" destOrd="0" presId="urn:microsoft.com/office/officeart/2011/layout/HexagonRadial"/>
    <dgm:cxn modelId="{C6AE2BEA-5950-4F34-A545-7779CB7BB9D0}" type="presParOf" srcId="{0E7F33E7-6E30-41CE-92F0-E2C414BF892C}" destId="{E82EB7AE-4682-436C-A6A3-A5AD22836014}" srcOrd="6" destOrd="0" presId="urn:microsoft.com/office/officeart/2011/layout/HexagonRadial"/>
    <dgm:cxn modelId="{06EE9D62-2C4F-473F-8DD7-1AD29DA1E388}" type="presParOf" srcId="{0E7F33E7-6E30-41CE-92F0-E2C414BF892C}" destId="{3534A83F-A243-4328-97BE-D1EBC8144A0C}" srcOrd="7" destOrd="0" presId="urn:microsoft.com/office/officeart/2011/layout/HexagonRadial"/>
    <dgm:cxn modelId="{D70AAF13-40CB-405E-A2E8-9C1CC2DA25B7}" type="presParOf" srcId="{3534A83F-A243-4328-97BE-D1EBC8144A0C}" destId="{4284EE71-858D-4BD4-9606-697847903769}" srcOrd="0" destOrd="0" presId="urn:microsoft.com/office/officeart/2011/layout/HexagonRadial"/>
    <dgm:cxn modelId="{7E9F3996-04FF-4646-80F7-3CCD6197BE6A}" type="presParOf" srcId="{0E7F33E7-6E30-41CE-92F0-E2C414BF892C}" destId="{1F5A22D6-43DA-4965-B1F4-6C72F190BBD5}" srcOrd="8" destOrd="0" presId="urn:microsoft.com/office/officeart/2011/layout/HexagonRadial"/>
    <dgm:cxn modelId="{D4CF8ED8-7DC5-4791-8E14-A59F185BFB17}" type="presParOf" srcId="{0E7F33E7-6E30-41CE-92F0-E2C414BF892C}" destId="{A8009577-3BEF-44BF-ADB9-B7A994E984CD}" srcOrd="9" destOrd="0" presId="urn:microsoft.com/office/officeart/2011/layout/HexagonRadial"/>
    <dgm:cxn modelId="{B3E24A85-EBC0-4EB9-844F-5B5E6A25F8C0}" type="presParOf" srcId="{A8009577-3BEF-44BF-ADB9-B7A994E984CD}" destId="{45618B4C-E582-431F-8FF3-8398B3BB211E}" srcOrd="0" destOrd="0" presId="urn:microsoft.com/office/officeart/2011/layout/HexagonRadial"/>
    <dgm:cxn modelId="{1DE609A4-1255-435B-B201-FC8CFC7FD118}" type="presParOf" srcId="{0E7F33E7-6E30-41CE-92F0-E2C414BF892C}" destId="{910883D3-57A4-4792-92E9-60442AE5A55D}" srcOrd="10" destOrd="0" presId="urn:microsoft.com/office/officeart/2011/layout/HexagonRadial"/>
    <dgm:cxn modelId="{B32DD172-946C-466E-BF86-7E56EB5543AE}" type="presParOf" srcId="{0E7F33E7-6E30-41CE-92F0-E2C414BF892C}" destId="{1FD322F2-4F43-43B8-8CBD-64F5CC5ACE84}" srcOrd="11" destOrd="0" presId="urn:microsoft.com/office/officeart/2011/layout/HexagonRadial"/>
    <dgm:cxn modelId="{ED167608-5044-440C-9123-AD3B9C2893E3}" type="presParOf" srcId="{1FD322F2-4F43-43B8-8CBD-64F5CC5ACE84}" destId="{EC824DFB-DB9F-48B2-A538-E402E30F05C9}" srcOrd="0" destOrd="0" presId="urn:microsoft.com/office/officeart/2011/layout/HexagonRadial"/>
    <dgm:cxn modelId="{FD267D1B-A94B-452D-9D3B-070E6BEB12AE}" type="presParOf" srcId="{0E7F33E7-6E30-41CE-92F0-E2C414BF892C}" destId="{2CFA6A1C-A8D0-4724-A857-955543EEC495}"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EE4B20-930D-4F10-9A99-3067A9E29482}">
      <dsp:nvSpPr>
        <dsp:cNvPr id="0" name=""/>
        <dsp:cNvSpPr/>
      </dsp:nvSpPr>
      <dsp:spPr>
        <a:xfrm>
          <a:off x="0" y="97343"/>
          <a:ext cx="6263640" cy="17316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Panchayat Raj Institutions, as the key unit of decentralized and participatory rural local self- government, have a central role to play in identifying local issues, planning and implementing interventions to achieve developmental outcomes. </a:t>
          </a:r>
        </a:p>
      </dsp:txBody>
      <dsp:txXfrm>
        <a:off x="84530" y="181873"/>
        <a:ext cx="6094580" cy="1562540"/>
      </dsp:txXfrm>
    </dsp:sp>
    <dsp:sp modelId="{DCF24390-4C48-4B0A-B4DD-8DD17AD577D3}">
      <dsp:nvSpPr>
        <dsp:cNvPr id="0" name=""/>
        <dsp:cNvSpPr/>
      </dsp:nvSpPr>
      <dsp:spPr>
        <a:xfrm>
          <a:off x="0" y="1886544"/>
          <a:ext cx="6263640" cy="173160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Ministry of Panchayati Raj  has played a substantial role in equipping all the PRIs, to become effective vehicles of  social change and rural economic development </a:t>
          </a:r>
        </a:p>
      </dsp:txBody>
      <dsp:txXfrm>
        <a:off x="84530" y="1971074"/>
        <a:ext cx="6094580" cy="1562540"/>
      </dsp:txXfrm>
    </dsp:sp>
    <dsp:sp modelId="{61455E20-D6DF-42EF-BD5B-CB098F2115D4}">
      <dsp:nvSpPr>
        <dsp:cNvPr id="0" name=""/>
        <dsp:cNvSpPr/>
      </dsp:nvSpPr>
      <dsp:spPr>
        <a:xfrm>
          <a:off x="0" y="3675744"/>
          <a:ext cx="6263640" cy="17316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objective is to support efficient delivery of public services to the population, particularly as the country grapples with the public-health and socio-economic crisis because of COVID-19 pandemic.  </a:t>
          </a:r>
        </a:p>
      </dsp:txBody>
      <dsp:txXfrm>
        <a:off x="84530" y="3760274"/>
        <a:ext cx="6094580" cy="1562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651D67-B3CB-4E6F-84A8-C05985BF8D8D}">
      <dsp:nvSpPr>
        <dsp:cNvPr id="0" name=""/>
        <dsp:cNvSpPr/>
      </dsp:nvSpPr>
      <dsp:spPr>
        <a:xfrm>
          <a:off x="0" y="105264"/>
          <a:ext cx="6263640" cy="128465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COVID 19 has posed a very different kind of challenge for the mankind and has provided a very different kind of dimension to the vulnerability aspect, especially for the poor and marginalized both in the rural areas. </a:t>
          </a:r>
        </a:p>
      </dsp:txBody>
      <dsp:txXfrm>
        <a:off x="62712" y="167976"/>
        <a:ext cx="6138216" cy="1159235"/>
      </dsp:txXfrm>
    </dsp:sp>
    <dsp:sp modelId="{9D5D822D-578C-40B7-99C2-30C86C41DC34}">
      <dsp:nvSpPr>
        <dsp:cNvPr id="0" name=""/>
        <dsp:cNvSpPr/>
      </dsp:nvSpPr>
      <dsp:spPr>
        <a:xfrm>
          <a:off x="0" y="1441764"/>
          <a:ext cx="6263640" cy="1284659"/>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As a consequence, an urgent need has arisen for a comprehensive and integrated approach towards addressing the vulnerabilities of the poor and marginalized especially the women and children. </a:t>
          </a:r>
        </a:p>
      </dsp:txBody>
      <dsp:txXfrm>
        <a:off x="62712" y="1504476"/>
        <a:ext cx="6138216" cy="1159235"/>
      </dsp:txXfrm>
    </dsp:sp>
    <dsp:sp modelId="{D79FEE44-AB5D-4DC1-A8B4-E5966B3FA38E}">
      <dsp:nvSpPr>
        <dsp:cNvPr id="0" name=""/>
        <dsp:cNvSpPr/>
      </dsp:nvSpPr>
      <dsp:spPr>
        <a:xfrm>
          <a:off x="0" y="2778263"/>
          <a:ext cx="6263640" cy="1284659"/>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COVID 19 has necessitated to make the </a:t>
          </a:r>
          <a:r>
            <a:rPr lang="en-US" sz="1800" i="1" kern="1200"/>
            <a:t>Gram Sabhas </a:t>
          </a:r>
          <a:r>
            <a:rPr lang="en-US" sz="1800" kern="1200"/>
            <a:t>vibrant to address the enhanced economic and social challenges arising out of COVID 19.</a:t>
          </a:r>
        </a:p>
      </dsp:txBody>
      <dsp:txXfrm>
        <a:off x="62712" y="2840975"/>
        <a:ext cx="6138216" cy="1159235"/>
      </dsp:txXfrm>
    </dsp:sp>
    <dsp:sp modelId="{95F2148F-B219-40F9-B964-206146B6DF8E}">
      <dsp:nvSpPr>
        <dsp:cNvPr id="0" name=""/>
        <dsp:cNvSpPr/>
      </dsp:nvSpPr>
      <dsp:spPr>
        <a:xfrm>
          <a:off x="0" y="4114763"/>
          <a:ext cx="6263640" cy="128465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Increased devolution from the XV FC has necessitated capacity enhancement of the Gram Panchayats to utilize the funds optimally to the best need of the village towards </a:t>
          </a:r>
        </a:p>
      </dsp:txBody>
      <dsp:txXfrm>
        <a:off x="62712" y="4177475"/>
        <a:ext cx="6138216" cy="11592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296C8-EE58-4E49-AB74-B8CC8911911F}">
      <dsp:nvSpPr>
        <dsp:cNvPr id="0" name=""/>
        <dsp:cNvSpPr/>
      </dsp:nvSpPr>
      <dsp:spPr>
        <a:xfrm>
          <a:off x="0" y="138170"/>
          <a:ext cx="6263640" cy="12682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The People’s Plan Campaign</a:t>
          </a:r>
          <a:r>
            <a:rPr lang="en-US" sz="1800" kern="1200"/>
            <a:t> is an effective strategy for ensuring the preparation of GPDP in a campaign mode with participation from all the sections of the society.</a:t>
          </a:r>
        </a:p>
      </dsp:txBody>
      <dsp:txXfrm>
        <a:off x="61909" y="200079"/>
        <a:ext cx="6139822" cy="1144388"/>
      </dsp:txXfrm>
    </dsp:sp>
    <dsp:sp modelId="{78CE1AD3-A34C-4345-AE7C-5435064CC78A}">
      <dsp:nvSpPr>
        <dsp:cNvPr id="0" name=""/>
        <dsp:cNvSpPr/>
      </dsp:nvSpPr>
      <dsp:spPr>
        <a:xfrm>
          <a:off x="0" y="1458217"/>
          <a:ext cx="6263640" cy="1268206"/>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This would including the backward classes, economically weaker section, women, children and the most vulnerable and marginalized. Like the previous year, the PPC 2022 is being rolled out from October 2021 to January 2022. </a:t>
          </a:r>
        </a:p>
      </dsp:txBody>
      <dsp:txXfrm>
        <a:off x="61909" y="1520126"/>
        <a:ext cx="6139822" cy="1144388"/>
      </dsp:txXfrm>
    </dsp:sp>
    <dsp:sp modelId="{97263269-14C4-49CB-95C8-9B50A5EFAAAA}">
      <dsp:nvSpPr>
        <dsp:cNvPr id="0" name=""/>
        <dsp:cNvSpPr/>
      </dsp:nvSpPr>
      <dsp:spPr>
        <a:xfrm>
          <a:off x="0" y="2778263"/>
          <a:ext cx="6263640" cy="1268206"/>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There is a need for convening </a:t>
          </a:r>
          <a:r>
            <a:rPr lang="en-US" sz="1800" i="1" kern="1200"/>
            <a:t>Mahila Sabhas</a:t>
          </a:r>
          <a:r>
            <a:rPr lang="en-US" sz="1800" kern="1200"/>
            <a:t> or female assemblies to ensure enhanced GPs’ focus in the welfare of individual families especially those with children aged 0-6 years.</a:t>
          </a:r>
        </a:p>
      </dsp:txBody>
      <dsp:txXfrm>
        <a:off x="61909" y="2840172"/>
        <a:ext cx="6139822" cy="1144388"/>
      </dsp:txXfrm>
    </dsp:sp>
    <dsp:sp modelId="{D462311B-5AA5-41A0-A81B-2FD292A16D8B}">
      <dsp:nvSpPr>
        <dsp:cNvPr id="0" name=""/>
        <dsp:cNvSpPr/>
      </dsp:nvSpPr>
      <dsp:spPr>
        <a:xfrm>
          <a:off x="0" y="4098310"/>
          <a:ext cx="6263640" cy="126820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For making children’s voice</a:t>
          </a:r>
          <a:r>
            <a:rPr lang="en-US" sz="1800" kern="1200"/>
            <a:t> to be heard in the Gram Panchayat decision making, Ministry of Panchayati Raj has advised the state Governments on organizing </a:t>
          </a:r>
          <a:r>
            <a:rPr lang="en-US" sz="1800" i="1" kern="1200"/>
            <a:t>Bal Sabhas</a:t>
          </a:r>
          <a:r>
            <a:rPr lang="en-US" sz="1800" kern="1200"/>
            <a:t> in Gram Panchayat to raise children’s issues and concerns</a:t>
          </a:r>
        </a:p>
      </dsp:txBody>
      <dsp:txXfrm>
        <a:off x="61909" y="4160219"/>
        <a:ext cx="6139822" cy="114438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6B5D2-F8A6-4FAC-A943-F36957A81257}">
      <dsp:nvSpPr>
        <dsp:cNvPr id="0" name=""/>
        <dsp:cNvSpPr/>
      </dsp:nvSpPr>
      <dsp:spPr>
        <a:xfrm>
          <a:off x="3153" y="464184"/>
          <a:ext cx="551496" cy="5514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5F61D3-D1A9-48D0-A1B3-888773E0745F}">
      <dsp:nvSpPr>
        <dsp:cNvPr id="0" name=""/>
        <dsp:cNvSpPr/>
      </dsp:nvSpPr>
      <dsp:spPr>
        <a:xfrm>
          <a:off x="3153" y="1169710"/>
          <a:ext cx="1575703" cy="745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defRPr b="1"/>
          </a:pPr>
          <a:r>
            <a:rPr lang="en-US" sz="1600" kern="1200"/>
            <a:t>Align local plans with SDGs</a:t>
          </a:r>
        </a:p>
      </dsp:txBody>
      <dsp:txXfrm>
        <a:off x="3153" y="1169710"/>
        <a:ext cx="1575703" cy="745535"/>
      </dsp:txXfrm>
    </dsp:sp>
    <dsp:sp modelId="{A17839AC-134D-4E09-9FE9-62F83A9823CB}">
      <dsp:nvSpPr>
        <dsp:cNvPr id="0" name=""/>
        <dsp:cNvSpPr/>
      </dsp:nvSpPr>
      <dsp:spPr>
        <a:xfrm>
          <a:off x="3153" y="1986887"/>
          <a:ext cx="1575703" cy="20593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33400">
            <a:lnSpc>
              <a:spcPct val="100000"/>
            </a:lnSpc>
            <a:spcBef>
              <a:spcPct val="0"/>
            </a:spcBef>
            <a:spcAft>
              <a:spcPct val="35000"/>
            </a:spcAft>
            <a:buNone/>
          </a:pPr>
          <a:r>
            <a:rPr lang="en-IN" sz="1200" kern="1200"/>
            <a:t>District : District Planning Committee/ SDG Cell</a:t>
          </a:r>
          <a:endParaRPr lang="en-US" sz="1200" kern="1200"/>
        </a:p>
        <a:p>
          <a:pPr marL="0" lvl="0" indent="0" algn="l" defTabSz="533400">
            <a:lnSpc>
              <a:spcPct val="100000"/>
            </a:lnSpc>
            <a:spcBef>
              <a:spcPct val="0"/>
            </a:spcBef>
            <a:spcAft>
              <a:spcPct val="35000"/>
            </a:spcAft>
            <a:buNone/>
          </a:pPr>
          <a:r>
            <a:rPr lang="en-IN" sz="1200" kern="1200"/>
            <a:t>Local : Gram Panchayat Development Plans</a:t>
          </a:r>
        </a:p>
        <a:p>
          <a:pPr marL="0" lvl="0" indent="0" algn="l" defTabSz="533400">
            <a:lnSpc>
              <a:spcPct val="100000"/>
            </a:lnSpc>
            <a:spcBef>
              <a:spcPct val="0"/>
            </a:spcBef>
            <a:spcAft>
              <a:spcPct val="35000"/>
            </a:spcAft>
            <a:buNone/>
          </a:pPr>
          <a:r>
            <a:rPr lang="en-IN" sz="1200" kern="1200"/>
            <a:t>Need to link local budgets</a:t>
          </a:r>
          <a:endParaRPr lang="en-US" sz="1200" kern="1200"/>
        </a:p>
      </dsp:txBody>
      <dsp:txXfrm>
        <a:off x="3153" y="1986887"/>
        <a:ext cx="1575703" cy="2059392"/>
      </dsp:txXfrm>
    </dsp:sp>
    <dsp:sp modelId="{1C15FEE8-2188-4298-90B2-275EF560243E}">
      <dsp:nvSpPr>
        <dsp:cNvPr id="0" name=""/>
        <dsp:cNvSpPr/>
      </dsp:nvSpPr>
      <dsp:spPr>
        <a:xfrm>
          <a:off x="1854604" y="464184"/>
          <a:ext cx="551496" cy="5514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D59C67-B042-4E2B-ACFB-7D78209E3474}">
      <dsp:nvSpPr>
        <dsp:cNvPr id="0" name=""/>
        <dsp:cNvSpPr/>
      </dsp:nvSpPr>
      <dsp:spPr>
        <a:xfrm>
          <a:off x="1854604" y="1169710"/>
          <a:ext cx="1575703" cy="745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defRPr b="1"/>
          </a:pPr>
          <a:r>
            <a:rPr lang="en-US" sz="1600" kern="1200"/>
            <a:t>Capacity development</a:t>
          </a:r>
        </a:p>
      </dsp:txBody>
      <dsp:txXfrm>
        <a:off x="1854604" y="1169710"/>
        <a:ext cx="1575703" cy="745535"/>
      </dsp:txXfrm>
    </dsp:sp>
    <dsp:sp modelId="{5810C76A-5276-43E4-8FB8-C741C34AC384}">
      <dsp:nvSpPr>
        <dsp:cNvPr id="0" name=""/>
        <dsp:cNvSpPr/>
      </dsp:nvSpPr>
      <dsp:spPr>
        <a:xfrm>
          <a:off x="1854604" y="1986887"/>
          <a:ext cx="1575703" cy="20593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33400">
            <a:lnSpc>
              <a:spcPct val="100000"/>
            </a:lnSpc>
            <a:spcBef>
              <a:spcPct val="0"/>
            </a:spcBef>
            <a:spcAft>
              <a:spcPct val="35000"/>
            </a:spcAft>
            <a:buNone/>
          </a:pPr>
          <a:r>
            <a:rPr lang="en-IN" sz="1200" kern="1200"/>
            <a:t>Develop local levels SDG monitoring framework</a:t>
          </a:r>
          <a:endParaRPr lang="en-US" sz="1200" kern="1200"/>
        </a:p>
        <a:p>
          <a:pPr marL="0" lvl="0" indent="0" algn="l" defTabSz="533400">
            <a:lnSpc>
              <a:spcPct val="100000"/>
            </a:lnSpc>
            <a:spcBef>
              <a:spcPct val="0"/>
            </a:spcBef>
            <a:spcAft>
              <a:spcPct val="35000"/>
            </a:spcAft>
            <a:buNone/>
          </a:pPr>
          <a:r>
            <a:rPr lang="en-IN" sz="1200" kern="1200"/>
            <a:t>Make use of training institutions, assess gaps</a:t>
          </a:r>
          <a:endParaRPr lang="en-US" sz="1200" kern="1200"/>
        </a:p>
        <a:p>
          <a:pPr marL="0" lvl="0" indent="0" algn="l" defTabSz="533400">
            <a:lnSpc>
              <a:spcPct val="100000"/>
            </a:lnSpc>
            <a:spcBef>
              <a:spcPct val="0"/>
            </a:spcBef>
            <a:spcAft>
              <a:spcPct val="35000"/>
            </a:spcAft>
            <a:buNone/>
          </a:pPr>
          <a:r>
            <a:rPr lang="en-US" sz="1200" kern="1200"/>
            <a:t>Build partnerships - UN, CSOs, business bodies</a:t>
          </a:r>
        </a:p>
      </dsp:txBody>
      <dsp:txXfrm>
        <a:off x="1854604" y="1986887"/>
        <a:ext cx="1575703" cy="2059392"/>
      </dsp:txXfrm>
    </dsp:sp>
    <dsp:sp modelId="{B406B7B1-74D5-4D21-8A91-D99C2DBC57EE}">
      <dsp:nvSpPr>
        <dsp:cNvPr id="0" name=""/>
        <dsp:cNvSpPr/>
      </dsp:nvSpPr>
      <dsp:spPr>
        <a:xfrm>
          <a:off x="3706055" y="464184"/>
          <a:ext cx="551496" cy="5514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9EF280-6160-4978-8ED6-B87FB8221FBE}">
      <dsp:nvSpPr>
        <dsp:cNvPr id="0" name=""/>
        <dsp:cNvSpPr/>
      </dsp:nvSpPr>
      <dsp:spPr>
        <a:xfrm>
          <a:off x="3706055" y="1169710"/>
          <a:ext cx="1575703" cy="745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defRPr b="1"/>
          </a:pPr>
          <a:r>
            <a:rPr lang="en-US" sz="1600" kern="1200"/>
            <a:t>Establish monitoring structure</a:t>
          </a:r>
        </a:p>
      </dsp:txBody>
      <dsp:txXfrm>
        <a:off x="3706055" y="1169710"/>
        <a:ext cx="1575703" cy="745535"/>
      </dsp:txXfrm>
    </dsp:sp>
    <dsp:sp modelId="{C607B79F-8FC1-445B-AA64-8A8E96490B8C}">
      <dsp:nvSpPr>
        <dsp:cNvPr id="0" name=""/>
        <dsp:cNvSpPr/>
      </dsp:nvSpPr>
      <dsp:spPr>
        <a:xfrm>
          <a:off x="3706055" y="1986887"/>
          <a:ext cx="1575703" cy="20593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33400">
            <a:lnSpc>
              <a:spcPct val="100000"/>
            </a:lnSpc>
            <a:spcBef>
              <a:spcPct val="0"/>
            </a:spcBef>
            <a:spcAft>
              <a:spcPct val="35000"/>
            </a:spcAft>
            <a:buNone/>
          </a:pPr>
          <a:r>
            <a:rPr lang="en-US" sz="1200" kern="1200"/>
            <a:t>Result framework with selected monitorable indicators.</a:t>
          </a:r>
        </a:p>
        <a:p>
          <a:pPr marL="0" lvl="0" indent="0" algn="l" defTabSz="533400">
            <a:lnSpc>
              <a:spcPct val="100000"/>
            </a:lnSpc>
            <a:spcBef>
              <a:spcPct val="0"/>
            </a:spcBef>
            <a:spcAft>
              <a:spcPct val="35000"/>
            </a:spcAft>
            <a:buNone/>
          </a:pPr>
          <a:r>
            <a:rPr lang="en-US" sz="1200" kern="1200"/>
            <a:t>Integrate it into the current planning process with periodic monitoring</a:t>
          </a:r>
        </a:p>
        <a:p>
          <a:pPr marL="0" lvl="0" indent="0" algn="l" defTabSz="533400">
            <a:lnSpc>
              <a:spcPct val="100000"/>
            </a:lnSpc>
            <a:spcBef>
              <a:spcPct val="0"/>
            </a:spcBef>
            <a:spcAft>
              <a:spcPct val="35000"/>
            </a:spcAft>
            <a:buNone/>
          </a:pPr>
          <a:r>
            <a:rPr lang="en-US" sz="1200" kern="1200"/>
            <a:t>Handholding</a:t>
          </a:r>
        </a:p>
        <a:p>
          <a:pPr marL="0" lvl="0" indent="0" algn="l" defTabSz="533400">
            <a:lnSpc>
              <a:spcPct val="100000"/>
            </a:lnSpc>
            <a:spcBef>
              <a:spcPct val="0"/>
            </a:spcBef>
            <a:spcAft>
              <a:spcPct val="35000"/>
            </a:spcAft>
            <a:buNone/>
          </a:pPr>
          <a:endParaRPr lang="en-US" sz="1200" kern="1200"/>
        </a:p>
      </dsp:txBody>
      <dsp:txXfrm>
        <a:off x="3706055" y="1986887"/>
        <a:ext cx="1575703" cy="2059392"/>
      </dsp:txXfrm>
    </dsp:sp>
    <dsp:sp modelId="{662658CE-47C6-46F1-92C9-7B16414DB640}">
      <dsp:nvSpPr>
        <dsp:cNvPr id="0" name=""/>
        <dsp:cNvSpPr/>
      </dsp:nvSpPr>
      <dsp:spPr>
        <a:xfrm>
          <a:off x="5557506" y="464184"/>
          <a:ext cx="551496" cy="5514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477A17-DE29-4819-9B79-11D096D40538}">
      <dsp:nvSpPr>
        <dsp:cNvPr id="0" name=""/>
        <dsp:cNvSpPr/>
      </dsp:nvSpPr>
      <dsp:spPr>
        <a:xfrm>
          <a:off x="5557506" y="1169710"/>
          <a:ext cx="1575703" cy="745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100000"/>
            </a:lnSpc>
            <a:spcBef>
              <a:spcPct val="0"/>
            </a:spcBef>
            <a:spcAft>
              <a:spcPct val="35000"/>
            </a:spcAft>
            <a:buNone/>
            <a:defRPr b="1"/>
          </a:pPr>
          <a:r>
            <a:rPr lang="en-US" sz="1600" kern="1200"/>
            <a:t>Reaching the most vulnerable first</a:t>
          </a:r>
        </a:p>
      </dsp:txBody>
      <dsp:txXfrm>
        <a:off x="5557506" y="1169710"/>
        <a:ext cx="1575703" cy="745535"/>
      </dsp:txXfrm>
    </dsp:sp>
    <dsp:sp modelId="{5D2240C3-CA19-41FF-B68E-B0F66D135692}">
      <dsp:nvSpPr>
        <dsp:cNvPr id="0" name=""/>
        <dsp:cNvSpPr/>
      </dsp:nvSpPr>
      <dsp:spPr>
        <a:xfrm>
          <a:off x="5557506" y="1986887"/>
          <a:ext cx="1575703" cy="20593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33400">
            <a:lnSpc>
              <a:spcPct val="100000"/>
            </a:lnSpc>
            <a:spcBef>
              <a:spcPct val="0"/>
            </a:spcBef>
            <a:spcAft>
              <a:spcPct val="35000"/>
            </a:spcAft>
            <a:buNone/>
          </a:pPr>
          <a:r>
            <a:rPr lang="en-GB" sz="1200" kern="1200"/>
            <a:t>Incresed focus on overlapping vulnerabilities and most vulnerable</a:t>
          </a:r>
          <a:endParaRPr lang="en-US" sz="1200" kern="1200"/>
        </a:p>
        <a:p>
          <a:pPr marL="0" lvl="0" indent="0" algn="l" defTabSz="533400">
            <a:lnSpc>
              <a:spcPct val="100000"/>
            </a:lnSpc>
            <a:spcBef>
              <a:spcPct val="0"/>
            </a:spcBef>
            <a:spcAft>
              <a:spcPct val="35000"/>
            </a:spcAft>
            <a:buNone/>
          </a:pPr>
          <a:r>
            <a:rPr lang="en-US" sz="1200" kern="1200"/>
            <a:t>Disagrregated data at local level</a:t>
          </a:r>
        </a:p>
        <a:p>
          <a:pPr marL="0" lvl="0" indent="0" algn="l" defTabSz="533400">
            <a:lnSpc>
              <a:spcPct val="100000"/>
            </a:lnSpc>
            <a:spcBef>
              <a:spcPct val="0"/>
            </a:spcBef>
            <a:spcAft>
              <a:spcPct val="35000"/>
            </a:spcAft>
            <a:buNone/>
          </a:pPr>
          <a:r>
            <a:rPr lang="en-US" sz="1200" kern="1200"/>
            <a:t>Immediate feedback and guidance based on findings</a:t>
          </a:r>
        </a:p>
        <a:p>
          <a:pPr marL="0" lvl="0" indent="0" algn="l" defTabSz="533400">
            <a:lnSpc>
              <a:spcPct val="100000"/>
            </a:lnSpc>
            <a:spcBef>
              <a:spcPct val="0"/>
            </a:spcBef>
            <a:spcAft>
              <a:spcPct val="35000"/>
            </a:spcAft>
            <a:buNone/>
          </a:pPr>
          <a:endParaRPr lang="en-US" sz="1200" kern="1200"/>
        </a:p>
      </dsp:txBody>
      <dsp:txXfrm>
        <a:off x="5557506" y="1986887"/>
        <a:ext cx="1575703" cy="20593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B1C932-A9C0-7347-AEE6-89A552D58674}">
      <dsp:nvSpPr>
        <dsp:cNvPr id="0" name=""/>
        <dsp:cNvSpPr/>
      </dsp:nvSpPr>
      <dsp:spPr>
        <a:xfrm rot="5400000">
          <a:off x="6916437" y="-3173260"/>
          <a:ext cx="1167655" cy="7553542"/>
        </a:xfrm>
        <a:prstGeom prst="round2Same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latin typeface="+mn-lt"/>
            </a:rPr>
            <a:t>SDG targets need to be translated into clear and simple objectives for district and GPs</a:t>
          </a:r>
          <a:endParaRPr lang="en-IN" sz="1500" kern="1200" dirty="0">
            <a:latin typeface="+mn-lt"/>
          </a:endParaRPr>
        </a:p>
        <a:p>
          <a:pPr marL="114300" lvl="1" indent="-114300" algn="l" defTabSz="666750">
            <a:lnSpc>
              <a:spcPct val="90000"/>
            </a:lnSpc>
            <a:spcBef>
              <a:spcPct val="0"/>
            </a:spcBef>
            <a:spcAft>
              <a:spcPct val="15000"/>
            </a:spcAft>
            <a:buChar char="•"/>
          </a:pPr>
          <a:r>
            <a:rPr lang="en-US" sz="1500" kern="1200" dirty="0">
              <a:latin typeface="+mn-lt"/>
            </a:rPr>
            <a:t>Organize consultations, build capacities, develop IEC materials on SDGs.</a:t>
          </a:r>
          <a:endParaRPr lang="en-IN" sz="1500" kern="1200" dirty="0">
            <a:latin typeface="+mn-lt"/>
          </a:endParaRPr>
        </a:p>
      </dsp:txBody>
      <dsp:txXfrm rot="-5400000">
        <a:off x="3723494" y="76683"/>
        <a:ext cx="7496542" cy="1053655"/>
      </dsp:txXfrm>
    </dsp:sp>
    <dsp:sp modelId="{05BB1A54-23A1-924D-B3F2-79E921C77438}">
      <dsp:nvSpPr>
        <dsp:cNvPr id="0" name=""/>
        <dsp:cNvSpPr/>
      </dsp:nvSpPr>
      <dsp:spPr>
        <a:xfrm>
          <a:off x="563" y="2499"/>
          <a:ext cx="3722929" cy="120202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b="1" kern="1200">
              <a:latin typeface="+mn-lt"/>
            </a:rPr>
            <a:t>Creating basic minimum shared understanding among the PRIs and frontline workers</a:t>
          </a:r>
          <a:r>
            <a:rPr lang="en-US" sz="2100" kern="1200">
              <a:latin typeface="+mn-lt"/>
            </a:rPr>
            <a:t>: </a:t>
          </a:r>
          <a:endParaRPr lang="en-IN" sz="2100" kern="1200" dirty="0">
            <a:latin typeface="+mn-lt"/>
          </a:endParaRPr>
        </a:p>
      </dsp:txBody>
      <dsp:txXfrm>
        <a:off x="59241" y="61177"/>
        <a:ext cx="3605573" cy="1084667"/>
      </dsp:txXfrm>
    </dsp:sp>
    <dsp:sp modelId="{AD34BEA3-0D39-FD47-9672-1AA88A10712C}">
      <dsp:nvSpPr>
        <dsp:cNvPr id="0" name=""/>
        <dsp:cNvSpPr/>
      </dsp:nvSpPr>
      <dsp:spPr>
        <a:xfrm rot="5400000">
          <a:off x="6916437" y="-1911135"/>
          <a:ext cx="1167655" cy="7553542"/>
        </a:xfrm>
        <a:prstGeom prst="round2SameRect">
          <a:avLst/>
        </a:prstGeom>
        <a:solidFill>
          <a:schemeClr val="accent3">
            <a:tint val="40000"/>
            <a:alpha val="90000"/>
            <a:hueOff val="676380"/>
            <a:satOff val="33333"/>
            <a:lumOff val="593"/>
            <a:alphaOff val="0"/>
          </a:schemeClr>
        </a:solidFill>
        <a:ln w="12700" cap="flat" cmpd="sng" algn="ctr">
          <a:solidFill>
            <a:schemeClr val="accent3">
              <a:tint val="40000"/>
              <a:alpha val="90000"/>
              <a:hueOff val="676380"/>
              <a:satOff val="33333"/>
              <a:lumOff val="59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66750">
            <a:lnSpc>
              <a:spcPct val="90000"/>
            </a:lnSpc>
            <a:spcBef>
              <a:spcPct val="0"/>
            </a:spcBef>
            <a:spcAft>
              <a:spcPct val="15000"/>
            </a:spcAft>
            <a:buChar char="•"/>
          </a:pPr>
          <a:r>
            <a:rPr lang="en-US" sz="1500" kern="1200">
              <a:latin typeface="+mn-lt"/>
            </a:rPr>
            <a:t>The state indicators to further be localized at grassroot level </a:t>
          </a:r>
          <a:endParaRPr lang="en-IN" sz="1500" kern="1200">
            <a:latin typeface="+mn-lt"/>
          </a:endParaRPr>
        </a:p>
        <a:p>
          <a:pPr marL="114300" lvl="1" indent="-114300" algn="l" defTabSz="666750">
            <a:lnSpc>
              <a:spcPct val="90000"/>
            </a:lnSpc>
            <a:spcBef>
              <a:spcPct val="0"/>
            </a:spcBef>
            <a:spcAft>
              <a:spcPct val="15000"/>
            </a:spcAft>
            <a:buChar char="•"/>
          </a:pPr>
          <a:r>
            <a:rPr lang="en-US" sz="1500" kern="1200">
              <a:latin typeface="+mn-lt"/>
            </a:rPr>
            <a:t>Align monitoring groups with the common departments at the panchayat samiti level.</a:t>
          </a:r>
          <a:endParaRPr lang="en-IN" sz="1500" kern="1200">
            <a:latin typeface="+mn-lt"/>
          </a:endParaRPr>
        </a:p>
      </dsp:txBody>
      <dsp:txXfrm rot="-5400000">
        <a:off x="3723494" y="1338808"/>
        <a:ext cx="7496542" cy="1053655"/>
      </dsp:txXfrm>
    </dsp:sp>
    <dsp:sp modelId="{03FFF0C9-E0FF-AC40-81EE-722C543535D5}">
      <dsp:nvSpPr>
        <dsp:cNvPr id="0" name=""/>
        <dsp:cNvSpPr/>
      </dsp:nvSpPr>
      <dsp:spPr>
        <a:xfrm>
          <a:off x="563" y="1264623"/>
          <a:ext cx="3722929" cy="1202023"/>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b="1" kern="1200">
              <a:latin typeface="+mn-lt"/>
            </a:rPr>
            <a:t>Assigning indicators to departments with bottom-up monitoring approach</a:t>
          </a:r>
          <a:r>
            <a:rPr lang="en-US" sz="2100" kern="1200">
              <a:latin typeface="+mn-lt"/>
            </a:rPr>
            <a:t>: </a:t>
          </a:r>
          <a:endParaRPr lang="en-IN" sz="2100" kern="1200">
            <a:latin typeface="+mn-lt"/>
          </a:endParaRPr>
        </a:p>
      </dsp:txBody>
      <dsp:txXfrm>
        <a:off x="59241" y="1323301"/>
        <a:ext cx="3605573" cy="1084667"/>
      </dsp:txXfrm>
    </dsp:sp>
    <dsp:sp modelId="{59907E2C-C140-BF47-A87D-C304CD6F68E9}">
      <dsp:nvSpPr>
        <dsp:cNvPr id="0" name=""/>
        <dsp:cNvSpPr/>
      </dsp:nvSpPr>
      <dsp:spPr>
        <a:xfrm rot="5400000">
          <a:off x="6916437" y="-649011"/>
          <a:ext cx="1167655" cy="7553542"/>
        </a:xfrm>
        <a:prstGeom prst="round2SameRect">
          <a:avLst/>
        </a:prstGeom>
        <a:solidFill>
          <a:schemeClr val="accent3">
            <a:tint val="40000"/>
            <a:alpha val="90000"/>
            <a:hueOff val="1352761"/>
            <a:satOff val="66667"/>
            <a:lumOff val="1186"/>
            <a:alphaOff val="0"/>
          </a:schemeClr>
        </a:solidFill>
        <a:ln w="12700" cap="flat" cmpd="sng" algn="ctr">
          <a:solidFill>
            <a:schemeClr val="accent3">
              <a:tint val="40000"/>
              <a:alpha val="90000"/>
              <a:hueOff val="1352761"/>
              <a:satOff val="66667"/>
              <a:lumOff val="118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66750">
            <a:lnSpc>
              <a:spcPct val="90000"/>
            </a:lnSpc>
            <a:spcBef>
              <a:spcPct val="0"/>
            </a:spcBef>
            <a:spcAft>
              <a:spcPct val="15000"/>
            </a:spcAft>
            <a:buChar char="•"/>
          </a:pPr>
          <a:r>
            <a:rPr lang="en-US" sz="1500" kern="1200">
              <a:latin typeface="+mn-lt"/>
            </a:rPr>
            <a:t>Align the SDGs, targets and state-based indicators to the existing institutional capacity of the local governments and panchayats</a:t>
          </a:r>
          <a:endParaRPr lang="en-IN" sz="1500" kern="1200">
            <a:latin typeface="+mn-lt"/>
          </a:endParaRPr>
        </a:p>
        <a:p>
          <a:pPr marL="114300" lvl="1" indent="-114300" algn="l" defTabSz="666750">
            <a:lnSpc>
              <a:spcPct val="90000"/>
            </a:lnSpc>
            <a:spcBef>
              <a:spcPct val="0"/>
            </a:spcBef>
            <a:spcAft>
              <a:spcPct val="15000"/>
            </a:spcAft>
            <a:buChar char="•"/>
          </a:pPr>
          <a:r>
            <a:rPr lang="en-US" sz="1500" kern="1200">
              <a:latin typeface="+mn-lt"/>
            </a:rPr>
            <a:t>Use factors and data points already being  measured and structure them into the indicator framework.</a:t>
          </a:r>
          <a:endParaRPr lang="en-IN" sz="1500" kern="1200">
            <a:latin typeface="+mn-lt"/>
          </a:endParaRPr>
        </a:p>
      </dsp:txBody>
      <dsp:txXfrm rot="-5400000">
        <a:off x="3723494" y="2600932"/>
        <a:ext cx="7496542" cy="1053655"/>
      </dsp:txXfrm>
    </dsp:sp>
    <dsp:sp modelId="{76EC77B8-7CE8-BF46-8829-15BC1435858E}">
      <dsp:nvSpPr>
        <dsp:cNvPr id="0" name=""/>
        <dsp:cNvSpPr/>
      </dsp:nvSpPr>
      <dsp:spPr>
        <a:xfrm>
          <a:off x="563" y="2526748"/>
          <a:ext cx="3722929" cy="1202023"/>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b="1" kern="1200">
              <a:latin typeface="+mn-lt"/>
            </a:rPr>
            <a:t>Aligning SDG framework with existing systems</a:t>
          </a:r>
          <a:r>
            <a:rPr lang="en-US" sz="2100" kern="1200">
              <a:latin typeface="+mn-lt"/>
            </a:rPr>
            <a:t>: </a:t>
          </a:r>
          <a:endParaRPr lang="en-IN" sz="2100" kern="1200">
            <a:latin typeface="+mn-lt"/>
          </a:endParaRPr>
        </a:p>
      </dsp:txBody>
      <dsp:txXfrm>
        <a:off x="59241" y="2585426"/>
        <a:ext cx="3605573" cy="1084667"/>
      </dsp:txXfrm>
    </dsp:sp>
    <dsp:sp modelId="{638AC77A-4102-A149-99E0-6E21A57FD931}">
      <dsp:nvSpPr>
        <dsp:cNvPr id="0" name=""/>
        <dsp:cNvSpPr/>
      </dsp:nvSpPr>
      <dsp:spPr>
        <a:xfrm rot="5400000">
          <a:off x="6916437" y="613113"/>
          <a:ext cx="1167655" cy="7553542"/>
        </a:xfrm>
        <a:prstGeom prst="round2SameRect">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66750">
            <a:lnSpc>
              <a:spcPct val="90000"/>
            </a:lnSpc>
            <a:spcBef>
              <a:spcPct val="0"/>
            </a:spcBef>
            <a:spcAft>
              <a:spcPct val="15000"/>
            </a:spcAft>
            <a:buChar char="•"/>
          </a:pPr>
          <a:r>
            <a:rPr lang="en-US" sz="1500" kern="1200">
              <a:latin typeface="+mn-lt"/>
            </a:rPr>
            <a:t>Strengthening quality of data, robust analysis and making data more dynamic, and inclusive</a:t>
          </a:r>
          <a:endParaRPr lang="en-IN" sz="1500" kern="1200">
            <a:latin typeface="+mn-lt"/>
          </a:endParaRPr>
        </a:p>
        <a:p>
          <a:pPr marL="114300" lvl="1" indent="-114300" algn="l" defTabSz="666750">
            <a:lnSpc>
              <a:spcPct val="90000"/>
            </a:lnSpc>
            <a:spcBef>
              <a:spcPct val="0"/>
            </a:spcBef>
            <a:spcAft>
              <a:spcPct val="15000"/>
            </a:spcAft>
            <a:buChar char="•"/>
          </a:pPr>
          <a:r>
            <a:rPr lang="en-US" sz="1500" kern="1200">
              <a:latin typeface="+mn-lt"/>
            </a:rPr>
            <a:t>Improved tech-based capacities at the local level, both for officials and pris. </a:t>
          </a:r>
          <a:endParaRPr lang="en-IN" sz="1500" kern="1200">
            <a:latin typeface="+mn-lt"/>
          </a:endParaRPr>
        </a:p>
        <a:p>
          <a:pPr marL="114300" lvl="1" indent="-114300" algn="l" defTabSz="666750">
            <a:lnSpc>
              <a:spcPct val="90000"/>
            </a:lnSpc>
            <a:spcBef>
              <a:spcPct val="0"/>
            </a:spcBef>
            <a:spcAft>
              <a:spcPct val="15000"/>
            </a:spcAft>
            <a:buChar char="•"/>
          </a:pPr>
          <a:r>
            <a:rPr lang="en-US" sz="1500" kern="1200">
              <a:latin typeface="+mn-lt"/>
            </a:rPr>
            <a:t>Data generated for block and district administration, may also be shared with the elected GP members to promote their awareness, involvement and ownership.  </a:t>
          </a:r>
          <a:endParaRPr lang="en-IN" sz="1500" kern="1200" dirty="0">
            <a:latin typeface="+mn-lt"/>
          </a:endParaRPr>
        </a:p>
      </dsp:txBody>
      <dsp:txXfrm rot="-5400000">
        <a:off x="3723494" y="3863056"/>
        <a:ext cx="7496542" cy="1053655"/>
      </dsp:txXfrm>
    </dsp:sp>
    <dsp:sp modelId="{9847EB4F-5FBF-DD41-B0F6-58C6726EF63C}">
      <dsp:nvSpPr>
        <dsp:cNvPr id="0" name=""/>
        <dsp:cNvSpPr/>
      </dsp:nvSpPr>
      <dsp:spPr>
        <a:xfrm>
          <a:off x="563" y="3788873"/>
          <a:ext cx="3722929" cy="1202023"/>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b="1" kern="1200">
              <a:latin typeface="+mn-lt"/>
            </a:rPr>
            <a:t>Strengthening capacities of data users</a:t>
          </a:r>
          <a:r>
            <a:rPr lang="en-US" sz="2100" kern="1200">
              <a:latin typeface="+mn-lt"/>
            </a:rPr>
            <a:t>: </a:t>
          </a:r>
          <a:endParaRPr lang="en-IN" sz="2100" kern="1200">
            <a:latin typeface="+mn-lt"/>
          </a:endParaRPr>
        </a:p>
      </dsp:txBody>
      <dsp:txXfrm>
        <a:off x="59241" y="3847551"/>
        <a:ext cx="3605573" cy="10846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92403-83B8-4210-9983-9F2A5BFFC3F3}">
      <dsp:nvSpPr>
        <dsp:cNvPr id="0" name=""/>
        <dsp:cNvSpPr/>
      </dsp:nvSpPr>
      <dsp:spPr>
        <a:xfrm>
          <a:off x="4406026" y="3343718"/>
          <a:ext cx="2429113" cy="1573514"/>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US" sz="1100" b="1" kern="1200" dirty="0">
              <a:solidFill>
                <a:sysClr val="windowText" lastClr="000000"/>
              </a:solidFill>
              <a:latin typeface="Calibri" panose="020F0502020204030204"/>
              <a:ea typeface="+mn-ea"/>
              <a:cs typeface="+mn-cs"/>
            </a:rPr>
            <a:t>Model women &amp; child centric GPDP monitoring plan developed</a:t>
          </a:r>
          <a:endParaRPr lang="en-US" sz="1100" b="1" kern="1200" dirty="0">
            <a:solidFill>
              <a:sysClr val="windowText" lastClr="000000">
                <a:hueOff val="0"/>
                <a:satOff val="0"/>
                <a:lumOff val="0"/>
                <a:alphaOff val="0"/>
              </a:sysClr>
            </a:solidFill>
            <a:latin typeface="Calibri" panose="020F0502020204030204"/>
            <a:ea typeface="+mn-ea"/>
            <a:cs typeface="+mn-cs"/>
          </a:endParaRPr>
        </a:p>
      </dsp:txBody>
      <dsp:txXfrm>
        <a:off x="5169325" y="3771662"/>
        <a:ext cx="1631249" cy="1111005"/>
      </dsp:txXfrm>
    </dsp:sp>
    <dsp:sp modelId="{9E80F7F1-CB92-433D-AB0D-DEC9E5BFFBA8}">
      <dsp:nvSpPr>
        <dsp:cNvPr id="0" name=""/>
        <dsp:cNvSpPr/>
      </dsp:nvSpPr>
      <dsp:spPr>
        <a:xfrm>
          <a:off x="442737" y="3554962"/>
          <a:ext cx="2429113" cy="1151025"/>
        </a:xfrm>
        <a:prstGeom prst="roundRect">
          <a:avLst>
            <a:gd name="adj" fmla="val 10000"/>
          </a:avLst>
        </a:prstGeom>
        <a:solidFill>
          <a:srgbClr val="70AD47">
            <a:lumMod val="40000"/>
            <a:lumOff val="60000"/>
          </a:srgbClr>
        </a:solidFill>
        <a:ln w="12700" cap="flat" cmpd="sng" algn="ctr">
          <a:solidFill>
            <a:srgbClr val="4472C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57150" lvl="1" indent="-57150" algn="l" defTabSz="488950">
            <a:lnSpc>
              <a:spcPct val="90000"/>
            </a:lnSpc>
            <a:spcBef>
              <a:spcPct val="0"/>
            </a:spcBef>
            <a:spcAft>
              <a:spcPct val="15000"/>
            </a:spcAft>
            <a:buChar char="•"/>
          </a:pPr>
          <a:r>
            <a:rPr lang="en-US" sz="1100" b="1" kern="1200" dirty="0">
              <a:solidFill>
                <a:sysClr val="windowText" lastClr="000000">
                  <a:hueOff val="0"/>
                  <a:satOff val="0"/>
                  <a:lumOff val="0"/>
                  <a:alphaOff val="0"/>
                </a:sysClr>
              </a:solidFill>
              <a:latin typeface="Calibri" panose="020F0502020204030204"/>
              <a:ea typeface="+mn-ea"/>
              <a:cs typeface="+mn-cs"/>
            </a:rPr>
            <a:t>Build Capacity of GP functionaries  to deliver as per the timebound targets &amp; able to monitor</a:t>
          </a:r>
        </a:p>
      </dsp:txBody>
      <dsp:txXfrm>
        <a:off x="468021" y="3868003"/>
        <a:ext cx="1649811" cy="812701"/>
      </dsp:txXfrm>
    </dsp:sp>
    <dsp:sp modelId="{4916CE58-9289-44A7-BE38-F390AA0DFDC2}">
      <dsp:nvSpPr>
        <dsp:cNvPr id="0" name=""/>
        <dsp:cNvSpPr/>
      </dsp:nvSpPr>
      <dsp:spPr>
        <a:xfrm>
          <a:off x="4406026" y="0"/>
          <a:ext cx="2429113" cy="1573514"/>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US" sz="1100" b="1" kern="1200" dirty="0">
              <a:solidFill>
                <a:sysClr val="windowText" lastClr="000000">
                  <a:hueOff val="0"/>
                  <a:satOff val="0"/>
                  <a:lumOff val="0"/>
                  <a:alphaOff val="0"/>
                </a:sysClr>
              </a:solidFill>
              <a:latin typeface="Calibri" panose="020F0502020204030204"/>
              <a:ea typeface="+mn-ea"/>
              <a:cs typeface="+mn-cs"/>
            </a:rPr>
            <a:t> Setting Targets with plan of action (</a:t>
          </a:r>
          <a:r>
            <a:rPr lang="en-US" sz="1100" b="1" kern="1200" dirty="0" err="1">
              <a:solidFill>
                <a:sysClr val="windowText" lastClr="000000">
                  <a:hueOff val="0"/>
                  <a:satOff val="0"/>
                  <a:lumOff val="0"/>
                  <a:alphaOff val="0"/>
                </a:sysClr>
              </a:solidFill>
              <a:latin typeface="Calibri" panose="020F0502020204030204"/>
              <a:ea typeface="+mn-ea"/>
              <a:cs typeface="+mn-cs"/>
            </a:rPr>
            <a:t>PoA</a:t>
          </a:r>
          <a:r>
            <a:rPr lang="en-US" sz="1100" b="1" kern="1200" dirty="0">
              <a:solidFill>
                <a:sysClr val="windowText" lastClr="000000">
                  <a:hueOff val="0"/>
                  <a:satOff val="0"/>
                  <a:lumOff val="0"/>
                  <a:alphaOff val="0"/>
                </a:sysClr>
              </a:solidFill>
              <a:latin typeface="Calibri" panose="020F0502020204030204"/>
              <a:ea typeface="+mn-ea"/>
              <a:cs typeface="+mn-cs"/>
            </a:rPr>
            <a:t>) incorporated in the GPDPs</a:t>
          </a:r>
          <a:endParaRPr lang="en-US" sz="1100" kern="1200" dirty="0">
            <a:solidFill>
              <a:sysClr val="windowText" lastClr="000000">
                <a:hueOff val="0"/>
                <a:satOff val="0"/>
                <a:lumOff val="0"/>
                <a:alphaOff val="0"/>
              </a:sysClr>
            </a:solidFill>
            <a:latin typeface="Calibri" panose="020F0502020204030204"/>
            <a:ea typeface="+mn-ea"/>
            <a:cs typeface="+mn-cs"/>
          </a:endParaRPr>
        </a:p>
      </dsp:txBody>
      <dsp:txXfrm>
        <a:off x="5169325" y="34565"/>
        <a:ext cx="1631249" cy="1111005"/>
      </dsp:txXfrm>
    </dsp:sp>
    <dsp:sp modelId="{172715F3-4463-41A9-B139-B65126F0F27D}">
      <dsp:nvSpPr>
        <dsp:cNvPr id="0" name=""/>
        <dsp:cNvSpPr/>
      </dsp:nvSpPr>
      <dsp:spPr>
        <a:xfrm>
          <a:off x="442737" y="0"/>
          <a:ext cx="2429113" cy="1573514"/>
        </a:xfrm>
        <a:prstGeom prst="roundRect">
          <a:avLst>
            <a:gd name="adj" fmla="val 10000"/>
          </a:avLst>
        </a:prstGeom>
        <a:solidFill>
          <a:srgbClr val="70AD47">
            <a:lumMod val="40000"/>
            <a:lumOff val="60000"/>
            <a:alpha val="90000"/>
          </a:srgbClr>
        </a:solidFill>
        <a:ln w="12700" cap="flat" cmpd="sng" algn="ctr">
          <a:solidFill>
            <a:srgbClr val="4472C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marL="57150" lvl="1" indent="-57150" algn="l" defTabSz="488950">
            <a:lnSpc>
              <a:spcPct val="90000"/>
            </a:lnSpc>
            <a:spcBef>
              <a:spcPct val="0"/>
            </a:spcBef>
            <a:spcAft>
              <a:spcPct val="15000"/>
            </a:spcAft>
            <a:buChar char="•"/>
          </a:pPr>
          <a:r>
            <a:rPr lang="en-US" sz="1100" b="1" kern="1200" dirty="0">
              <a:solidFill>
                <a:sysClr val="windowText" lastClr="000000">
                  <a:hueOff val="0"/>
                  <a:satOff val="0"/>
                  <a:lumOff val="0"/>
                  <a:alphaOff val="0"/>
                </a:sysClr>
              </a:solidFill>
              <a:latin typeface="Calibri" panose="020F0502020204030204"/>
              <a:ea typeface="+mn-ea"/>
              <a:cs typeface="+mn-cs"/>
            </a:rPr>
            <a:t>Identifying &amp; agree GP specific goals  in WASH, SP, CP, Health, Nutrition </a:t>
          </a:r>
        </a:p>
      </dsp:txBody>
      <dsp:txXfrm>
        <a:off x="477302" y="34565"/>
        <a:ext cx="1631249" cy="1111005"/>
      </dsp:txXfrm>
    </dsp:sp>
    <dsp:sp modelId="{115D585D-B2F8-457B-8F9B-422ED72DC4F2}">
      <dsp:nvSpPr>
        <dsp:cNvPr id="0" name=""/>
        <dsp:cNvSpPr/>
      </dsp:nvSpPr>
      <dsp:spPr>
        <a:xfrm>
          <a:off x="1460604" y="280282"/>
          <a:ext cx="2129161" cy="2129161"/>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ysClr val="window" lastClr="FFFFFF"/>
              </a:solidFill>
              <a:latin typeface="Calibri" panose="020F0502020204030204"/>
              <a:ea typeface="+mn-ea"/>
              <a:cs typeface="+mn-cs"/>
            </a:rPr>
            <a:t>Identify Sectoral Priorities</a:t>
          </a:r>
        </a:p>
      </dsp:txBody>
      <dsp:txXfrm>
        <a:off x="2084221" y="903899"/>
        <a:ext cx="1505544" cy="1505544"/>
      </dsp:txXfrm>
    </dsp:sp>
    <dsp:sp modelId="{F4E7C2D6-0C1A-4CC6-8F71-8918259EF16A}">
      <dsp:nvSpPr>
        <dsp:cNvPr id="0" name=""/>
        <dsp:cNvSpPr/>
      </dsp:nvSpPr>
      <dsp:spPr>
        <a:xfrm rot="5400000">
          <a:off x="3688110" y="280282"/>
          <a:ext cx="2129161" cy="2129161"/>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ysClr val="window" lastClr="FFFFFF"/>
              </a:solidFill>
              <a:latin typeface="Calibri" panose="020F0502020204030204"/>
              <a:ea typeface="+mn-ea"/>
              <a:cs typeface="+mn-cs"/>
            </a:rPr>
            <a:t>Develop Implementation Plan under the overall SDG Architecture with specific thematic targets</a:t>
          </a:r>
        </a:p>
      </dsp:txBody>
      <dsp:txXfrm rot="-5400000">
        <a:off x="3688110" y="903899"/>
        <a:ext cx="1505544" cy="1505544"/>
      </dsp:txXfrm>
    </dsp:sp>
    <dsp:sp modelId="{E44AB852-E240-4FBD-A553-4CA6D8289991}">
      <dsp:nvSpPr>
        <dsp:cNvPr id="0" name=""/>
        <dsp:cNvSpPr/>
      </dsp:nvSpPr>
      <dsp:spPr>
        <a:xfrm rot="10800000">
          <a:off x="3688110" y="2507788"/>
          <a:ext cx="2129161" cy="2129161"/>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ysClr val="window" lastClr="FFFFFF"/>
              </a:solidFill>
              <a:latin typeface="Calibri" panose="020F0502020204030204"/>
              <a:ea typeface="+mn-ea"/>
              <a:cs typeface="+mn-cs"/>
            </a:rPr>
            <a:t>Monitoring  Plan, indicators,   targets at GP level, identify data sources</a:t>
          </a:r>
        </a:p>
      </dsp:txBody>
      <dsp:txXfrm rot="10800000">
        <a:off x="3688110" y="2507788"/>
        <a:ext cx="1505544" cy="1505544"/>
      </dsp:txXfrm>
    </dsp:sp>
    <dsp:sp modelId="{CDE8B419-9ADE-44C0-8F6C-24957AFD0AFA}">
      <dsp:nvSpPr>
        <dsp:cNvPr id="0" name=""/>
        <dsp:cNvSpPr/>
      </dsp:nvSpPr>
      <dsp:spPr>
        <a:xfrm rot="16200000">
          <a:off x="1460604" y="2507788"/>
          <a:ext cx="2129161" cy="2129161"/>
        </a:xfrm>
        <a:prstGeom prst="pieWedg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i="1" kern="1200" dirty="0">
              <a:solidFill>
                <a:sysClr val="window" lastClr="FFFFFF"/>
              </a:solidFill>
              <a:latin typeface="Calibri" panose="020F0502020204030204"/>
              <a:ea typeface="+mn-ea"/>
              <a:cs typeface="+mn-cs"/>
            </a:rPr>
            <a:t>Capacity Building of the GP functionaries for planning and monitoring - Focused Training</a:t>
          </a:r>
        </a:p>
      </dsp:txBody>
      <dsp:txXfrm rot="5400000">
        <a:off x="2084221" y="2507788"/>
        <a:ext cx="1505544" cy="1505544"/>
      </dsp:txXfrm>
    </dsp:sp>
    <dsp:sp modelId="{B4F0A5F2-EF7B-4577-9550-6F07AD00F763}">
      <dsp:nvSpPr>
        <dsp:cNvPr id="0" name=""/>
        <dsp:cNvSpPr/>
      </dsp:nvSpPr>
      <dsp:spPr>
        <a:xfrm>
          <a:off x="3271375" y="2016065"/>
          <a:ext cx="735126" cy="639240"/>
        </a:xfrm>
        <a:prstGeom prst="circularArrow">
          <a:avLst/>
        </a:prstGeom>
        <a:solidFill>
          <a:srgbClr val="4472C4">
            <a:tint val="60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dsp:style>
    </dsp:sp>
    <dsp:sp modelId="{1BD7E439-7973-404D-8C7A-B44A9B96CF24}">
      <dsp:nvSpPr>
        <dsp:cNvPr id="0" name=""/>
        <dsp:cNvSpPr/>
      </dsp:nvSpPr>
      <dsp:spPr>
        <a:xfrm rot="10800000">
          <a:off x="3271375" y="2261927"/>
          <a:ext cx="735126" cy="639240"/>
        </a:xfrm>
        <a:prstGeom prst="circularArrow">
          <a:avLst/>
        </a:prstGeom>
        <a:solidFill>
          <a:srgbClr val="4472C4">
            <a:tint val="60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287332-41EC-4358-95F5-7CC4DFA89082}">
      <dsp:nvSpPr>
        <dsp:cNvPr id="0" name=""/>
        <dsp:cNvSpPr/>
      </dsp:nvSpPr>
      <dsp:spPr>
        <a:xfrm>
          <a:off x="4034556" y="2019747"/>
          <a:ext cx="2567186" cy="2220720"/>
        </a:xfrm>
        <a:prstGeom prst="hexagon">
          <a:avLst>
            <a:gd name="adj" fmla="val 2857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GPDP</a:t>
          </a:r>
        </a:p>
      </dsp:txBody>
      <dsp:txXfrm>
        <a:off x="4459975" y="2387751"/>
        <a:ext cx="1716348" cy="1484712"/>
      </dsp:txXfrm>
    </dsp:sp>
    <dsp:sp modelId="{178B24D3-9F96-49C8-BC2E-DA4E03A16D13}">
      <dsp:nvSpPr>
        <dsp:cNvPr id="0" name=""/>
        <dsp:cNvSpPr/>
      </dsp:nvSpPr>
      <dsp:spPr>
        <a:xfrm>
          <a:off x="5642108" y="957282"/>
          <a:ext cx="968591" cy="834570"/>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F4EB85-8BDC-45AB-9F32-C9796B32BAEE}">
      <dsp:nvSpPr>
        <dsp:cNvPr id="0" name=""/>
        <dsp:cNvSpPr/>
      </dsp:nvSpPr>
      <dsp:spPr>
        <a:xfrm>
          <a:off x="4271031" y="0"/>
          <a:ext cx="2103791" cy="1820026"/>
        </a:xfrm>
        <a:prstGeom prst="hexagon">
          <a:avLst>
            <a:gd name="adj" fmla="val 2857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rPr>
            <a:t>Alignment with the 29 subjects  under SDG framework</a:t>
          </a:r>
        </a:p>
      </dsp:txBody>
      <dsp:txXfrm>
        <a:off x="4619674" y="301617"/>
        <a:ext cx="1406505" cy="1216792"/>
      </dsp:txXfrm>
    </dsp:sp>
    <dsp:sp modelId="{A2091143-1BF8-4268-99F5-78B3ED15B440}">
      <dsp:nvSpPr>
        <dsp:cNvPr id="0" name=""/>
        <dsp:cNvSpPr/>
      </dsp:nvSpPr>
      <dsp:spPr>
        <a:xfrm>
          <a:off x="6772530" y="2517484"/>
          <a:ext cx="968591" cy="834570"/>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F7AF7E-AFA2-4514-9E81-00CD3FEB02C6}">
      <dsp:nvSpPr>
        <dsp:cNvPr id="0" name=""/>
        <dsp:cNvSpPr/>
      </dsp:nvSpPr>
      <dsp:spPr>
        <a:xfrm>
          <a:off x="6200452" y="1119438"/>
          <a:ext cx="2103791" cy="1820026"/>
        </a:xfrm>
        <a:prstGeom prst="hexagon">
          <a:avLst>
            <a:gd name="adj" fmla="val 28570"/>
            <a:gd name="vf" fmla="val 115470"/>
          </a:avLst>
        </a:prstGeom>
        <a:solidFill>
          <a:schemeClr val="accent4">
            <a:hueOff val="1960178"/>
            <a:satOff val="-8155"/>
            <a:lumOff val="1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tx1"/>
              </a:solidFill>
            </a:rPr>
            <a:t>institutionalization of special MAHILA SABHAS and BAL SABHAS</a:t>
          </a:r>
        </a:p>
      </dsp:txBody>
      <dsp:txXfrm>
        <a:off x="6549095" y="1421055"/>
        <a:ext cx="1406505" cy="1216792"/>
      </dsp:txXfrm>
    </dsp:sp>
    <dsp:sp modelId="{4284EE71-858D-4BD4-9606-697847903769}">
      <dsp:nvSpPr>
        <dsp:cNvPr id="0" name=""/>
        <dsp:cNvSpPr/>
      </dsp:nvSpPr>
      <dsp:spPr>
        <a:xfrm>
          <a:off x="5987266" y="4278658"/>
          <a:ext cx="968591" cy="834570"/>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2EB7AE-4682-436C-A6A3-A5AD22836014}">
      <dsp:nvSpPr>
        <dsp:cNvPr id="0" name=""/>
        <dsp:cNvSpPr/>
      </dsp:nvSpPr>
      <dsp:spPr>
        <a:xfrm>
          <a:off x="6200452" y="3320123"/>
          <a:ext cx="2103791" cy="1820026"/>
        </a:xfrm>
        <a:prstGeom prst="hexagon">
          <a:avLst>
            <a:gd name="adj" fmla="val 28570"/>
            <a:gd name="vf" fmla="val 115470"/>
          </a:avLst>
        </a:prstGeom>
        <a:solidFill>
          <a:schemeClr val="accent4">
            <a:hueOff val="3920356"/>
            <a:satOff val="-16311"/>
            <a:lumOff val="3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Font typeface="+mj-lt"/>
            <a:buNone/>
          </a:pPr>
          <a:r>
            <a:rPr lang="en-US" sz="1200" b="1" kern="1200" dirty="0"/>
            <a:t>Capacity Building of GPs on  child and women  responsive GPDPs</a:t>
          </a:r>
          <a:endParaRPr lang="en-US" sz="1200" kern="1200" dirty="0"/>
        </a:p>
      </dsp:txBody>
      <dsp:txXfrm>
        <a:off x="6549095" y="3621740"/>
        <a:ext cx="1406505" cy="1216792"/>
      </dsp:txXfrm>
    </dsp:sp>
    <dsp:sp modelId="{45618B4C-E582-431F-8FF3-8398B3BB211E}">
      <dsp:nvSpPr>
        <dsp:cNvPr id="0" name=""/>
        <dsp:cNvSpPr/>
      </dsp:nvSpPr>
      <dsp:spPr>
        <a:xfrm>
          <a:off x="4039333" y="4461475"/>
          <a:ext cx="968591" cy="834570"/>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5A22D6-43DA-4965-B1F4-6C72F190BBD5}">
      <dsp:nvSpPr>
        <dsp:cNvPr id="0" name=""/>
        <dsp:cNvSpPr/>
      </dsp:nvSpPr>
      <dsp:spPr>
        <a:xfrm>
          <a:off x="4271031" y="4440814"/>
          <a:ext cx="2103791" cy="1820026"/>
        </a:xfrm>
        <a:prstGeom prst="hexagon">
          <a:avLst>
            <a:gd name="adj" fmla="val 28570"/>
            <a:gd name="vf" fmla="val 115470"/>
          </a:avLst>
        </a:prstGeom>
        <a:solidFill>
          <a:schemeClr val="accent4">
            <a:hueOff val="5880535"/>
            <a:satOff val="-24466"/>
            <a:lumOff val="5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Font typeface="+mj-lt"/>
            <a:buNone/>
          </a:pPr>
          <a:r>
            <a:rPr lang="en-US" sz="1200" b="1" kern="1200" dirty="0">
              <a:solidFill>
                <a:schemeClr val="tx1"/>
              </a:solidFill>
              <a:latin typeface="Calibri" panose="020F0502020204030204"/>
              <a:ea typeface="+mn-ea"/>
              <a:cs typeface="+mn-cs"/>
            </a:rPr>
            <a:t>Adopting Localization of SDGs, keeping in view national/state SDG Indicator Framework for a bottom-up approach to achieving SDGs</a:t>
          </a:r>
        </a:p>
      </dsp:txBody>
      <dsp:txXfrm>
        <a:off x="4619674" y="4742431"/>
        <a:ext cx="1406505" cy="1216792"/>
      </dsp:txXfrm>
    </dsp:sp>
    <dsp:sp modelId="{EC824DFB-DB9F-48B2-A538-E402E30F05C9}">
      <dsp:nvSpPr>
        <dsp:cNvPr id="0" name=""/>
        <dsp:cNvSpPr/>
      </dsp:nvSpPr>
      <dsp:spPr>
        <a:xfrm>
          <a:off x="2890399" y="2901899"/>
          <a:ext cx="968591" cy="834570"/>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0883D3-57A4-4792-92E9-60442AE5A55D}">
      <dsp:nvSpPr>
        <dsp:cNvPr id="0" name=""/>
        <dsp:cNvSpPr/>
      </dsp:nvSpPr>
      <dsp:spPr>
        <a:xfrm>
          <a:off x="2332653" y="3321376"/>
          <a:ext cx="2103791" cy="1820026"/>
        </a:xfrm>
        <a:prstGeom prst="hexagon">
          <a:avLst>
            <a:gd name="adj" fmla="val 28570"/>
            <a:gd name="vf" fmla="val 115470"/>
          </a:avLst>
        </a:prstGeom>
        <a:solidFill>
          <a:schemeClr val="accent4">
            <a:hueOff val="7840713"/>
            <a:satOff val="-32622"/>
            <a:lumOff val="7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Font typeface="+mj-lt"/>
            <a:buNone/>
          </a:pPr>
          <a:r>
            <a:rPr lang="en-US" sz="1200" b="1" kern="1200" dirty="0">
              <a:solidFill>
                <a:schemeClr val="tx1"/>
              </a:solidFill>
              <a:latin typeface="Calibri" panose="020F0502020204030204"/>
              <a:ea typeface="+mn-ea"/>
              <a:cs typeface="+mn-cs"/>
            </a:rPr>
            <a:t>Development of a model GPDP monitoring plan with appropriate indicators, its disaggregation, baseline/ target and MOVs </a:t>
          </a:r>
        </a:p>
      </dsp:txBody>
      <dsp:txXfrm>
        <a:off x="2681296" y="3622993"/>
        <a:ext cx="1406505" cy="1216792"/>
      </dsp:txXfrm>
    </dsp:sp>
    <dsp:sp modelId="{2CFA6A1C-A8D0-4724-A857-955543EEC495}">
      <dsp:nvSpPr>
        <dsp:cNvPr id="0" name=""/>
        <dsp:cNvSpPr/>
      </dsp:nvSpPr>
      <dsp:spPr>
        <a:xfrm>
          <a:off x="2332653" y="1116934"/>
          <a:ext cx="2103791" cy="1820026"/>
        </a:xfrm>
        <a:prstGeom prst="hexagon">
          <a:avLst>
            <a:gd name="adj" fmla="val 28570"/>
            <a:gd name="vf" fmla="val 11547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Font typeface="+mj-lt"/>
            <a:buNone/>
          </a:pPr>
          <a:r>
            <a:rPr lang="en-US" sz="1200" b="1" kern="1200" dirty="0">
              <a:solidFill>
                <a:prstClr val="white"/>
              </a:solidFill>
              <a:latin typeface="Calibri" panose="020F0502020204030204"/>
              <a:ea typeface="+mn-ea"/>
              <a:cs typeface="+mn-cs"/>
            </a:rPr>
            <a:t>Identify data sources;</a:t>
          </a:r>
        </a:p>
        <a:p>
          <a:pPr marL="0" lvl="0" indent="0" algn="ctr" defTabSz="533400">
            <a:lnSpc>
              <a:spcPct val="90000"/>
            </a:lnSpc>
            <a:spcBef>
              <a:spcPct val="0"/>
            </a:spcBef>
            <a:spcAft>
              <a:spcPct val="35000"/>
            </a:spcAft>
            <a:buFont typeface="+mj-lt"/>
            <a:buNone/>
          </a:pPr>
          <a:r>
            <a:rPr lang="en-US" sz="1200" b="1" kern="1200" dirty="0">
              <a:solidFill>
                <a:prstClr val="white"/>
              </a:solidFill>
              <a:latin typeface="Calibri" panose="020F0502020204030204"/>
              <a:ea typeface="+mn-ea"/>
              <a:cs typeface="+mn-cs"/>
            </a:rPr>
            <a:t>Address the availability data from Mission Antyodaya &amp; role of community level monitoring</a:t>
          </a:r>
        </a:p>
      </dsp:txBody>
      <dsp:txXfrm>
        <a:off x="2681296" y="1418551"/>
        <a:ext cx="1406505" cy="12167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7.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89EAB-3627-4DDC-83F7-9C076CAB471A}" type="datetimeFigureOut">
              <a:rPr lang="en-US" smtClean="0"/>
              <a:t>11/22/2021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E10163-0C82-40B5-ACBE-3CE3486D306B}" type="slidenum">
              <a:rPr lang="en-US" smtClean="0"/>
              <a:t>‹#›</a:t>
            </a:fld>
            <a:endParaRPr lang="en-US"/>
          </a:p>
        </p:txBody>
      </p:sp>
    </p:spTree>
    <p:extLst>
      <p:ext uri="{BB962C8B-B14F-4D97-AF65-F5344CB8AC3E}">
        <p14:creationId xmlns:p14="http://schemas.microsoft.com/office/powerpoint/2010/main" val="62664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609895-A7F2-4574-8B76-E00B387806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9167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609895-A7F2-4574-8B76-E00B387806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730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02771-AFB0-4A64-8C53-9252B9A723E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3667DA-9709-44D0-AC7E-FA388D332C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D6D20F-9B93-4ACA-84C7-595443F13F75}"/>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31771960-8BDF-49B5-97CA-DBD8E3F1D3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EF9C63-CDCB-4A83-A2F3-56FD680B99C7}"/>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4001404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505EB-4450-4EDF-8966-9CAFF03506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F206B9-8D8F-4CB9-B3FE-B8BB4EAC571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877652-2068-4CE4-A6E5-5FB907F14C6A}"/>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5264BAEE-9B9E-4D56-B52C-B57EAB9E2B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493DD1-C73E-41D2-BEA8-A0761159E97C}"/>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3965712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CC8E9-12D3-4DCB-8316-AD22979E68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0B0B554-5B9D-43BA-A53A-BF842DE717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2C946A-510D-4FB0-9DE3-C17D850510B1}"/>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C6AD8BCD-B0D9-472F-B22B-97743C2FD6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504BE2-0B1B-47AC-B152-D2F39C62CB70}"/>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1877806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B91C6-5776-4DA8-BCC5-B813D52DC9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16463C-E5D1-4911-8CB3-9507F0D6C10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34E11A-7302-4892-9D13-F2D3DB97F9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83CB180-631F-4A4D-AFA5-82943364137F}"/>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6" name="Footer Placeholder 5">
            <a:extLst>
              <a:ext uri="{FF2B5EF4-FFF2-40B4-BE49-F238E27FC236}">
                <a16:creationId xmlns:a16="http://schemas.microsoft.com/office/drawing/2014/main" id="{57DA273D-03BF-472F-A9A7-64D321828A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862882-334A-4023-9167-C849EA797799}"/>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2146207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ABCB2-FF3D-41CD-95D8-021E4B8BC9D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A5FE7D6-9031-41DD-96DF-4B846463FF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999B92-6F5D-4D47-BF2F-BFB35292F9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0E54E27-3227-412E-8C32-F23B793C7C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5E76F2-7E81-4B06-8088-A4D2073576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E0DB7F7-71AD-4294-AFAF-BB1942065B62}"/>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8" name="Footer Placeholder 7">
            <a:extLst>
              <a:ext uri="{FF2B5EF4-FFF2-40B4-BE49-F238E27FC236}">
                <a16:creationId xmlns:a16="http://schemas.microsoft.com/office/drawing/2014/main" id="{6C6F429C-81DB-4B79-8E2C-76D0D521E5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CB30AD1-AF18-4F34-B449-98571656D27B}"/>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3782043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2044F-7F24-4654-9060-FE23CF84081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1BE79C-04CA-4A57-AA6F-0AD49F892F29}"/>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4" name="Footer Placeholder 3">
            <a:extLst>
              <a:ext uri="{FF2B5EF4-FFF2-40B4-BE49-F238E27FC236}">
                <a16:creationId xmlns:a16="http://schemas.microsoft.com/office/drawing/2014/main" id="{B625DA0F-219C-4ECD-89D3-AF04E8F1DDA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BA8597-9E6B-4E3F-9019-0952DEE54FC7}"/>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2662090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8DC61E-3FD7-4831-BC87-A9A77A500157}"/>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3" name="Footer Placeholder 2">
            <a:extLst>
              <a:ext uri="{FF2B5EF4-FFF2-40B4-BE49-F238E27FC236}">
                <a16:creationId xmlns:a16="http://schemas.microsoft.com/office/drawing/2014/main" id="{7AD72535-B212-43BF-B813-1E44B7DE4EE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094BAC1-E9E6-44BD-AF15-E763D6023F71}"/>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2106537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48B1B-10BC-47CD-8FF7-03C7F8616E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31EA9EF-EE79-4CA9-BC5B-1B13101E3A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0433A3-CFD7-4CF3-80D6-5940100BEE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4AF18F-0C00-4BC9-BA36-53AF23246B64}"/>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6" name="Footer Placeholder 5">
            <a:extLst>
              <a:ext uri="{FF2B5EF4-FFF2-40B4-BE49-F238E27FC236}">
                <a16:creationId xmlns:a16="http://schemas.microsoft.com/office/drawing/2014/main" id="{78AFC502-15B6-4B3B-9033-C90249760A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3785AE-AB6A-4E6A-A495-C35D905BB546}"/>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3672043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91606-C3B6-471D-964C-9F25128F78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A053111-0E3E-4171-A1B8-DFB7E4ABB6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58F41C5-2AFA-4237-A2BD-A8F1F1C21C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ACF8F9-A520-4EFE-90AE-01F1C52B77CF}"/>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6" name="Footer Placeholder 5">
            <a:extLst>
              <a:ext uri="{FF2B5EF4-FFF2-40B4-BE49-F238E27FC236}">
                <a16:creationId xmlns:a16="http://schemas.microsoft.com/office/drawing/2014/main" id="{BA32A8D6-1121-49DA-98BF-D27750C3F0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DEA67B-B889-4B22-92AD-01FA88BC1617}"/>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3987281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20F5-9949-4618-A7F4-B7EFD48BE8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9D80F8F-A0C6-47C7-8C4E-CA55C4287E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A45166-DCB3-48AF-928D-AB2F916331AF}"/>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306D11A7-50FE-48C9-A5B3-820DA1D0FA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ABC42B-C21F-4422-BD59-E27D68D6BF5C}"/>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3671647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38A271-4C4B-40F9-A04B-C51A2271A78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1505278-A0FE-4F13-BF27-B8C6BBDD41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102C93-1C75-4150-84EF-86CAA64DF6D2}"/>
              </a:ext>
            </a:extLst>
          </p:cNvPr>
          <p:cNvSpPr>
            <a:spLocks noGrp="1"/>
          </p:cNvSpPr>
          <p:nvPr>
            <p:ph type="dt" sz="half" idx="10"/>
          </p:nvPr>
        </p:nvSpPr>
        <p:spPr/>
        <p:txBody>
          <a:body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32B18E60-DA0B-43E9-A1EF-CB712EAD22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2B6F05-0289-43B3-9D7C-61ED1BDF11A3}"/>
              </a:ext>
            </a:extLst>
          </p:cNvPr>
          <p:cNvSpPr>
            <a:spLocks noGrp="1"/>
          </p:cNvSpPr>
          <p:nvPr>
            <p:ph type="sldNum" sz="quarter" idx="12"/>
          </p:nvPr>
        </p:nvSpPr>
        <p:spPr/>
        <p:txBody>
          <a:bodyPr/>
          <a:lstStyle/>
          <a:p>
            <a:fld id="{79935EF6-2691-4CD0-9ED4-9F503C81F681}" type="slidenum">
              <a:rPr lang="en-US" smtClean="0"/>
              <a:t>‹#›</a:t>
            </a:fld>
            <a:endParaRPr lang="en-US"/>
          </a:p>
        </p:txBody>
      </p:sp>
    </p:spTree>
    <p:extLst>
      <p:ext uri="{BB962C8B-B14F-4D97-AF65-F5344CB8AC3E}">
        <p14:creationId xmlns:p14="http://schemas.microsoft.com/office/powerpoint/2010/main" val="591833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49A185-253A-48EF-87F3-49B0050CF5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F018EE6-4776-4D85-92FA-67F6206BA6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E1AE84-AB92-4369-9D9E-BA309AB5C2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7CDD4A-EA8D-4941-9299-D012B52BDDFC}" type="datetimeFigureOut">
              <a:rPr lang="en-US" smtClean="0"/>
              <a:t>11/22/2021</a:t>
            </a:fld>
            <a:endParaRPr lang="en-US"/>
          </a:p>
        </p:txBody>
      </p:sp>
      <p:sp>
        <p:nvSpPr>
          <p:cNvPr id="5" name="Footer Placeholder 4">
            <a:extLst>
              <a:ext uri="{FF2B5EF4-FFF2-40B4-BE49-F238E27FC236}">
                <a16:creationId xmlns:a16="http://schemas.microsoft.com/office/drawing/2014/main" id="{1A0CBA53-DEEB-46DF-BFE3-338EE05F3C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05E2B73-B36F-44A6-A147-AEB9F6CE23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935EF6-2691-4CD0-9ED4-9F503C81F681}" type="slidenum">
              <a:rPr lang="en-US" smtClean="0"/>
              <a:t>‹#›</a:t>
            </a:fld>
            <a:endParaRPr lang="en-US"/>
          </a:p>
        </p:txBody>
      </p:sp>
    </p:spTree>
    <p:extLst>
      <p:ext uri="{BB962C8B-B14F-4D97-AF65-F5344CB8AC3E}">
        <p14:creationId xmlns:p14="http://schemas.microsoft.com/office/powerpoint/2010/main" val="2548989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f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3" Type="http://schemas.openxmlformats.org/officeDocument/2006/relationships/image" Target="../media/image25.svg"/><Relationship Id="rId18" Type="http://schemas.openxmlformats.org/officeDocument/2006/relationships/image" Target="../media/image30.png"/><Relationship Id="rId26" Type="http://schemas.openxmlformats.org/officeDocument/2006/relationships/image" Target="../media/image38.png"/><Relationship Id="rId3" Type="http://schemas.openxmlformats.org/officeDocument/2006/relationships/image" Target="../media/image15.svg"/><Relationship Id="rId21" Type="http://schemas.openxmlformats.org/officeDocument/2006/relationships/image" Target="../media/image33.svg"/><Relationship Id="rId34" Type="http://schemas.openxmlformats.org/officeDocument/2006/relationships/image" Target="../media/image46.png"/><Relationship Id="rId7" Type="http://schemas.openxmlformats.org/officeDocument/2006/relationships/image" Target="../media/image19.svg"/><Relationship Id="rId12" Type="http://schemas.openxmlformats.org/officeDocument/2006/relationships/image" Target="../media/image24.png"/><Relationship Id="rId17" Type="http://schemas.openxmlformats.org/officeDocument/2006/relationships/image" Target="../media/image29.svg"/><Relationship Id="rId25" Type="http://schemas.openxmlformats.org/officeDocument/2006/relationships/image" Target="../media/image37.svg"/><Relationship Id="rId33" Type="http://schemas.openxmlformats.org/officeDocument/2006/relationships/image" Target="../media/image45.svg"/><Relationship Id="rId2" Type="http://schemas.openxmlformats.org/officeDocument/2006/relationships/image" Target="../media/image14.png"/><Relationship Id="rId16" Type="http://schemas.openxmlformats.org/officeDocument/2006/relationships/image" Target="../media/image28.png"/><Relationship Id="rId20" Type="http://schemas.openxmlformats.org/officeDocument/2006/relationships/image" Target="../media/image32.png"/><Relationship Id="rId29" Type="http://schemas.openxmlformats.org/officeDocument/2006/relationships/image" Target="../media/image41.sv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3.svg"/><Relationship Id="rId24" Type="http://schemas.openxmlformats.org/officeDocument/2006/relationships/image" Target="../media/image36.png"/><Relationship Id="rId32" Type="http://schemas.openxmlformats.org/officeDocument/2006/relationships/image" Target="../media/image44.png"/><Relationship Id="rId5" Type="http://schemas.openxmlformats.org/officeDocument/2006/relationships/image" Target="../media/image17.svg"/><Relationship Id="rId15" Type="http://schemas.openxmlformats.org/officeDocument/2006/relationships/image" Target="../media/image27.svg"/><Relationship Id="rId23" Type="http://schemas.openxmlformats.org/officeDocument/2006/relationships/image" Target="../media/image35.svg"/><Relationship Id="rId28" Type="http://schemas.openxmlformats.org/officeDocument/2006/relationships/image" Target="../media/image40.png"/><Relationship Id="rId10" Type="http://schemas.openxmlformats.org/officeDocument/2006/relationships/image" Target="../media/image22.png"/><Relationship Id="rId19" Type="http://schemas.openxmlformats.org/officeDocument/2006/relationships/image" Target="../media/image31.svg"/><Relationship Id="rId31" Type="http://schemas.openxmlformats.org/officeDocument/2006/relationships/image" Target="../media/image43.svg"/><Relationship Id="rId4" Type="http://schemas.openxmlformats.org/officeDocument/2006/relationships/image" Target="../media/image16.png"/><Relationship Id="rId9" Type="http://schemas.openxmlformats.org/officeDocument/2006/relationships/image" Target="../media/image21.svg"/><Relationship Id="rId14" Type="http://schemas.openxmlformats.org/officeDocument/2006/relationships/image" Target="../media/image26.png"/><Relationship Id="rId22" Type="http://schemas.openxmlformats.org/officeDocument/2006/relationships/image" Target="../media/image34.png"/><Relationship Id="rId27" Type="http://schemas.openxmlformats.org/officeDocument/2006/relationships/image" Target="../media/image39.svg"/><Relationship Id="rId30" Type="http://schemas.openxmlformats.org/officeDocument/2006/relationships/image" Target="../media/image42.png"/><Relationship Id="rId35" Type="http://schemas.openxmlformats.org/officeDocument/2006/relationships/image" Target="../media/image47.svg"/><Relationship Id="rId8"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5BF6F-D111-460A-9BE4-18A0770AC113}"/>
              </a:ext>
            </a:extLst>
          </p:cNvPr>
          <p:cNvSpPr>
            <a:spLocks noGrp="1"/>
          </p:cNvSpPr>
          <p:nvPr>
            <p:ph type="ctrTitle"/>
          </p:nvPr>
        </p:nvSpPr>
        <p:spPr/>
        <p:txBody>
          <a:bodyPr>
            <a:normAutofit/>
          </a:bodyPr>
          <a:lstStyle/>
          <a:p>
            <a:r>
              <a:rPr lang="en-US" sz="4000" b="1" dirty="0"/>
              <a:t>Regional Workshop on Economic &amp; Social Transformation through Panchayat Development Plans in PESA States</a:t>
            </a:r>
          </a:p>
        </p:txBody>
      </p:sp>
      <p:sp>
        <p:nvSpPr>
          <p:cNvPr id="3" name="Subtitle 2">
            <a:extLst>
              <a:ext uri="{FF2B5EF4-FFF2-40B4-BE49-F238E27FC236}">
                <a16:creationId xmlns:a16="http://schemas.microsoft.com/office/drawing/2014/main" id="{7886EC86-C1F4-4496-A1B1-92CC4273C726}"/>
              </a:ext>
            </a:extLst>
          </p:cNvPr>
          <p:cNvSpPr>
            <a:spLocks noGrp="1"/>
          </p:cNvSpPr>
          <p:nvPr>
            <p:ph type="subTitle" idx="1"/>
          </p:nvPr>
        </p:nvSpPr>
        <p:spPr/>
        <p:txBody>
          <a:bodyPr>
            <a:normAutofit fontScale="77500" lnSpcReduction="20000"/>
          </a:bodyPr>
          <a:lstStyle/>
          <a:p>
            <a:r>
              <a:rPr lang="en-US" b="1" i="1" dirty="0"/>
              <a:t>Indira Gandhi Panchayati Raj &amp; </a:t>
            </a:r>
            <a:r>
              <a:rPr lang="en-US" b="1" i="1" dirty="0" err="1"/>
              <a:t>Gramin</a:t>
            </a:r>
            <a:r>
              <a:rPr lang="en-US" b="1" i="1" dirty="0"/>
              <a:t> Vikas </a:t>
            </a:r>
            <a:r>
              <a:rPr lang="en-US" b="1" i="1" dirty="0" err="1"/>
              <a:t>Sansthan</a:t>
            </a:r>
            <a:endParaRPr lang="en-US" b="1" i="1" dirty="0"/>
          </a:p>
          <a:p>
            <a:r>
              <a:rPr lang="en-US" b="1" i="1" dirty="0"/>
              <a:t>22</a:t>
            </a:r>
            <a:r>
              <a:rPr lang="en-US" b="1" i="1" baseline="30000" dirty="0"/>
              <a:t>nd</a:t>
            </a:r>
            <a:r>
              <a:rPr lang="en-US" b="1" i="1" dirty="0"/>
              <a:t> November 2021</a:t>
            </a:r>
          </a:p>
          <a:p>
            <a:endParaRPr lang="en-US" dirty="0"/>
          </a:p>
          <a:p>
            <a:r>
              <a:rPr lang="en-US" b="1" dirty="0"/>
              <a:t>SOUMEN BAGCHI</a:t>
            </a:r>
          </a:p>
          <a:p>
            <a:r>
              <a:rPr lang="en-US" b="1" dirty="0"/>
              <a:t>UNICEF</a:t>
            </a:r>
          </a:p>
        </p:txBody>
      </p:sp>
    </p:spTree>
    <p:extLst>
      <p:ext uri="{BB962C8B-B14F-4D97-AF65-F5344CB8AC3E}">
        <p14:creationId xmlns:p14="http://schemas.microsoft.com/office/powerpoint/2010/main" val="1776623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598CB3D-7545-440B-A70F-CA420A38611C}"/>
              </a:ext>
            </a:extLst>
          </p:cNvPr>
          <p:cNvSpPr>
            <a:spLocks noGrp="1"/>
          </p:cNvSpPr>
          <p:nvPr>
            <p:ph type="title"/>
          </p:nvPr>
        </p:nvSpPr>
        <p:spPr>
          <a:xfrm>
            <a:off x="524741" y="620392"/>
            <a:ext cx="3808268" cy="5504688"/>
          </a:xfrm>
        </p:spPr>
        <p:txBody>
          <a:bodyPr>
            <a:normAutofit/>
          </a:bodyPr>
          <a:lstStyle/>
          <a:p>
            <a:r>
              <a:rPr lang="en-US" sz="5100" b="1">
                <a:solidFill>
                  <a:schemeClr val="bg1"/>
                </a:solidFill>
              </a:rPr>
              <a:t>Panchayati Raj Institutions as Key Unit of Decentralized Local Governance</a:t>
            </a:r>
          </a:p>
        </p:txBody>
      </p:sp>
      <p:graphicFrame>
        <p:nvGraphicFramePr>
          <p:cNvPr id="5" name="Content Placeholder 2">
            <a:extLst>
              <a:ext uri="{FF2B5EF4-FFF2-40B4-BE49-F238E27FC236}">
                <a16:creationId xmlns:a16="http://schemas.microsoft.com/office/drawing/2014/main" id="{2CDD0257-2E45-4083-9FB0-8E715CA0B61C}"/>
              </a:ext>
            </a:extLst>
          </p:cNvPr>
          <p:cNvGraphicFramePr>
            <a:graphicFrameLocks noGrp="1"/>
          </p:cNvGraphicFramePr>
          <p:nvPr>
            <p:ph idx="1"/>
            <p:extLst>
              <p:ext uri="{D42A27DB-BD31-4B8C-83A1-F6EECF244321}">
                <p14:modId xmlns:p14="http://schemas.microsoft.com/office/powerpoint/2010/main" val="422029095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5102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56FE1F-F4A7-400B-950C-68410FEEE9A0}"/>
              </a:ext>
            </a:extLst>
          </p:cNvPr>
          <p:cNvSpPr>
            <a:spLocks noGrp="1"/>
          </p:cNvSpPr>
          <p:nvPr>
            <p:ph type="title"/>
          </p:nvPr>
        </p:nvSpPr>
        <p:spPr>
          <a:xfrm>
            <a:off x="524741" y="620392"/>
            <a:ext cx="3808268" cy="5504688"/>
          </a:xfrm>
        </p:spPr>
        <p:txBody>
          <a:bodyPr>
            <a:normAutofit/>
          </a:bodyPr>
          <a:lstStyle/>
          <a:p>
            <a:r>
              <a:rPr lang="en-US" sz="5100" b="1">
                <a:solidFill>
                  <a:schemeClr val="bg1"/>
                </a:solidFill>
              </a:rPr>
              <a:t>COVID 19 &amp; Enhanced Role of Local Governments</a:t>
            </a:r>
          </a:p>
        </p:txBody>
      </p:sp>
      <p:graphicFrame>
        <p:nvGraphicFramePr>
          <p:cNvPr id="5" name="Content Placeholder 2">
            <a:extLst>
              <a:ext uri="{FF2B5EF4-FFF2-40B4-BE49-F238E27FC236}">
                <a16:creationId xmlns:a16="http://schemas.microsoft.com/office/drawing/2014/main" id="{FA9A5635-D532-46F6-914F-56BBCF241235}"/>
              </a:ext>
            </a:extLst>
          </p:cNvPr>
          <p:cNvGraphicFramePr>
            <a:graphicFrameLocks noGrp="1"/>
          </p:cNvGraphicFramePr>
          <p:nvPr>
            <p:ph idx="1"/>
            <p:extLst>
              <p:ext uri="{D42A27DB-BD31-4B8C-83A1-F6EECF244321}">
                <p14:modId xmlns:p14="http://schemas.microsoft.com/office/powerpoint/2010/main" val="85401504"/>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7358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3D0B3-2536-4806-958A-A79377BD020C}"/>
              </a:ext>
            </a:extLst>
          </p:cNvPr>
          <p:cNvSpPr>
            <a:spLocks noGrp="1"/>
          </p:cNvSpPr>
          <p:nvPr>
            <p:ph type="title"/>
          </p:nvPr>
        </p:nvSpPr>
        <p:spPr>
          <a:xfrm>
            <a:off x="686834" y="1153572"/>
            <a:ext cx="3200400" cy="4461163"/>
          </a:xfrm>
        </p:spPr>
        <p:txBody>
          <a:bodyPr>
            <a:normAutofit/>
          </a:bodyPr>
          <a:lstStyle/>
          <a:p>
            <a:r>
              <a:rPr lang="en-US" sz="3700" b="1">
                <a:solidFill>
                  <a:srgbClr val="FFFFFF"/>
                </a:solidFill>
              </a:rPr>
              <a:t>Empowerment of Local Government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1FAF2A-5690-45E6-880B-917897E0FDFC}"/>
              </a:ext>
            </a:extLst>
          </p:cNvPr>
          <p:cNvSpPr>
            <a:spLocks noGrp="1"/>
          </p:cNvSpPr>
          <p:nvPr>
            <p:ph idx="1"/>
          </p:nvPr>
        </p:nvSpPr>
        <p:spPr>
          <a:xfrm>
            <a:off x="4447308" y="591344"/>
            <a:ext cx="6906491" cy="5585619"/>
          </a:xfrm>
        </p:spPr>
        <p:txBody>
          <a:bodyPr anchor="ctr">
            <a:normAutofit/>
          </a:bodyPr>
          <a:lstStyle/>
          <a:p>
            <a:r>
              <a:rPr lang="en-US" dirty="0"/>
              <a:t>Empowerment of Local Government has become fundamental for- </a:t>
            </a:r>
          </a:p>
          <a:p>
            <a:pPr lvl="1"/>
            <a:r>
              <a:rPr lang="en-US" dirty="0"/>
              <a:t>Achieving SDGs-  as a bottom up planning, implementation and monitoring is need of the hour.</a:t>
            </a:r>
          </a:p>
          <a:p>
            <a:pPr lvl="1"/>
            <a:r>
              <a:rPr lang="en-US" dirty="0"/>
              <a:t>Enhanced resource availability due to the recommendation of the </a:t>
            </a:r>
            <a:r>
              <a:rPr lang="en-US" dirty="0" err="1"/>
              <a:t>XVth</a:t>
            </a:r>
            <a:r>
              <a:rPr lang="en-US" dirty="0"/>
              <a:t> Finance Commission.</a:t>
            </a:r>
          </a:p>
          <a:p>
            <a:pPr lvl="1"/>
            <a:r>
              <a:rPr lang="en-US" dirty="0"/>
              <a:t>Integrating the needs and priorities of the most vulnerable and marginalized into the GPDPs</a:t>
            </a:r>
          </a:p>
          <a:p>
            <a:pPr lvl="1"/>
            <a:r>
              <a:rPr lang="en-US" dirty="0"/>
              <a:t>Sustainable access to economic activities and livelihood opportunities to respond to shocks like COVID 19- climate resilient infrastructure within the MGNREGA. </a:t>
            </a:r>
          </a:p>
        </p:txBody>
      </p:sp>
    </p:spTree>
    <p:extLst>
      <p:ext uri="{BB962C8B-B14F-4D97-AF65-F5344CB8AC3E}">
        <p14:creationId xmlns:p14="http://schemas.microsoft.com/office/powerpoint/2010/main" val="1407040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D317B5-F42D-498A-85A1-CBBE0C727AF7}"/>
              </a:ext>
            </a:extLst>
          </p:cNvPr>
          <p:cNvSpPr>
            <a:spLocks noGrp="1"/>
          </p:cNvSpPr>
          <p:nvPr>
            <p:ph type="title"/>
          </p:nvPr>
        </p:nvSpPr>
        <p:spPr>
          <a:xfrm>
            <a:off x="524741" y="620392"/>
            <a:ext cx="3808268" cy="5504688"/>
          </a:xfrm>
        </p:spPr>
        <p:txBody>
          <a:bodyPr>
            <a:normAutofit/>
          </a:bodyPr>
          <a:lstStyle/>
          <a:p>
            <a:r>
              <a:rPr lang="en-US" sz="5100" b="1">
                <a:solidFill>
                  <a:schemeClr val="bg1"/>
                </a:solidFill>
              </a:rPr>
              <a:t>GPDPs- fulcrum of Inclusive Social &amp; Economic Development</a:t>
            </a:r>
          </a:p>
        </p:txBody>
      </p:sp>
      <p:graphicFrame>
        <p:nvGraphicFramePr>
          <p:cNvPr id="5" name="Content Placeholder 2">
            <a:extLst>
              <a:ext uri="{FF2B5EF4-FFF2-40B4-BE49-F238E27FC236}">
                <a16:creationId xmlns:a16="http://schemas.microsoft.com/office/drawing/2014/main" id="{362836FF-315D-4F72-9CBD-65EBD9EB0850}"/>
              </a:ext>
            </a:extLst>
          </p:cNvPr>
          <p:cNvGraphicFramePr>
            <a:graphicFrameLocks noGrp="1"/>
          </p:cNvGraphicFramePr>
          <p:nvPr>
            <p:ph idx="1"/>
            <p:extLst>
              <p:ext uri="{D42A27DB-BD31-4B8C-83A1-F6EECF244321}">
                <p14:modId xmlns:p14="http://schemas.microsoft.com/office/powerpoint/2010/main" val="248810792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838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CCD1C7-6BF8-423B-95F7-C74856856332}"/>
              </a:ext>
            </a:extLst>
          </p:cNvPr>
          <p:cNvSpPr>
            <a:spLocks noGrp="1"/>
          </p:cNvSpPr>
          <p:nvPr>
            <p:ph type="title"/>
          </p:nvPr>
        </p:nvSpPr>
        <p:spPr>
          <a:xfrm>
            <a:off x="838200" y="383413"/>
            <a:ext cx="10515600" cy="1325563"/>
          </a:xfrm>
        </p:spPr>
        <p:txBody>
          <a:bodyPr>
            <a:normAutofit/>
          </a:bodyPr>
          <a:lstStyle/>
          <a:p>
            <a:r>
              <a:rPr lang="en-US" sz="5400" b="1"/>
              <a:t>SDG Targets and Children’s Voices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0BFD2B7-A9BD-409B-BBD6-D43639FFA96F}"/>
              </a:ext>
            </a:extLst>
          </p:cNvPr>
          <p:cNvSpPr>
            <a:spLocks noGrp="1"/>
          </p:cNvSpPr>
          <p:nvPr>
            <p:ph idx="1"/>
          </p:nvPr>
        </p:nvSpPr>
        <p:spPr>
          <a:xfrm>
            <a:off x="838200" y="1929384"/>
            <a:ext cx="10515600" cy="4753378"/>
          </a:xfrm>
        </p:spPr>
        <p:txBody>
          <a:bodyPr>
            <a:normAutofit/>
          </a:bodyPr>
          <a:lstStyle/>
          <a:p>
            <a:pPr algn="just"/>
            <a:r>
              <a:rPr lang="en-US" dirty="0"/>
              <a:t>40 targets of the total number of SDG targets are focused on children; </a:t>
            </a:r>
          </a:p>
          <a:p>
            <a:pPr algn="just"/>
            <a:r>
              <a:rPr lang="en-US" dirty="0"/>
              <a:t>There is a need to address the challenges of children in a participatory approach through the constitution of the </a:t>
            </a:r>
            <a:r>
              <a:rPr lang="en-US" i="1" dirty="0"/>
              <a:t>BAL SABHAS</a:t>
            </a:r>
            <a:r>
              <a:rPr lang="en-US" dirty="0"/>
              <a:t>. </a:t>
            </a:r>
          </a:p>
          <a:p>
            <a:pPr lvl="1" algn="just"/>
            <a:r>
              <a:rPr lang="en-US" sz="2800" dirty="0"/>
              <a:t>Few states have already worked towards institutionalizing Bal </a:t>
            </a:r>
            <a:r>
              <a:rPr lang="en-US" sz="2800" dirty="0" err="1"/>
              <a:t>Sabhas</a:t>
            </a:r>
            <a:r>
              <a:rPr lang="en-US" sz="2800" dirty="0"/>
              <a:t> but the initiative has remained sporadic. </a:t>
            </a:r>
          </a:p>
          <a:p>
            <a:pPr algn="just"/>
            <a:r>
              <a:rPr lang="en-US" dirty="0"/>
              <a:t>The </a:t>
            </a:r>
            <a:r>
              <a:rPr lang="en-US" i="1" dirty="0"/>
              <a:t>Bal </a:t>
            </a:r>
            <a:r>
              <a:rPr lang="en-US" i="1" dirty="0" err="1"/>
              <a:t>Sabhas</a:t>
            </a:r>
            <a:r>
              <a:rPr lang="en-US" i="1" dirty="0"/>
              <a:t> </a:t>
            </a:r>
            <a:r>
              <a:rPr lang="en-US" dirty="0"/>
              <a:t>resolution need to be integrated into the </a:t>
            </a:r>
            <a:r>
              <a:rPr lang="en-US" i="1" dirty="0"/>
              <a:t>Gram </a:t>
            </a:r>
            <a:r>
              <a:rPr lang="en-US" i="1" dirty="0" err="1"/>
              <a:t>Sabhas</a:t>
            </a:r>
            <a:r>
              <a:rPr lang="en-US" i="1" dirty="0"/>
              <a:t> </a:t>
            </a:r>
            <a:r>
              <a:rPr lang="en-US" dirty="0"/>
              <a:t>and eventually incorporated in the GPDP preparation with adequate resource allocation. </a:t>
            </a:r>
          </a:p>
          <a:p>
            <a:pPr algn="just"/>
            <a:r>
              <a:rPr lang="en-US" dirty="0"/>
              <a:t>Need for support towards convening of </a:t>
            </a:r>
            <a:r>
              <a:rPr lang="en-US" i="1" dirty="0"/>
              <a:t>Bal </a:t>
            </a:r>
            <a:r>
              <a:rPr lang="en-US" i="1" dirty="0" err="1"/>
              <a:t>Sabhas</a:t>
            </a:r>
            <a:r>
              <a:rPr lang="en-US" i="1" dirty="0"/>
              <a:t> </a:t>
            </a:r>
            <a:r>
              <a:rPr lang="en-US" dirty="0"/>
              <a:t>in the Gram Panchayats to help identify their need and priorities. </a:t>
            </a:r>
          </a:p>
          <a:p>
            <a:pPr marL="0" indent="0">
              <a:buNone/>
            </a:pPr>
            <a:endParaRPr lang="en-US" sz="2200" dirty="0"/>
          </a:p>
        </p:txBody>
      </p:sp>
    </p:spTree>
    <p:extLst>
      <p:ext uri="{BB962C8B-B14F-4D97-AF65-F5344CB8AC3E}">
        <p14:creationId xmlns:p14="http://schemas.microsoft.com/office/powerpoint/2010/main" val="1386471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aphic 73">
            <a:extLst>
              <a:ext uri="{FF2B5EF4-FFF2-40B4-BE49-F238E27FC236}">
                <a16:creationId xmlns:a16="http://schemas.microsoft.com/office/drawing/2014/main" id="{57532212-6059-4A7F-B0CB-5E15E1AFF037}"/>
              </a:ext>
            </a:extLst>
          </p:cNvPr>
          <p:cNvGrpSpPr/>
          <p:nvPr/>
        </p:nvGrpSpPr>
        <p:grpSpPr>
          <a:xfrm>
            <a:off x="4259232" y="1930400"/>
            <a:ext cx="4061808" cy="3734351"/>
            <a:chOff x="72165" y="108350"/>
            <a:chExt cx="3535878" cy="3433681"/>
          </a:xfrm>
        </p:grpSpPr>
        <p:sp>
          <p:nvSpPr>
            <p:cNvPr id="5" name="Freeform: Shape 4">
              <a:extLst>
                <a:ext uri="{FF2B5EF4-FFF2-40B4-BE49-F238E27FC236}">
                  <a16:creationId xmlns:a16="http://schemas.microsoft.com/office/drawing/2014/main" id="{58DADD60-F18B-4CDA-B379-2AE42D621CBD}"/>
                </a:ext>
              </a:extLst>
            </p:cNvPr>
            <p:cNvSpPr/>
            <p:nvPr/>
          </p:nvSpPr>
          <p:spPr>
            <a:xfrm>
              <a:off x="1031496" y="108350"/>
              <a:ext cx="1369776" cy="1583307"/>
            </a:xfrm>
            <a:custGeom>
              <a:avLst/>
              <a:gdLst>
                <a:gd name="connsiteX0" fmla="*/ 299627 w 1369776"/>
                <a:gd name="connsiteY0" fmla="*/ 322336 h 1583307"/>
                <a:gd name="connsiteX1" fmla="*/ 399351 w 1369776"/>
                <a:gd name="connsiteY1" fmla="*/ 352094 h 1583307"/>
                <a:gd name="connsiteX2" fmla="*/ 648318 w 1369776"/>
                <a:gd name="connsiteY2" fmla="*/ 338011 h 1583307"/>
                <a:gd name="connsiteX3" fmla="*/ 676032 w 1369776"/>
                <a:gd name="connsiteY3" fmla="*/ 322791 h 1583307"/>
                <a:gd name="connsiteX4" fmla="*/ 697839 w 1369776"/>
                <a:gd name="connsiteY4" fmla="*/ 262366 h 1583307"/>
                <a:gd name="connsiteX5" fmla="*/ 675123 w 1369776"/>
                <a:gd name="connsiteY5" fmla="*/ 203304 h 1583307"/>
                <a:gd name="connsiteX6" fmla="*/ 661039 w 1369776"/>
                <a:gd name="connsiteY6" fmla="*/ 109487 h 1583307"/>
                <a:gd name="connsiteX7" fmla="*/ 726689 w 1369776"/>
                <a:gd name="connsiteY7" fmla="*/ 24984 h 1583307"/>
                <a:gd name="connsiteX8" fmla="*/ 771666 w 1369776"/>
                <a:gd name="connsiteY8" fmla="*/ 3858 h 1583307"/>
                <a:gd name="connsiteX9" fmla="*/ 829365 w 1369776"/>
                <a:gd name="connsiteY9" fmla="*/ 6356 h 1583307"/>
                <a:gd name="connsiteX10" fmla="*/ 927953 w 1369776"/>
                <a:gd name="connsiteY10" fmla="*/ 86771 h 1583307"/>
                <a:gd name="connsiteX11" fmla="*/ 928634 w 1369776"/>
                <a:gd name="connsiteY11" fmla="*/ 184450 h 1583307"/>
                <a:gd name="connsiteX12" fmla="*/ 893878 w 1369776"/>
                <a:gd name="connsiteY12" fmla="*/ 246692 h 1583307"/>
                <a:gd name="connsiteX13" fmla="*/ 925454 w 1369776"/>
                <a:gd name="connsiteY13" fmla="*/ 331423 h 1583307"/>
                <a:gd name="connsiteX14" fmla="*/ 1049256 w 1369776"/>
                <a:gd name="connsiteY14" fmla="*/ 347551 h 1583307"/>
                <a:gd name="connsiteX15" fmla="*/ 1283686 w 1369776"/>
                <a:gd name="connsiteY15" fmla="*/ 312114 h 1583307"/>
                <a:gd name="connsiteX16" fmla="*/ 1291409 w 1369776"/>
                <a:gd name="connsiteY16" fmla="*/ 311433 h 1583307"/>
                <a:gd name="connsiteX17" fmla="*/ 1305493 w 1369776"/>
                <a:gd name="connsiteY17" fmla="*/ 358909 h 1583307"/>
                <a:gd name="connsiteX18" fmla="*/ 1321394 w 1369776"/>
                <a:gd name="connsiteY18" fmla="*/ 492707 h 1583307"/>
                <a:gd name="connsiteX19" fmla="*/ 1295952 w 1369776"/>
                <a:gd name="connsiteY19" fmla="*/ 642632 h 1583307"/>
                <a:gd name="connsiteX20" fmla="*/ 1291863 w 1369776"/>
                <a:gd name="connsiteY20" fmla="*/ 650810 h 1583307"/>
                <a:gd name="connsiteX21" fmla="*/ 1223715 w 1369776"/>
                <a:gd name="connsiteY21" fmla="*/ 676707 h 1583307"/>
                <a:gd name="connsiteX22" fmla="*/ 1176693 w 1369776"/>
                <a:gd name="connsiteY22" fmla="*/ 656944 h 1583307"/>
                <a:gd name="connsiteX23" fmla="*/ 1124901 w 1369776"/>
                <a:gd name="connsiteY23" fmla="*/ 645813 h 1583307"/>
                <a:gd name="connsiteX24" fmla="*/ 1075834 w 1369776"/>
                <a:gd name="connsiteY24" fmla="*/ 669892 h 1583307"/>
                <a:gd name="connsiteX25" fmla="*/ 1033355 w 1369776"/>
                <a:gd name="connsiteY25" fmla="*/ 768025 h 1583307"/>
                <a:gd name="connsiteX26" fmla="*/ 1073789 w 1369776"/>
                <a:gd name="connsiteY26" fmla="*/ 907501 h 1583307"/>
                <a:gd name="connsiteX27" fmla="*/ 1100822 w 1369776"/>
                <a:gd name="connsiteY27" fmla="*/ 934761 h 1583307"/>
                <a:gd name="connsiteX28" fmla="*/ 1198046 w 1369776"/>
                <a:gd name="connsiteY28" fmla="*/ 938395 h 1583307"/>
                <a:gd name="connsiteX29" fmla="*/ 1241661 w 1369776"/>
                <a:gd name="connsiteY29" fmla="*/ 902050 h 1583307"/>
                <a:gd name="connsiteX30" fmla="*/ 1315715 w 1369776"/>
                <a:gd name="connsiteY30" fmla="*/ 909091 h 1583307"/>
                <a:gd name="connsiteX31" fmla="*/ 1345246 w 1369776"/>
                <a:gd name="connsiteY31" fmla="*/ 968835 h 1583307"/>
                <a:gd name="connsiteX32" fmla="*/ 1365918 w 1369776"/>
                <a:gd name="connsiteY32" fmla="*/ 1181684 h 1583307"/>
                <a:gd name="connsiteX33" fmla="*/ 1334342 w 1369776"/>
                <a:gd name="connsiteY33" fmla="*/ 1299807 h 1583307"/>
                <a:gd name="connsiteX34" fmla="*/ 1330935 w 1369776"/>
                <a:gd name="connsiteY34" fmla="*/ 1305713 h 1583307"/>
                <a:gd name="connsiteX35" fmla="*/ 1327528 w 1369776"/>
                <a:gd name="connsiteY35" fmla="*/ 1306849 h 1583307"/>
                <a:gd name="connsiteX36" fmla="*/ 1238708 w 1369776"/>
                <a:gd name="connsiteY36" fmla="*/ 1279590 h 1583307"/>
                <a:gd name="connsiteX37" fmla="*/ 1161473 w 1369776"/>
                <a:gd name="connsiteY37" fmla="*/ 1262553 h 1583307"/>
                <a:gd name="connsiteX38" fmla="*/ 1114678 w 1369776"/>
                <a:gd name="connsiteY38" fmla="*/ 1255511 h 1583307"/>
                <a:gd name="connsiteX39" fmla="*/ 1101049 w 1369776"/>
                <a:gd name="connsiteY39" fmla="*/ 1254375 h 1583307"/>
                <a:gd name="connsiteX40" fmla="*/ 1024950 w 1369776"/>
                <a:gd name="connsiteY40" fmla="*/ 1254830 h 1583307"/>
                <a:gd name="connsiteX41" fmla="*/ 922046 w 1369776"/>
                <a:gd name="connsiteY41" fmla="*/ 1279363 h 1583307"/>
                <a:gd name="connsiteX42" fmla="*/ 896832 w 1369776"/>
                <a:gd name="connsiteY42" fmla="*/ 1301625 h 1583307"/>
                <a:gd name="connsiteX43" fmla="*/ 896377 w 1369776"/>
                <a:gd name="connsiteY43" fmla="*/ 1343195 h 1583307"/>
                <a:gd name="connsiteX44" fmla="*/ 922955 w 1369776"/>
                <a:gd name="connsiteY44" fmla="*/ 1390671 h 1583307"/>
                <a:gd name="connsiteX45" fmla="*/ 954076 w 1369776"/>
                <a:gd name="connsiteY45" fmla="*/ 1450869 h 1583307"/>
                <a:gd name="connsiteX46" fmla="*/ 937266 w 1369776"/>
                <a:gd name="connsiteY46" fmla="*/ 1528331 h 1583307"/>
                <a:gd name="connsiteX47" fmla="*/ 839814 w 1369776"/>
                <a:gd name="connsiteY47" fmla="*/ 1580577 h 1583307"/>
                <a:gd name="connsiteX48" fmla="*/ 723508 w 1369776"/>
                <a:gd name="connsiteY48" fmla="*/ 1565130 h 1583307"/>
                <a:gd name="connsiteX49" fmla="*/ 652634 w 1369776"/>
                <a:gd name="connsiteY49" fmla="*/ 1511521 h 1583307"/>
                <a:gd name="connsiteX50" fmla="*/ 631281 w 1369776"/>
                <a:gd name="connsiteY50" fmla="*/ 1459274 h 1583307"/>
                <a:gd name="connsiteX51" fmla="*/ 650136 w 1369776"/>
                <a:gd name="connsiteY51" fmla="*/ 1377042 h 1583307"/>
                <a:gd name="connsiteX52" fmla="*/ 663992 w 1369776"/>
                <a:gd name="connsiteY52" fmla="*/ 1342286 h 1583307"/>
                <a:gd name="connsiteX53" fmla="*/ 667854 w 1369776"/>
                <a:gd name="connsiteY53" fmla="*/ 1307758 h 1583307"/>
                <a:gd name="connsiteX54" fmla="*/ 639232 w 1369776"/>
                <a:gd name="connsiteY54" fmla="*/ 1268914 h 1583307"/>
                <a:gd name="connsiteX55" fmla="*/ 579262 w 1369776"/>
                <a:gd name="connsiteY55" fmla="*/ 1249832 h 1583307"/>
                <a:gd name="connsiteX56" fmla="*/ 544506 w 1369776"/>
                <a:gd name="connsiteY56" fmla="*/ 1245062 h 1583307"/>
                <a:gd name="connsiteX57" fmla="*/ 451143 w 1369776"/>
                <a:gd name="connsiteY57" fmla="*/ 1260509 h 1583307"/>
                <a:gd name="connsiteX58" fmla="*/ 331657 w 1369776"/>
                <a:gd name="connsiteY58" fmla="*/ 1306395 h 1583307"/>
                <a:gd name="connsiteX59" fmla="*/ 305988 w 1369776"/>
                <a:gd name="connsiteY59" fmla="*/ 1315708 h 1583307"/>
                <a:gd name="connsiteX60" fmla="*/ 293948 w 1369776"/>
                <a:gd name="connsiteY60" fmla="*/ 1315481 h 1583307"/>
                <a:gd name="connsiteX61" fmla="*/ 294175 w 1369776"/>
                <a:gd name="connsiteY61" fmla="*/ 1304578 h 1583307"/>
                <a:gd name="connsiteX62" fmla="*/ 325978 w 1369776"/>
                <a:gd name="connsiteY62" fmla="*/ 1177141 h 1583307"/>
                <a:gd name="connsiteX63" fmla="*/ 335746 w 1369776"/>
                <a:gd name="connsiteY63" fmla="*/ 1037437 h 1583307"/>
                <a:gd name="connsiteX64" fmla="*/ 307351 w 1369776"/>
                <a:gd name="connsiteY64" fmla="*/ 949753 h 1583307"/>
                <a:gd name="connsiteX65" fmla="*/ 216487 w 1369776"/>
                <a:gd name="connsiteY65" fmla="*/ 915679 h 1583307"/>
                <a:gd name="connsiteX66" fmla="*/ 155608 w 1369776"/>
                <a:gd name="connsiteY66" fmla="*/ 934079 h 1583307"/>
                <a:gd name="connsiteX67" fmla="*/ 70422 w 1369776"/>
                <a:gd name="connsiteY67" fmla="*/ 923403 h 1583307"/>
                <a:gd name="connsiteX68" fmla="*/ 33168 w 1369776"/>
                <a:gd name="connsiteY68" fmla="*/ 882514 h 1583307"/>
                <a:gd name="connsiteX69" fmla="*/ 3 w 1369776"/>
                <a:gd name="connsiteY69" fmla="*/ 776884 h 1583307"/>
                <a:gd name="connsiteX70" fmla="*/ 28852 w 1369776"/>
                <a:gd name="connsiteY70" fmla="*/ 687383 h 1583307"/>
                <a:gd name="connsiteX71" fmla="*/ 48388 w 1369776"/>
                <a:gd name="connsiteY71" fmla="*/ 662395 h 1583307"/>
                <a:gd name="connsiteX72" fmla="*/ 143568 w 1369776"/>
                <a:gd name="connsiteY72" fmla="*/ 647403 h 1583307"/>
                <a:gd name="connsiteX73" fmla="*/ 202175 w 1369776"/>
                <a:gd name="connsiteY73" fmla="*/ 684203 h 1583307"/>
                <a:gd name="connsiteX74" fmla="*/ 239657 w 1369776"/>
                <a:gd name="connsiteY74" fmla="*/ 702830 h 1583307"/>
                <a:gd name="connsiteX75" fmla="*/ 292131 w 1369776"/>
                <a:gd name="connsiteY75" fmla="*/ 686020 h 1583307"/>
                <a:gd name="connsiteX76" fmla="*/ 322343 w 1369776"/>
                <a:gd name="connsiteY76" fmla="*/ 614465 h 1583307"/>
                <a:gd name="connsiteX77" fmla="*/ 328249 w 1369776"/>
                <a:gd name="connsiteY77" fmla="*/ 546771 h 1583307"/>
                <a:gd name="connsiteX78" fmla="*/ 323479 w 1369776"/>
                <a:gd name="connsiteY78" fmla="*/ 457497 h 1583307"/>
                <a:gd name="connsiteX79" fmla="*/ 313938 w 1369776"/>
                <a:gd name="connsiteY79" fmla="*/ 397299 h 1583307"/>
                <a:gd name="connsiteX80" fmla="*/ 301445 w 1369776"/>
                <a:gd name="connsiteY80" fmla="*/ 343235 h 1583307"/>
                <a:gd name="connsiteX81" fmla="*/ 299627 w 1369776"/>
                <a:gd name="connsiteY81" fmla="*/ 322336 h 15833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369776" h="1583307">
                  <a:moveTo>
                    <a:pt x="299627" y="322336"/>
                  </a:moveTo>
                  <a:cubicBezTo>
                    <a:pt x="333020" y="331877"/>
                    <a:pt x="365276" y="345052"/>
                    <a:pt x="399351" y="352094"/>
                  </a:cubicBezTo>
                  <a:cubicBezTo>
                    <a:pt x="483627" y="369586"/>
                    <a:pt x="566768" y="367541"/>
                    <a:pt x="648318" y="338011"/>
                  </a:cubicBezTo>
                  <a:cubicBezTo>
                    <a:pt x="658313" y="334376"/>
                    <a:pt x="667400" y="328924"/>
                    <a:pt x="676032" y="322791"/>
                  </a:cubicBezTo>
                  <a:cubicBezTo>
                    <a:pt x="697158" y="307344"/>
                    <a:pt x="704200" y="287808"/>
                    <a:pt x="697839" y="262366"/>
                  </a:cubicBezTo>
                  <a:cubicBezTo>
                    <a:pt x="692615" y="241695"/>
                    <a:pt x="682619" y="222840"/>
                    <a:pt x="675123" y="203304"/>
                  </a:cubicBezTo>
                  <a:cubicBezTo>
                    <a:pt x="663538" y="173092"/>
                    <a:pt x="654452" y="142198"/>
                    <a:pt x="661039" y="109487"/>
                  </a:cubicBezTo>
                  <a:cubicBezTo>
                    <a:pt x="668990" y="70870"/>
                    <a:pt x="695795" y="45882"/>
                    <a:pt x="726689" y="24984"/>
                  </a:cubicBezTo>
                  <a:cubicBezTo>
                    <a:pt x="740545" y="15670"/>
                    <a:pt x="755538" y="8628"/>
                    <a:pt x="771666" y="3858"/>
                  </a:cubicBezTo>
                  <a:cubicBezTo>
                    <a:pt x="791202" y="-2048"/>
                    <a:pt x="810511" y="-1140"/>
                    <a:pt x="829365" y="6356"/>
                  </a:cubicBezTo>
                  <a:cubicBezTo>
                    <a:pt x="870708" y="22712"/>
                    <a:pt x="903419" y="49971"/>
                    <a:pt x="927953" y="86771"/>
                  </a:cubicBezTo>
                  <a:cubicBezTo>
                    <a:pt x="949306" y="119028"/>
                    <a:pt x="945671" y="151966"/>
                    <a:pt x="928634" y="184450"/>
                  </a:cubicBezTo>
                  <a:cubicBezTo>
                    <a:pt x="917730" y="205576"/>
                    <a:pt x="905009" y="225793"/>
                    <a:pt x="893878" y="246692"/>
                  </a:cubicBezTo>
                  <a:cubicBezTo>
                    <a:pt x="871844" y="288035"/>
                    <a:pt x="881612" y="314386"/>
                    <a:pt x="925454" y="331423"/>
                  </a:cubicBezTo>
                  <a:cubicBezTo>
                    <a:pt x="965434" y="346870"/>
                    <a:pt x="1007232" y="348006"/>
                    <a:pt x="1049256" y="347551"/>
                  </a:cubicBezTo>
                  <a:cubicBezTo>
                    <a:pt x="1128989" y="346643"/>
                    <a:pt x="1206678" y="330969"/>
                    <a:pt x="1283686" y="312114"/>
                  </a:cubicBezTo>
                  <a:cubicBezTo>
                    <a:pt x="1286184" y="311433"/>
                    <a:pt x="1288683" y="310297"/>
                    <a:pt x="1291409" y="311433"/>
                  </a:cubicBezTo>
                  <a:cubicBezTo>
                    <a:pt x="1300495" y="325971"/>
                    <a:pt x="1301631" y="343008"/>
                    <a:pt x="1305493" y="358909"/>
                  </a:cubicBezTo>
                  <a:cubicBezTo>
                    <a:pt x="1316170" y="402751"/>
                    <a:pt x="1321621" y="447729"/>
                    <a:pt x="1321394" y="492707"/>
                  </a:cubicBezTo>
                  <a:cubicBezTo>
                    <a:pt x="1321167" y="543818"/>
                    <a:pt x="1317760" y="594929"/>
                    <a:pt x="1295952" y="642632"/>
                  </a:cubicBezTo>
                  <a:cubicBezTo>
                    <a:pt x="1294589" y="645358"/>
                    <a:pt x="1293453" y="648084"/>
                    <a:pt x="1291863" y="650810"/>
                  </a:cubicBezTo>
                  <a:cubicBezTo>
                    <a:pt x="1275053" y="680795"/>
                    <a:pt x="1256199" y="687837"/>
                    <a:pt x="1223715" y="676707"/>
                  </a:cubicBezTo>
                  <a:cubicBezTo>
                    <a:pt x="1207587" y="671028"/>
                    <a:pt x="1192594" y="662850"/>
                    <a:pt x="1176693" y="656944"/>
                  </a:cubicBezTo>
                  <a:cubicBezTo>
                    <a:pt x="1160110" y="650583"/>
                    <a:pt x="1143073" y="645358"/>
                    <a:pt x="1124901" y="645813"/>
                  </a:cubicBezTo>
                  <a:cubicBezTo>
                    <a:pt x="1104683" y="646267"/>
                    <a:pt x="1088101" y="653991"/>
                    <a:pt x="1075834" y="669892"/>
                  </a:cubicBezTo>
                  <a:cubicBezTo>
                    <a:pt x="1053345" y="698968"/>
                    <a:pt x="1041987" y="732815"/>
                    <a:pt x="1033355" y="768025"/>
                  </a:cubicBezTo>
                  <a:cubicBezTo>
                    <a:pt x="1019952" y="822543"/>
                    <a:pt x="1041306" y="866613"/>
                    <a:pt x="1073789" y="907501"/>
                  </a:cubicBezTo>
                  <a:cubicBezTo>
                    <a:pt x="1081740" y="917496"/>
                    <a:pt x="1091281" y="926356"/>
                    <a:pt x="1100822" y="934761"/>
                  </a:cubicBezTo>
                  <a:cubicBezTo>
                    <a:pt x="1131488" y="961566"/>
                    <a:pt x="1165335" y="962929"/>
                    <a:pt x="1198046" y="938395"/>
                  </a:cubicBezTo>
                  <a:cubicBezTo>
                    <a:pt x="1213266" y="927037"/>
                    <a:pt x="1227350" y="914316"/>
                    <a:pt x="1241661" y="902050"/>
                  </a:cubicBezTo>
                  <a:cubicBezTo>
                    <a:pt x="1270965" y="877062"/>
                    <a:pt x="1291863" y="878879"/>
                    <a:pt x="1315715" y="909091"/>
                  </a:cubicBezTo>
                  <a:cubicBezTo>
                    <a:pt x="1329799" y="926810"/>
                    <a:pt x="1338204" y="947709"/>
                    <a:pt x="1345246" y="968835"/>
                  </a:cubicBezTo>
                  <a:cubicBezTo>
                    <a:pt x="1367735" y="1038119"/>
                    <a:pt x="1375686" y="1108993"/>
                    <a:pt x="1365918" y="1181684"/>
                  </a:cubicBezTo>
                  <a:cubicBezTo>
                    <a:pt x="1360466" y="1222573"/>
                    <a:pt x="1348426" y="1261417"/>
                    <a:pt x="1334342" y="1299807"/>
                  </a:cubicBezTo>
                  <a:cubicBezTo>
                    <a:pt x="1333661" y="1301852"/>
                    <a:pt x="1332752" y="1304123"/>
                    <a:pt x="1330935" y="1305713"/>
                  </a:cubicBezTo>
                  <a:cubicBezTo>
                    <a:pt x="1329799" y="1306395"/>
                    <a:pt x="1328663" y="1306849"/>
                    <a:pt x="1327528" y="1306849"/>
                  </a:cubicBezTo>
                  <a:cubicBezTo>
                    <a:pt x="1297769" y="1297990"/>
                    <a:pt x="1268693" y="1287313"/>
                    <a:pt x="1238708" y="1279590"/>
                  </a:cubicBezTo>
                  <a:cubicBezTo>
                    <a:pt x="1213266" y="1273002"/>
                    <a:pt x="1187597" y="1266869"/>
                    <a:pt x="1161473" y="1262553"/>
                  </a:cubicBezTo>
                  <a:cubicBezTo>
                    <a:pt x="1145799" y="1260054"/>
                    <a:pt x="1129898" y="1260736"/>
                    <a:pt x="1114678" y="1255511"/>
                  </a:cubicBezTo>
                  <a:cubicBezTo>
                    <a:pt x="1110362" y="1253921"/>
                    <a:pt x="1105592" y="1254375"/>
                    <a:pt x="1101049" y="1254375"/>
                  </a:cubicBezTo>
                  <a:cubicBezTo>
                    <a:pt x="1075607" y="1254375"/>
                    <a:pt x="1050165" y="1252558"/>
                    <a:pt x="1024950" y="1254830"/>
                  </a:cubicBezTo>
                  <a:cubicBezTo>
                    <a:pt x="989740" y="1258237"/>
                    <a:pt x="954530" y="1263916"/>
                    <a:pt x="922046" y="1279363"/>
                  </a:cubicBezTo>
                  <a:cubicBezTo>
                    <a:pt x="911370" y="1284360"/>
                    <a:pt x="902511" y="1292084"/>
                    <a:pt x="896832" y="1301625"/>
                  </a:cubicBezTo>
                  <a:cubicBezTo>
                    <a:pt x="889108" y="1314573"/>
                    <a:pt x="890925" y="1329338"/>
                    <a:pt x="896377" y="1343195"/>
                  </a:cubicBezTo>
                  <a:cubicBezTo>
                    <a:pt x="903192" y="1360232"/>
                    <a:pt x="913187" y="1375452"/>
                    <a:pt x="922955" y="1390671"/>
                  </a:cubicBezTo>
                  <a:cubicBezTo>
                    <a:pt x="935222" y="1409753"/>
                    <a:pt x="947034" y="1429289"/>
                    <a:pt x="954076" y="1450869"/>
                  </a:cubicBezTo>
                  <a:cubicBezTo>
                    <a:pt x="963390" y="1479491"/>
                    <a:pt x="957938" y="1505615"/>
                    <a:pt x="937266" y="1528331"/>
                  </a:cubicBezTo>
                  <a:cubicBezTo>
                    <a:pt x="910916" y="1557407"/>
                    <a:pt x="876614" y="1571491"/>
                    <a:pt x="839814" y="1580577"/>
                  </a:cubicBezTo>
                  <a:cubicBezTo>
                    <a:pt x="799380" y="1590345"/>
                    <a:pt x="760763" y="1581486"/>
                    <a:pt x="723508" y="1565130"/>
                  </a:cubicBezTo>
                  <a:cubicBezTo>
                    <a:pt x="695568" y="1552864"/>
                    <a:pt x="672624" y="1534237"/>
                    <a:pt x="652634" y="1511521"/>
                  </a:cubicBezTo>
                  <a:cubicBezTo>
                    <a:pt x="639686" y="1496755"/>
                    <a:pt x="632190" y="1480173"/>
                    <a:pt x="631281" y="1459274"/>
                  </a:cubicBezTo>
                  <a:cubicBezTo>
                    <a:pt x="630145" y="1429743"/>
                    <a:pt x="640140" y="1403620"/>
                    <a:pt x="650136" y="1377042"/>
                  </a:cubicBezTo>
                  <a:cubicBezTo>
                    <a:pt x="654452" y="1365457"/>
                    <a:pt x="659222" y="1353871"/>
                    <a:pt x="663992" y="1342286"/>
                  </a:cubicBezTo>
                  <a:cubicBezTo>
                    <a:pt x="668763" y="1330928"/>
                    <a:pt x="668763" y="1319343"/>
                    <a:pt x="667854" y="1307758"/>
                  </a:cubicBezTo>
                  <a:cubicBezTo>
                    <a:pt x="666491" y="1289131"/>
                    <a:pt x="653089" y="1278000"/>
                    <a:pt x="639232" y="1268914"/>
                  </a:cubicBezTo>
                  <a:cubicBezTo>
                    <a:pt x="621286" y="1257101"/>
                    <a:pt x="600387" y="1252558"/>
                    <a:pt x="579262" y="1249832"/>
                  </a:cubicBezTo>
                  <a:cubicBezTo>
                    <a:pt x="567676" y="1248469"/>
                    <a:pt x="556545" y="1244380"/>
                    <a:pt x="544506" y="1245062"/>
                  </a:cubicBezTo>
                  <a:cubicBezTo>
                    <a:pt x="512931" y="1247333"/>
                    <a:pt x="481810" y="1251649"/>
                    <a:pt x="451143" y="1260509"/>
                  </a:cubicBezTo>
                  <a:cubicBezTo>
                    <a:pt x="410027" y="1272321"/>
                    <a:pt x="370728" y="1289358"/>
                    <a:pt x="331657" y="1306395"/>
                  </a:cubicBezTo>
                  <a:cubicBezTo>
                    <a:pt x="323252" y="1310029"/>
                    <a:pt x="314620" y="1312755"/>
                    <a:pt x="305988" y="1315708"/>
                  </a:cubicBezTo>
                  <a:cubicBezTo>
                    <a:pt x="302126" y="1317072"/>
                    <a:pt x="298037" y="1318207"/>
                    <a:pt x="293948" y="1315481"/>
                  </a:cubicBezTo>
                  <a:cubicBezTo>
                    <a:pt x="291222" y="1311847"/>
                    <a:pt x="293040" y="1308212"/>
                    <a:pt x="294175" y="1304578"/>
                  </a:cubicBezTo>
                  <a:cubicBezTo>
                    <a:pt x="307578" y="1262780"/>
                    <a:pt x="317800" y="1220074"/>
                    <a:pt x="325978" y="1177141"/>
                  </a:cubicBezTo>
                  <a:cubicBezTo>
                    <a:pt x="334837" y="1131027"/>
                    <a:pt x="339607" y="1084232"/>
                    <a:pt x="335746" y="1037437"/>
                  </a:cubicBezTo>
                  <a:cubicBezTo>
                    <a:pt x="333247" y="1006543"/>
                    <a:pt x="325069" y="976331"/>
                    <a:pt x="307351" y="949753"/>
                  </a:cubicBezTo>
                  <a:cubicBezTo>
                    <a:pt x="283953" y="914771"/>
                    <a:pt x="257148" y="904548"/>
                    <a:pt x="216487" y="915679"/>
                  </a:cubicBezTo>
                  <a:cubicBezTo>
                    <a:pt x="196042" y="921358"/>
                    <a:pt x="176506" y="929536"/>
                    <a:pt x="155608" y="934079"/>
                  </a:cubicBezTo>
                  <a:cubicBezTo>
                    <a:pt x="125850" y="940667"/>
                    <a:pt x="97000" y="941348"/>
                    <a:pt x="70422" y="923403"/>
                  </a:cubicBezTo>
                  <a:cubicBezTo>
                    <a:pt x="54748" y="912726"/>
                    <a:pt x="42936" y="898415"/>
                    <a:pt x="33168" y="882514"/>
                  </a:cubicBezTo>
                  <a:cubicBezTo>
                    <a:pt x="13405" y="850257"/>
                    <a:pt x="-224" y="815501"/>
                    <a:pt x="3" y="776884"/>
                  </a:cubicBezTo>
                  <a:cubicBezTo>
                    <a:pt x="3" y="743946"/>
                    <a:pt x="11815" y="714869"/>
                    <a:pt x="28852" y="687383"/>
                  </a:cubicBezTo>
                  <a:cubicBezTo>
                    <a:pt x="34531" y="678524"/>
                    <a:pt x="40665" y="669892"/>
                    <a:pt x="48388" y="662395"/>
                  </a:cubicBezTo>
                  <a:cubicBezTo>
                    <a:pt x="77237" y="634000"/>
                    <a:pt x="107222" y="629003"/>
                    <a:pt x="143568" y="647403"/>
                  </a:cubicBezTo>
                  <a:cubicBezTo>
                    <a:pt x="164240" y="657852"/>
                    <a:pt x="182640" y="671709"/>
                    <a:pt x="202175" y="684203"/>
                  </a:cubicBezTo>
                  <a:cubicBezTo>
                    <a:pt x="213988" y="691699"/>
                    <a:pt x="226027" y="698741"/>
                    <a:pt x="239657" y="702830"/>
                  </a:cubicBezTo>
                  <a:cubicBezTo>
                    <a:pt x="259647" y="708736"/>
                    <a:pt x="279637" y="702603"/>
                    <a:pt x="292131" y="686020"/>
                  </a:cubicBezTo>
                  <a:cubicBezTo>
                    <a:pt x="308259" y="664667"/>
                    <a:pt x="315983" y="639907"/>
                    <a:pt x="322343" y="614465"/>
                  </a:cubicBezTo>
                  <a:cubicBezTo>
                    <a:pt x="327795" y="592203"/>
                    <a:pt x="328477" y="569260"/>
                    <a:pt x="328249" y="546771"/>
                  </a:cubicBezTo>
                  <a:cubicBezTo>
                    <a:pt x="327795" y="517240"/>
                    <a:pt x="328931" y="487255"/>
                    <a:pt x="323479" y="457497"/>
                  </a:cubicBezTo>
                  <a:cubicBezTo>
                    <a:pt x="319844" y="437507"/>
                    <a:pt x="317573" y="417289"/>
                    <a:pt x="313938" y="397299"/>
                  </a:cubicBezTo>
                  <a:cubicBezTo>
                    <a:pt x="310531" y="379127"/>
                    <a:pt x="306215" y="361181"/>
                    <a:pt x="301445" y="343235"/>
                  </a:cubicBezTo>
                  <a:cubicBezTo>
                    <a:pt x="300309" y="336648"/>
                    <a:pt x="297583" y="329833"/>
                    <a:pt x="299627" y="322336"/>
                  </a:cubicBezTo>
                  <a:close/>
                </a:path>
              </a:pathLst>
            </a:custGeom>
            <a:solidFill>
              <a:schemeClr val="accent1"/>
            </a:solidFill>
            <a:ln w="2268" cap="flat">
              <a:noFill/>
              <a:prstDash val="solid"/>
              <a:miter/>
            </a:ln>
          </p:spPr>
          <p:txBody>
            <a:bodyPr rtlCol="0" anchor="ctr"/>
            <a:lstStyle/>
            <a:p>
              <a:endParaRPr lang="en-US" dirty="0"/>
            </a:p>
          </p:txBody>
        </p:sp>
        <p:sp>
          <p:nvSpPr>
            <p:cNvPr id="6" name="Freeform: Shape 5">
              <a:extLst>
                <a:ext uri="{FF2B5EF4-FFF2-40B4-BE49-F238E27FC236}">
                  <a16:creationId xmlns:a16="http://schemas.microsoft.com/office/drawing/2014/main" id="{B16B89DC-1537-4DCF-8757-1F2E40D50F9E}"/>
                </a:ext>
              </a:extLst>
            </p:cNvPr>
            <p:cNvSpPr/>
            <p:nvPr/>
          </p:nvSpPr>
          <p:spPr>
            <a:xfrm>
              <a:off x="1241832" y="2095020"/>
              <a:ext cx="1174419" cy="1447011"/>
            </a:xfrm>
            <a:custGeom>
              <a:avLst/>
              <a:gdLst>
                <a:gd name="connsiteX0" fmla="*/ 462742 w 1174418"/>
                <a:gd name="connsiteY0" fmla="*/ 1423684 h 1447011"/>
                <a:gd name="connsiteX1" fmla="*/ 482278 w 1174418"/>
                <a:gd name="connsiteY1" fmla="*/ 1336227 h 1447011"/>
                <a:gd name="connsiteX2" fmla="*/ 512490 w 1174418"/>
                <a:gd name="connsiteY2" fmla="*/ 1274212 h 1447011"/>
                <a:gd name="connsiteX3" fmla="*/ 500678 w 1174418"/>
                <a:gd name="connsiteY3" fmla="*/ 1225373 h 1447011"/>
                <a:gd name="connsiteX4" fmla="*/ 425261 w 1174418"/>
                <a:gd name="connsiteY4" fmla="*/ 1185847 h 1447011"/>
                <a:gd name="connsiteX5" fmla="*/ 253301 w 1174418"/>
                <a:gd name="connsiteY5" fmla="*/ 1179714 h 1447011"/>
                <a:gd name="connsiteX6" fmla="*/ 85202 w 1174418"/>
                <a:gd name="connsiteY6" fmla="*/ 1221284 h 1447011"/>
                <a:gd name="connsiteX7" fmla="*/ 79750 w 1174418"/>
                <a:gd name="connsiteY7" fmla="*/ 1222193 h 1447011"/>
                <a:gd name="connsiteX8" fmla="*/ 71345 w 1174418"/>
                <a:gd name="connsiteY8" fmla="*/ 1216514 h 1447011"/>
                <a:gd name="connsiteX9" fmla="*/ 15237 w 1174418"/>
                <a:gd name="connsiteY9" fmla="*/ 1102706 h 1447011"/>
                <a:gd name="connsiteX10" fmla="*/ 17 w 1174418"/>
                <a:gd name="connsiteY10" fmla="*/ 1017067 h 1447011"/>
                <a:gd name="connsiteX11" fmla="*/ 31592 w 1174418"/>
                <a:gd name="connsiteY11" fmla="*/ 910075 h 1447011"/>
                <a:gd name="connsiteX12" fmla="*/ 108372 w 1174418"/>
                <a:gd name="connsiteY12" fmla="*/ 882134 h 1447011"/>
                <a:gd name="connsiteX13" fmla="*/ 164481 w 1174418"/>
                <a:gd name="connsiteY13" fmla="*/ 906440 h 1447011"/>
                <a:gd name="connsiteX14" fmla="*/ 252165 w 1174418"/>
                <a:gd name="connsiteY14" fmla="*/ 932336 h 1447011"/>
                <a:gd name="connsiteX15" fmla="*/ 294417 w 1174418"/>
                <a:gd name="connsiteY15" fmla="*/ 925521 h 1447011"/>
                <a:gd name="connsiteX16" fmla="*/ 386871 w 1174418"/>
                <a:gd name="connsiteY16" fmla="*/ 834430 h 1447011"/>
                <a:gd name="connsiteX17" fmla="*/ 386871 w 1174418"/>
                <a:gd name="connsiteY17" fmla="*/ 762648 h 1447011"/>
                <a:gd name="connsiteX18" fmla="*/ 302822 w 1174418"/>
                <a:gd name="connsiteY18" fmla="*/ 654519 h 1447011"/>
                <a:gd name="connsiteX19" fmla="*/ 214002 w 1174418"/>
                <a:gd name="connsiteY19" fmla="*/ 641117 h 1447011"/>
                <a:gd name="connsiteX20" fmla="*/ 156530 w 1174418"/>
                <a:gd name="connsiteY20" fmla="*/ 665196 h 1447011"/>
                <a:gd name="connsiteX21" fmla="*/ 137222 w 1174418"/>
                <a:gd name="connsiteY21" fmla="*/ 671783 h 1447011"/>
                <a:gd name="connsiteX22" fmla="*/ 71800 w 1174418"/>
                <a:gd name="connsiteY22" fmla="*/ 641798 h 1447011"/>
                <a:gd name="connsiteX23" fmla="*/ 49538 w 1174418"/>
                <a:gd name="connsiteY23" fmla="*/ 559339 h 1447011"/>
                <a:gd name="connsiteX24" fmla="*/ 54081 w 1174418"/>
                <a:gd name="connsiteY24" fmla="*/ 470065 h 1447011"/>
                <a:gd name="connsiteX25" fmla="*/ 71572 w 1174418"/>
                <a:gd name="connsiteY25" fmla="*/ 404416 h 1447011"/>
                <a:gd name="connsiteX26" fmla="*/ 101785 w 1174418"/>
                <a:gd name="connsiteY26" fmla="*/ 304692 h 1447011"/>
                <a:gd name="connsiteX27" fmla="*/ 105192 w 1174418"/>
                <a:gd name="connsiteY27" fmla="*/ 303329 h 1447011"/>
                <a:gd name="connsiteX28" fmla="*/ 150170 w 1174418"/>
                <a:gd name="connsiteY28" fmla="*/ 324682 h 1447011"/>
                <a:gd name="connsiteX29" fmla="*/ 249439 w 1174418"/>
                <a:gd name="connsiteY29" fmla="*/ 359438 h 1447011"/>
                <a:gd name="connsiteX30" fmla="*/ 345301 w 1174418"/>
                <a:gd name="connsiteY30" fmla="*/ 363981 h 1447011"/>
                <a:gd name="connsiteX31" fmla="*/ 447977 w 1174418"/>
                <a:gd name="connsiteY31" fmla="*/ 324682 h 1447011"/>
                <a:gd name="connsiteX32" fmla="*/ 479098 w 1174418"/>
                <a:gd name="connsiteY32" fmla="*/ 294016 h 1447011"/>
                <a:gd name="connsiteX33" fmla="*/ 477054 w 1174418"/>
                <a:gd name="connsiteY33" fmla="*/ 240633 h 1447011"/>
                <a:gd name="connsiteX34" fmla="*/ 440254 w 1174418"/>
                <a:gd name="connsiteY34" fmla="*/ 190431 h 1447011"/>
                <a:gd name="connsiteX35" fmla="*/ 422535 w 1174418"/>
                <a:gd name="connsiteY35" fmla="*/ 115013 h 1447011"/>
                <a:gd name="connsiteX36" fmla="*/ 448886 w 1174418"/>
                <a:gd name="connsiteY36" fmla="*/ 69354 h 1447011"/>
                <a:gd name="connsiteX37" fmla="*/ 563829 w 1174418"/>
                <a:gd name="connsiteY37" fmla="*/ 2796 h 1447011"/>
                <a:gd name="connsiteX38" fmla="*/ 631068 w 1174418"/>
                <a:gd name="connsiteY38" fmla="*/ 6658 h 1447011"/>
                <a:gd name="connsiteX39" fmla="*/ 683542 w 1174418"/>
                <a:gd name="connsiteY39" fmla="*/ 28011 h 1447011"/>
                <a:gd name="connsiteX40" fmla="*/ 731246 w 1174418"/>
                <a:gd name="connsiteY40" fmla="*/ 69127 h 1447011"/>
                <a:gd name="connsiteX41" fmla="*/ 734199 w 1174418"/>
                <a:gd name="connsiteY41" fmla="*/ 157038 h 1447011"/>
                <a:gd name="connsiteX42" fmla="*/ 701715 w 1174418"/>
                <a:gd name="connsiteY42" fmla="*/ 216781 h 1447011"/>
                <a:gd name="connsiteX43" fmla="*/ 725794 w 1174418"/>
                <a:gd name="connsiteY43" fmla="*/ 289700 h 1447011"/>
                <a:gd name="connsiteX44" fmla="*/ 828243 w 1174418"/>
                <a:gd name="connsiteY44" fmla="*/ 314687 h 1447011"/>
                <a:gd name="connsiteX45" fmla="*/ 903206 w 1174418"/>
                <a:gd name="connsiteY45" fmla="*/ 314914 h 1447011"/>
                <a:gd name="connsiteX46" fmla="*/ 975443 w 1174418"/>
                <a:gd name="connsiteY46" fmla="*/ 309008 h 1447011"/>
                <a:gd name="connsiteX47" fmla="*/ 1080618 w 1174418"/>
                <a:gd name="connsiteY47" fmla="*/ 288791 h 1447011"/>
                <a:gd name="connsiteX48" fmla="*/ 1091749 w 1174418"/>
                <a:gd name="connsiteY48" fmla="*/ 289245 h 1447011"/>
                <a:gd name="connsiteX49" fmla="*/ 1093112 w 1174418"/>
                <a:gd name="connsiteY49" fmla="*/ 290608 h 1447011"/>
                <a:gd name="connsiteX50" fmla="*/ 1136954 w 1174418"/>
                <a:gd name="connsiteY50" fmla="*/ 383517 h 1447011"/>
                <a:gd name="connsiteX51" fmla="*/ 1162396 w 1174418"/>
                <a:gd name="connsiteY51" fmla="*/ 462796 h 1447011"/>
                <a:gd name="connsiteX52" fmla="*/ 1164895 w 1174418"/>
                <a:gd name="connsiteY52" fmla="*/ 539349 h 1447011"/>
                <a:gd name="connsiteX53" fmla="*/ 1129231 w 1174418"/>
                <a:gd name="connsiteY53" fmla="*/ 618401 h 1447011"/>
                <a:gd name="connsiteX54" fmla="*/ 1075848 w 1174418"/>
                <a:gd name="connsiteY54" fmla="*/ 630213 h 1447011"/>
                <a:gd name="connsiteX55" fmla="*/ 989527 w 1174418"/>
                <a:gd name="connsiteY55" fmla="*/ 601137 h 1447011"/>
                <a:gd name="connsiteX56" fmla="*/ 914110 w 1174418"/>
                <a:gd name="connsiteY56" fmla="*/ 591369 h 1447011"/>
                <a:gd name="connsiteX57" fmla="*/ 820520 w 1174418"/>
                <a:gd name="connsiteY57" fmla="*/ 653383 h 1447011"/>
                <a:gd name="connsiteX58" fmla="*/ 807344 w 1174418"/>
                <a:gd name="connsiteY58" fmla="*/ 735161 h 1447011"/>
                <a:gd name="connsiteX59" fmla="*/ 829379 w 1174418"/>
                <a:gd name="connsiteY59" fmla="*/ 790361 h 1447011"/>
                <a:gd name="connsiteX60" fmla="*/ 906159 w 1174418"/>
                <a:gd name="connsiteY60" fmla="*/ 896218 h 1447011"/>
                <a:gd name="connsiteX61" fmla="*/ 981122 w 1174418"/>
                <a:gd name="connsiteY61" fmla="*/ 915526 h 1447011"/>
                <a:gd name="connsiteX62" fmla="*/ 1074485 w 1174418"/>
                <a:gd name="connsiteY62" fmla="*/ 880544 h 1447011"/>
                <a:gd name="connsiteX63" fmla="*/ 1142406 w 1174418"/>
                <a:gd name="connsiteY63" fmla="*/ 901669 h 1447011"/>
                <a:gd name="connsiteX64" fmla="*/ 1170801 w 1174418"/>
                <a:gd name="connsiteY64" fmla="*/ 979358 h 1447011"/>
                <a:gd name="connsiteX65" fmla="*/ 1174436 w 1174418"/>
                <a:gd name="connsiteY65" fmla="*/ 1058183 h 1447011"/>
                <a:gd name="connsiteX66" fmla="*/ 1158534 w 1174418"/>
                <a:gd name="connsiteY66" fmla="*/ 1132010 h 1447011"/>
                <a:gd name="connsiteX67" fmla="*/ 1102199 w 1174418"/>
                <a:gd name="connsiteY67" fmla="*/ 1261946 h 1447011"/>
                <a:gd name="connsiteX68" fmla="*/ 1043137 w 1174418"/>
                <a:gd name="connsiteY68" fmla="*/ 1242637 h 1447011"/>
                <a:gd name="connsiteX69" fmla="*/ 868451 w 1174418"/>
                <a:gd name="connsiteY69" fmla="*/ 1200612 h 1447011"/>
                <a:gd name="connsiteX70" fmla="*/ 734653 w 1174418"/>
                <a:gd name="connsiteY70" fmla="*/ 1222193 h 1447011"/>
                <a:gd name="connsiteX71" fmla="*/ 710574 w 1174418"/>
                <a:gd name="connsiteY71" fmla="*/ 1294430 h 1447011"/>
                <a:gd name="connsiteX72" fmla="*/ 717843 w 1174418"/>
                <a:gd name="connsiteY72" fmla="*/ 1307378 h 1447011"/>
                <a:gd name="connsiteX73" fmla="*/ 750100 w 1174418"/>
                <a:gd name="connsiteY73" fmla="*/ 1367121 h 1447011"/>
                <a:gd name="connsiteX74" fmla="*/ 742831 w 1174418"/>
                <a:gd name="connsiteY74" fmla="*/ 1447309 h 1447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174418" h="1447011">
                  <a:moveTo>
                    <a:pt x="462742" y="1423684"/>
                  </a:moveTo>
                  <a:cubicBezTo>
                    <a:pt x="459108" y="1392790"/>
                    <a:pt x="469330" y="1364168"/>
                    <a:pt x="482278" y="1336227"/>
                  </a:cubicBezTo>
                  <a:cubicBezTo>
                    <a:pt x="492046" y="1315328"/>
                    <a:pt x="505221" y="1296247"/>
                    <a:pt x="512490" y="1274212"/>
                  </a:cubicBezTo>
                  <a:cubicBezTo>
                    <a:pt x="518851" y="1255358"/>
                    <a:pt x="514535" y="1239003"/>
                    <a:pt x="500678" y="1225373"/>
                  </a:cubicBezTo>
                  <a:cubicBezTo>
                    <a:pt x="479552" y="1204701"/>
                    <a:pt x="452974" y="1194025"/>
                    <a:pt x="425261" y="1185847"/>
                  </a:cubicBezTo>
                  <a:cubicBezTo>
                    <a:pt x="368471" y="1169264"/>
                    <a:pt x="310999" y="1170400"/>
                    <a:pt x="253301" y="1179714"/>
                  </a:cubicBezTo>
                  <a:cubicBezTo>
                    <a:pt x="196056" y="1188800"/>
                    <a:pt x="140175" y="1203339"/>
                    <a:pt x="85202" y="1221284"/>
                  </a:cubicBezTo>
                  <a:cubicBezTo>
                    <a:pt x="83385" y="1221966"/>
                    <a:pt x="81567" y="1221966"/>
                    <a:pt x="79750" y="1222193"/>
                  </a:cubicBezTo>
                  <a:cubicBezTo>
                    <a:pt x="74525" y="1223783"/>
                    <a:pt x="73162" y="1219467"/>
                    <a:pt x="71345" y="1216514"/>
                  </a:cubicBezTo>
                  <a:cubicBezTo>
                    <a:pt x="49538" y="1180168"/>
                    <a:pt x="28412" y="1143368"/>
                    <a:pt x="15237" y="1102706"/>
                  </a:cubicBezTo>
                  <a:cubicBezTo>
                    <a:pt x="6150" y="1074766"/>
                    <a:pt x="244" y="1045916"/>
                    <a:pt x="17" y="1017067"/>
                  </a:cubicBezTo>
                  <a:cubicBezTo>
                    <a:pt x="-437" y="978677"/>
                    <a:pt x="8195" y="942104"/>
                    <a:pt x="31592" y="910075"/>
                  </a:cubicBezTo>
                  <a:cubicBezTo>
                    <a:pt x="49765" y="885087"/>
                    <a:pt x="78614" y="874183"/>
                    <a:pt x="108372" y="882134"/>
                  </a:cubicBezTo>
                  <a:cubicBezTo>
                    <a:pt x="128363" y="887359"/>
                    <a:pt x="146308" y="897353"/>
                    <a:pt x="164481" y="906440"/>
                  </a:cubicBezTo>
                  <a:cubicBezTo>
                    <a:pt x="192194" y="920297"/>
                    <a:pt x="221725" y="928020"/>
                    <a:pt x="252165" y="932336"/>
                  </a:cubicBezTo>
                  <a:cubicBezTo>
                    <a:pt x="266703" y="934381"/>
                    <a:pt x="280787" y="930065"/>
                    <a:pt x="294417" y="925521"/>
                  </a:cubicBezTo>
                  <a:cubicBezTo>
                    <a:pt x="339394" y="909847"/>
                    <a:pt x="369380" y="878272"/>
                    <a:pt x="386871" y="834430"/>
                  </a:cubicBezTo>
                  <a:cubicBezTo>
                    <a:pt x="396184" y="810805"/>
                    <a:pt x="396866" y="786954"/>
                    <a:pt x="386871" y="762648"/>
                  </a:cubicBezTo>
                  <a:cubicBezTo>
                    <a:pt x="368925" y="718578"/>
                    <a:pt x="339167" y="683823"/>
                    <a:pt x="302822" y="654519"/>
                  </a:cubicBezTo>
                  <a:cubicBezTo>
                    <a:pt x="276471" y="633393"/>
                    <a:pt x="246259" y="629532"/>
                    <a:pt x="214002" y="641117"/>
                  </a:cubicBezTo>
                  <a:cubicBezTo>
                    <a:pt x="194466" y="648159"/>
                    <a:pt x="175385" y="656336"/>
                    <a:pt x="156530" y="665196"/>
                  </a:cubicBezTo>
                  <a:cubicBezTo>
                    <a:pt x="150397" y="668149"/>
                    <a:pt x="144036" y="670420"/>
                    <a:pt x="137222" y="671783"/>
                  </a:cubicBezTo>
                  <a:cubicBezTo>
                    <a:pt x="107691" y="677689"/>
                    <a:pt x="86338" y="668376"/>
                    <a:pt x="71800" y="641798"/>
                  </a:cubicBezTo>
                  <a:cubicBezTo>
                    <a:pt x="57716" y="616129"/>
                    <a:pt x="50219" y="588415"/>
                    <a:pt x="49538" y="559339"/>
                  </a:cubicBezTo>
                  <a:cubicBezTo>
                    <a:pt x="48629" y="529581"/>
                    <a:pt x="47266" y="499596"/>
                    <a:pt x="54081" y="470065"/>
                  </a:cubicBezTo>
                  <a:cubicBezTo>
                    <a:pt x="59079" y="448030"/>
                    <a:pt x="64758" y="425996"/>
                    <a:pt x="71572" y="404416"/>
                  </a:cubicBezTo>
                  <a:cubicBezTo>
                    <a:pt x="81795" y="371250"/>
                    <a:pt x="92017" y="337858"/>
                    <a:pt x="101785" y="304692"/>
                  </a:cubicBezTo>
                  <a:cubicBezTo>
                    <a:pt x="102693" y="303784"/>
                    <a:pt x="103829" y="303556"/>
                    <a:pt x="105192" y="303329"/>
                  </a:cubicBezTo>
                  <a:cubicBezTo>
                    <a:pt x="121093" y="308554"/>
                    <a:pt x="135404" y="317413"/>
                    <a:pt x="150170" y="324682"/>
                  </a:cubicBezTo>
                  <a:cubicBezTo>
                    <a:pt x="181972" y="340356"/>
                    <a:pt x="215365" y="351033"/>
                    <a:pt x="249439" y="359438"/>
                  </a:cubicBezTo>
                  <a:cubicBezTo>
                    <a:pt x="281014" y="367161"/>
                    <a:pt x="313498" y="367616"/>
                    <a:pt x="345301" y="363981"/>
                  </a:cubicBezTo>
                  <a:cubicBezTo>
                    <a:pt x="382328" y="359665"/>
                    <a:pt x="417083" y="346717"/>
                    <a:pt x="447977" y="324682"/>
                  </a:cubicBezTo>
                  <a:cubicBezTo>
                    <a:pt x="460017" y="316050"/>
                    <a:pt x="471602" y="307418"/>
                    <a:pt x="479098" y="294016"/>
                  </a:cubicBezTo>
                  <a:cubicBezTo>
                    <a:pt x="489320" y="275616"/>
                    <a:pt x="488866" y="258352"/>
                    <a:pt x="477054" y="240633"/>
                  </a:cubicBezTo>
                  <a:cubicBezTo>
                    <a:pt x="465468" y="223369"/>
                    <a:pt x="452293" y="207468"/>
                    <a:pt x="440254" y="190431"/>
                  </a:cubicBezTo>
                  <a:cubicBezTo>
                    <a:pt x="424125" y="167487"/>
                    <a:pt x="418219" y="142273"/>
                    <a:pt x="422535" y="115013"/>
                  </a:cubicBezTo>
                  <a:cubicBezTo>
                    <a:pt x="425488" y="97068"/>
                    <a:pt x="436619" y="82529"/>
                    <a:pt x="448886" y="69354"/>
                  </a:cubicBezTo>
                  <a:cubicBezTo>
                    <a:pt x="480234" y="35507"/>
                    <a:pt x="518624" y="12564"/>
                    <a:pt x="563829" y="2796"/>
                  </a:cubicBezTo>
                  <a:cubicBezTo>
                    <a:pt x="585863" y="-1974"/>
                    <a:pt x="609034" y="-611"/>
                    <a:pt x="631068" y="6658"/>
                  </a:cubicBezTo>
                  <a:cubicBezTo>
                    <a:pt x="649014" y="12564"/>
                    <a:pt x="667414" y="17789"/>
                    <a:pt x="683542" y="28011"/>
                  </a:cubicBezTo>
                  <a:cubicBezTo>
                    <a:pt x="701488" y="39142"/>
                    <a:pt x="718752" y="51636"/>
                    <a:pt x="731246" y="69127"/>
                  </a:cubicBezTo>
                  <a:cubicBezTo>
                    <a:pt x="751917" y="97749"/>
                    <a:pt x="748283" y="127053"/>
                    <a:pt x="734199" y="157038"/>
                  </a:cubicBezTo>
                  <a:cubicBezTo>
                    <a:pt x="724658" y="177710"/>
                    <a:pt x="711029" y="196110"/>
                    <a:pt x="701715" y="216781"/>
                  </a:cubicBezTo>
                  <a:cubicBezTo>
                    <a:pt x="688540" y="246312"/>
                    <a:pt x="696717" y="274934"/>
                    <a:pt x="725794" y="289700"/>
                  </a:cubicBezTo>
                  <a:cubicBezTo>
                    <a:pt x="758051" y="306282"/>
                    <a:pt x="791898" y="314914"/>
                    <a:pt x="828243" y="314687"/>
                  </a:cubicBezTo>
                  <a:cubicBezTo>
                    <a:pt x="853231" y="314460"/>
                    <a:pt x="878219" y="313552"/>
                    <a:pt x="903206" y="314914"/>
                  </a:cubicBezTo>
                  <a:cubicBezTo>
                    <a:pt x="927739" y="316050"/>
                    <a:pt x="951591" y="311961"/>
                    <a:pt x="975443" y="309008"/>
                  </a:cubicBezTo>
                  <a:cubicBezTo>
                    <a:pt x="1010653" y="304465"/>
                    <a:pt x="1046317" y="299240"/>
                    <a:pt x="1080618" y="288791"/>
                  </a:cubicBezTo>
                  <a:cubicBezTo>
                    <a:pt x="1084253" y="287655"/>
                    <a:pt x="1088115" y="287201"/>
                    <a:pt x="1091749" y="289245"/>
                  </a:cubicBezTo>
                  <a:cubicBezTo>
                    <a:pt x="1092204" y="289700"/>
                    <a:pt x="1092658" y="290154"/>
                    <a:pt x="1093112" y="290608"/>
                  </a:cubicBezTo>
                  <a:cubicBezTo>
                    <a:pt x="1107878" y="321502"/>
                    <a:pt x="1123779" y="351942"/>
                    <a:pt x="1136954" y="383517"/>
                  </a:cubicBezTo>
                  <a:cubicBezTo>
                    <a:pt x="1147631" y="408959"/>
                    <a:pt x="1156717" y="435310"/>
                    <a:pt x="1162396" y="462796"/>
                  </a:cubicBezTo>
                  <a:cubicBezTo>
                    <a:pt x="1167621" y="488465"/>
                    <a:pt x="1168302" y="514134"/>
                    <a:pt x="1164895" y="539349"/>
                  </a:cubicBezTo>
                  <a:cubicBezTo>
                    <a:pt x="1161033" y="568653"/>
                    <a:pt x="1150357" y="596139"/>
                    <a:pt x="1129231" y="618401"/>
                  </a:cubicBezTo>
                  <a:cubicBezTo>
                    <a:pt x="1117418" y="630667"/>
                    <a:pt x="1092204" y="636119"/>
                    <a:pt x="1075848" y="630213"/>
                  </a:cubicBezTo>
                  <a:cubicBezTo>
                    <a:pt x="1047226" y="619991"/>
                    <a:pt x="1018831" y="608633"/>
                    <a:pt x="989527" y="601137"/>
                  </a:cubicBezTo>
                  <a:cubicBezTo>
                    <a:pt x="964994" y="594776"/>
                    <a:pt x="939779" y="589097"/>
                    <a:pt x="914110" y="591369"/>
                  </a:cubicBezTo>
                  <a:cubicBezTo>
                    <a:pt x="871858" y="595230"/>
                    <a:pt x="840283" y="615220"/>
                    <a:pt x="820520" y="653383"/>
                  </a:cubicBezTo>
                  <a:cubicBezTo>
                    <a:pt x="807117" y="679280"/>
                    <a:pt x="803710" y="706766"/>
                    <a:pt x="807344" y="735161"/>
                  </a:cubicBezTo>
                  <a:cubicBezTo>
                    <a:pt x="810070" y="755151"/>
                    <a:pt x="819384" y="773097"/>
                    <a:pt x="829379" y="790361"/>
                  </a:cubicBezTo>
                  <a:cubicBezTo>
                    <a:pt x="851414" y="828297"/>
                    <a:pt x="872767" y="866914"/>
                    <a:pt x="906159" y="896218"/>
                  </a:cubicBezTo>
                  <a:cubicBezTo>
                    <a:pt x="927739" y="915072"/>
                    <a:pt x="952500" y="920524"/>
                    <a:pt x="981122" y="915526"/>
                  </a:cubicBezTo>
                  <a:cubicBezTo>
                    <a:pt x="1014515" y="909620"/>
                    <a:pt x="1044046" y="893719"/>
                    <a:pt x="1074485" y="880544"/>
                  </a:cubicBezTo>
                  <a:cubicBezTo>
                    <a:pt x="1107423" y="866460"/>
                    <a:pt x="1124460" y="873956"/>
                    <a:pt x="1142406" y="901669"/>
                  </a:cubicBezTo>
                  <a:cubicBezTo>
                    <a:pt x="1157626" y="925067"/>
                    <a:pt x="1164895" y="952099"/>
                    <a:pt x="1170801" y="979358"/>
                  </a:cubicBezTo>
                  <a:cubicBezTo>
                    <a:pt x="1176480" y="1005709"/>
                    <a:pt x="1175571" y="1032060"/>
                    <a:pt x="1174436" y="1058183"/>
                  </a:cubicBezTo>
                  <a:cubicBezTo>
                    <a:pt x="1173300" y="1083398"/>
                    <a:pt x="1166258" y="1107931"/>
                    <a:pt x="1158534" y="1132010"/>
                  </a:cubicBezTo>
                  <a:cubicBezTo>
                    <a:pt x="1144223" y="1177215"/>
                    <a:pt x="1121053" y="1218558"/>
                    <a:pt x="1102199" y="1261946"/>
                  </a:cubicBezTo>
                  <a:cubicBezTo>
                    <a:pt x="1081754" y="1257857"/>
                    <a:pt x="1062900" y="1249225"/>
                    <a:pt x="1043137" y="1242637"/>
                  </a:cubicBezTo>
                  <a:cubicBezTo>
                    <a:pt x="986120" y="1223783"/>
                    <a:pt x="928875" y="1205156"/>
                    <a:pt x="868451" y="1200612"/>
                  </a:cubicBezTo>
                  <a:cubicBezTo>
                    <a:pt x="822110" y="1197205"/>
                    <a:pt x="777132" y="1201748"/>
                    <a:pt x="734653" y="1222193"/>
                  </a:cubicBezTo>
                  <a:cubicBezTo>
                    <a:pt x="700806" y="1238548"/>
                    <a:pt x="693537" y="1261037"/>
                    <a:pt x="710574" y="1294430"/>
                  </a:cubicBezTo>
                  <a:cubicBezTo>
                    <a:pt x="712846" y="1298746"/>
                    <a:pt x="715345" y="1303062"/>
                    <a:pt x="717843" y="1307378"/>
                  </a:cubicBezTo>
                  <a:cubicBezTo>
                    <a:pt x="729429" y="1326914"/>
                    <a:pt x="741922" y="1345768"/>
                    <a:pt x="750100" y="1367121"/>
                  </a:cubicBezTo>
                  <a:cubicBezTo>
                    <a:pt x="760550" y="1395062"/>
                    <a:pt x="759868" y="1422094"/>
                    <a:pt x="742831" y="1447309"/>
                  </a:cubicBezTo>
                </a:path>
              </a:pathLst>
            </a:custGeom>
            <a:solidFill>
              <a:schemeClr val="accent4"/>
            </a:solidFill>
            <a:ln w="2268"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0B66CB9F-80B1-43E4-800C-92E6640851F6}"/>
                </a:ext>
              </a:extLst>
            </p:cNvPr>
            <p:cNvSpPr/>
            <p:nvPr/>
          </p:nvSpPr>
          <p:spPr>
            <a:xfrm>
              <a:off x="2272341" y="1140247"/>
              <a:ext cx="1335702" cy="1315258"/>
            </a:xfrm>
            <a:custGeom>
              <a:avLst/>
              <a:gdLst>
                <a:gd name="connsiteX0" fmla="*/ 89409 w 1335702"/>
                <a:gd name="connsiteY0" fmla="*/ 273135 h 1315258"/>
                <a:gd name="connsiteX1" fmla="*/ 153241 w 1335702"/>
                <a:gd name="connsiteY1" fmla="*/ 294715 h 1315258"/>
                <a:gd name="connsiteX2" fmla="*/ 208668 w 1335702"/>
                <a:gd name="connsiteY2" fmla="*/ 310616 h 1315258"/>
                <a:gd name="connsiteX3" fmla="*/ 262959 w 1335702"/>
                <a:gd name="connsiteY3" fmla="*/ 322202 h 1315258"/>
                <a:gd name="connsiteX4" fmla="*/ 333833 w 1335702"/>
                <a:gd name="connsiteY4" fmla="*/ 327426 h 1315258"/>
                <a:gd name="connsiteX5" fmla="*/ 424924 w 1335702"/>
                <a:gd name="connsiteY5" fmla="*/ 305846 h 1315258"/>
                <a:gd name="connsiteX6" fmla="*/ 462860 w 1335702"/>
                <a:gd name="connsiteY6" fmla="*/ 272226 h 1315258"/>
                <a:gd name="connsiteX7" fmla="*/ 459680 w 1335702"/>
                <a:gd name="connsiteY7" fmla="*/ 233155 h 1315258"/>
                <a:gd name="connsiteX8" fmla="*/ 419927 w 1335702"/>
                <a:gd name="connsiteY8" fmla="*/ 167278 h 1315258"/>
                <a:gd name="connsiteX9" fmla="*/ 435601 w 1335702"/>
                <a:gd name="connsiteY9" fmla="*/ 56424 h 1315258"/>
                <a:gd name="connsiteX10" fmla="*/ 516470 w 1335702"/>
                <a:gd name="connsiteY10" fmla="*/ 2814 h 1315258"/>
                <a:gd name="connsiteX11" fmla="*/ 574396 w 1335702"/>
                <a:gd name="connsiteY11" fmla="*/ 4631 h 1315258"/>
                <a:gd name="connsiteX12" fmla="*/ 659127 w 1335702"/>
                <a:gd name="connsiteY12" fmla="*/ 50291 h 1315258"/>
                <a:gd name="connsiteX13" fmla="*/ 692519 w 1335702"/>
                <a:gd name="connsiteY13" fmla="*/ 105718 h 1315258"/>
                <a:gd name="connsiteX14" fmla="*/ 687749 w 1335702"/>
                <a:gd name="connsiteY14" fmla="*/ 140019 h 1315258"/>
                <a:gd name="connsiteX15" fmla="*/ 660944 w 1335702"/>
                <a:gd name="connsiteY15" fmla="*/ 200444 h 1315258"/>
                <a:gd name="connsiteX16" fmla="*/ 688885 w 1335702"/>
                <a:gd name="connsiteY16" fmla="*/ 273589 h 1315258"/>
                <a:gd name="connsiteX17" fmla="*/ 761803 w 1335702"/>
                <a:gd name="connsiteY17" fmla="*/ 292671 h 1315258"/>
                <a:gd name="connsiteX18" fmla="*/ 903097 w 1335702"/>
                <a:gd name="connsiteY18" fmla="*/ 294942 h 1315258"/>
                <a:gd name="connsiteX19" fmla="*/ 992144 w 1335702"/>
                <a:gd name="connsiteY19" fmla="*/ 279495 h 1315258"/>
                <a:gd name="connsiteX20" fmla="*/ 1034168 w 1335702"/>
                <a:gd name="connsiteY20" fmla="*/ 269046 h 1315258"/>
                <a:gd name="connsiteX21" fmla="*/ 1000094 w 1335702"/>
                <a:gd name="connsiteY21" fmla="*/ 363772 h 1315258"/>
                <a:gd name="connsiteX22" fmla="*/ 992825 w 1335702"/>
                <a:gd name="connsiteY22" fmla="*/ 462360 h 1315258"/>
                <a:gd name="connsiteX23" fmla="*/ 1025990 w 1335702"/>
                <a:gd name="connsiteY23" fmla="*/ 577303 h 1315258"/>
                <a:gd name="connsiteX24" fmla="*/ 1047571 w 1335702"/>
                <a:gd name="connsiteY24" fmla="*/ 612512 h 1315258"/>
                <a:gd name="connsiteX25" fmla="*/ 1120262 w 1335702"/>
                <a:gd name="connsiteY25" fmla="*/ 630231 h 1315258"/>
                <a:gd name="connsiteX26" fmla="*/ 1183185 w 1335702"/>
                <a:gd name="connsiteY26" fmla="*/ 603199 h 1315258"/>
                <a:gd name="connsiteX27" fmla="*/ 1303807 w 1335702"/>
                <a:gd name="connsiteY27" fmla="*/ 638182 h 1315258"/>
                <a:gd name="connsiteX28" fmla="*/ 1336973 w 1335702"/>
                <a:gd name="connsiteY28" fmla="*/ 720414 h 1315258"/>
                <a:gd name="connsiteX29" fmla="*/ 1314938 w 1335702"/>
                <a:gd name="connsiteY29" fmla="*/ 807416 h 1315258"/>
                <a:gd name="connsiteX30" fmla="*/ 1245655 w 1335702"/>
                <a:gd name="connsiteY30" fmla="*/ 881016 h 1315258"/>
                <a:gd name="connsiteX31" fmla="*/ 1138435 w 1335702"/>
                <a:gd name="connsiteY31" fmla="*/ 889421 h 1315258"/>
                <a:gd name="connsiteX32" fmla="*/ 1085734 w 1335702"/>
                <a:gd name="connsiteY32" fmla="*/ 867613 h 1315258"/>
                <a:gd name="connsiteX33" fmla="*/ 1017131 w 1335702"/>
                <a:gd name="connsiteY33" fmla="*/ 879653 h 1315258"/>
                <a:gd name="connsiteX34" fmla="*/ 963749 w 1335702"/>
                <a:gd name="connsiteY34" fmla="*/ 958478 h 1315258"/>
                <a:gd name="connsiteX35" fmla="*/ 949437 w 1335702"/>
                <a:gd name="connsiteY35" fmla="*/ 1063653 h 1315258"/>
                <a:gd name="connsiteX36" fmla="*/ 982149 w 1335702"/>
                <a:gd name="connsiteY36" fmla="*/ 1159969 h 1315258"/>
                <a:gd name="connsiteX37" fmla="*/ 1019403 w 1335702"/>
                <a:gd name="connsiteY37" fmla="*/ 1223574 h 1315258"/>
                <a:gd name="connsiteX38" fmla="*/ 1021447 w 1335702"/>
                <a:gd name="connsiteY38" fmla="*/ 1231751 h 1315258"/>
                <a:gd name="connsiteX39" fmla="*/ 880608 w 1335702"/>
                <a:gd name="connsiteY39" fmla="*/ 1302171 h 1315258"/>
                <a:gd name="connsiteX40" fmla="*/ 672302 w 1335702"/>
                <a:gd name="connsiteY40" fmla="*/ 1268097 h 1315258"/>
                <a:gd name="connsiteX41" fmla="*/ 663897 w 1335702"/>
                <a:gd name="connsiteY41" fmla="*/ 1260601 h 1315258"/>
                <a:gd name="connsiteX42" fmla="*/ 654811 w 1335702"/>
                <a:gd name="connsiteY42" fmla="*/ 1196087 h 1315258"/>
                <a:gd name="connsiteX43" fmla="*/ 684114 w 1335702"/>
                <a:gd name="connsiteY43" fmla="*/ 1147475 h 1315258"/>
                <a:gd name="connsiteX44" fmla="*/ 639364 w 1335702"/>
                <a:gd name="connsiteY44" fmla="*/ 1000729 h 1315258"/>
                <a:gd name="connsiteX45" fmla="*/ 531463 w 1335702"/>
                <a:gd name="connsiteY45" fmla="*/ 990280 h 1315258"/>
                <a:gd name="connsiteX46" fmla="*/ 419018 w 1335702"/>
                <a:gd name="connsiteY46" fmla="*/ 1058655 h 1315258"/>
                <a:gd name="connsiteX47" fmla="*/ 401072 w 1335702"/>
                <a:gd name="connsiteY47" fmla="*/ 1161332 h 1315258"/>
                <a:gd name="connsiteX48" fmla="*/ 423334 w 1335702"/>
                <a:gd name="connsiteY48" fmla="*/ 1205855 h 1315258"/>
                <a:gd name="connsiteX49" fmla="*/ 414248 w 1335702"/>
                <a:gd name="connsiteY49" fmla="*/ 1250151 h 1315258"/>
                <a:gd name="connsiteX50" fmla="*/ 329517 w 1335702"/>
                <a:gd name="connsiteY50" fmla="*/ 1291040 h 1315258"/>
                <a:gd name="connsiteX51" fmla="*/ 140065 w 1335702"/>
                <a:gd name="connsiteY51" fmla="*/ 1274912 h 1315258"/>
                <a:gd name="connsiteX52" fmla="*/ 62604 w 1335702"/>
                <a:gd name="connsiteY52" fmla="*/ 1245608 h 1315258"/>
                <a:gd name="connsiteX53" fmla="*/ 62604 w 1335702"/>
                <a:gd name="connsiteY53" fmla="*/ 1245835 h 1315258"/>
                <a:gd name="connsiteX54" fmla="*/ 50564 w 1335702"/>
                <a:gd name="connsiteY54" fmla="*/ 1226981 h 1315258"/>
                <a:gd name="connsiteX55" fmla="*/ 11493 w 1335702"/>
                <a:gd name="connsiteY55" fmla="*/ 1114764 h 1315258"/>
                <a:gd name="connsiteX56" fmla="*/ 3542 w 1335702"/>
                <a:gd name="connsiteY56" fmla="*/ 968473 h 1315258"/>
                <a:gd name="connsiteX57" fmla="*/ 31256 w 1335702"/>
                <a:gd name="connsiteY57" fmla="*/ 870794 h 1315258"/>
                <a:gd name="connsiteX58" fmla="*/ 51700 w 1335702"/>
                <a:gd name="connsiteY58" fmla="*/ 845125 h 1315258"/>
                <a:gd name="connsiteX59" fmla="*/ 91680 w 1335702"/>
                <a:gd name="connsiteY59" fmla="*/ 836720 h 1315258"/>
                <a:gd name="connsiteX60" fmla="*/ 164826 w 1335702"/>
                <a:gd name="connsiteY60" fmla="*/ 875110 h 1315258"/>
                <a:gd name="connsiteX61" fmla="*/ 230702 w 1335702"/>
                <a:gd name="connsiteY61" fmla="*/ 897372 h 1315258"/>
                <a:gd name="connsiteX62" fmla="*/ 293853 w 1335702"/>
                <a:gd name="connsiteY62" fmla="*/ 869204 h 1315258"/>
                <a:gd name="connsiteX63" fmla="*/ 339966 w 1335702"/>
                <a:gd name="connsiteY63" fmla="*/ 756078 h 1315258"/>
                <a:gd name="connsiteX64" fmla="*/ 327472 w 1335702"/>
                <a:gd name="connsiteY64" fmla="*/ 684977 h 1315258"/>
                <a:gd name="connsiteX65" fmla="*/ 285221 w 1335702"/>
                <a:gd name="connsiteY65" fmla="*/ 600246 h 1315258"/>
                <a:gd name="connsiteX66" fmla="*/ 202080 w 1335702"/>
                <a:gd name="connsiteY66" fmla="*/ 574122 h 1315258"/>
                <a:gd name="connsiteX67" fmla="*/ 131660 w 1335702"/>
                <a:gd name="connsiteY67" fmla="*/ 607969 h 1315258"/>
                <a:gd name="connsiteX68" fmla="*/ 101448 w 1335702"/>
                <a:gd name="connsiteY68" fmla="*/ 623643 h 1315258"/>
                <a:gd name="connsiteX69" fmla="*/ 46930 w 1335702"/>
                <a:gd name="connsiteY69" fmla="*/ 605925 h 1315258"/>
                <a:gd name="connsiteX70" fmla="*/ 27621 w 1335702"/>
                <a:gd name="connsiteY70" fmla="*/ 528463 h 1315258"/>
                <a:gd name="connsiteX71" fmla="*/ 50337 w 1335702"/>
                <a:gd name="connsiteY71" fmla="*/ 376720 h 1315258"/>
                <a:gd name="connsiteX72" fmla="*/ 81458 w 1335702"/>
                <a:gd name="connsiteY72" fmla="*/ 284266 h 1315258"/>
                <a:gd name="connsiteX73" fmla="*/ 88500 w 1335702"/>
                <a:gd name="connsiteY73" fmla="*/ 273362 h 1315258"/>
                <a:gd name="connsiteX74" fmla="*/ 89409 w 1335702"/>
                <a:gd name="connsiteY74" fmla="*/ 273135 h 13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335702" h="1315258">
                  <a:moveTo>
                    <a:pt x="89409" y="273135"/>
                  </a:moveTo>
                  <a:cubicBezTo>
                    <a:pt x="110762" y="280404"/>
                    <a:pt x="131660" y="288128"/>
                    <a:pt x="153241" y="294715"/>
                  </a:cubicBezTo>
                  <a:cubicBezTo>
                    <a:pt x="171641" y="300394"/>
                    <a:pt x="190041" y="305619"/>
                    <a:pt x="208668" y="310616"/>
                  </a:cubicBezTo>
                  <a:cubicBezTo>
                    <a:pt x="226614" y="315387"/>
                    <a:pt x="244786" y="320157"/>
                    <a:pt x="262959" y="322202"/>
                  </a:cubicBezTo>
                  <a:cubicBezTo>
                    <a:pt x="286357" y="324928"/>
                    <a:pt x="309981" y="330152"/>
                    <a:pt x="333833" y="327426"/>
                  </a:cubicBezTo>
                  <a:cubicBezTo>
                    <a:pt x="364954" y="324019"/>
                    <a:pt x="396529" y="320611"/>
                    <a:pt x="424924" y="305846"/>
                  </a:cubicBezTo>
                  <a:cubicBezTo>
                    <a:pt x="440144" y="297895"/>
                    <a:pt x="454228" y="288582"/>
                    <a:pt x="462860" y="272226"/>
                  </a:cubicBezTo>
                  <a:cubicBezTo>
                    <a:pt x="470583" y="257915"/>
                    <a:pt x="465813" y="245194"/>
                    <a:pt x="459680" y="233155"/>
                  </a:cubicBezTo>
                  <a:cubicBezTo>
                    <a:pt x="447867" y="210439"/>
                    <a:pt x="431512" y="190449"/>
                    <a:pt x="419927" y="167278"/>
                  </a:cubicBezTo>
                  <a:cubicBezTo>
                    <a:pt x="398120" y="123436"/>
                    <a:pt x="406751" y="90498"/>
                    <a:pt x="435601" y="56424"/>
                  </a:cubicBezTo>
                  <a:cubicBezTo>
                    <a:pt x="457181" y="30982"/>
                    <a:pt x="483305" y="10538"/>
                    <a:pt x="516470" y="2814"/>
                  </a:cubicBezTo>
                  <a:cubicBezTo>
                    <a:pt x="535324" y="-1502"/>
                    <a:pt x="554860" y="-820"/>
                    <a:pt x="574396" y="4631"/>
                  </a:cubicBezTo>
                  <a:cubicBezTo>
                    <a:pt x="606198" y="13718"/>
                    <a:pt x="633685" y="29619"/>
                    <a:pt x="659127" y="50291"/>
                  </a:cubicBezTo>
                  <a:cubicBezTo>
                    <a:pt x="676845" y="64829"/>
                    <a:pt x="690021" y="82547"/>
                    <a:pt x="692519" y="105718"/>
                  </a:cubicBezTo>
                  <a:cubicBezTo>
                    <a:pt x="693655" y="116849"/>
                    <a:pt x="691838" y="129342"/>
                    <a:pt x="687749" y="140019"/>
                  </a:cubicBezTo>
                  <a:cubicBezTo>
                    <a:pt x="680253" y="160691"/>
                    <a:pt x="670712" y="180681"/>
                    <a:pt x="660944" y="200444"/>
                  </a:cubicBezTo>
                  <a:cubicBezTo>
                    <a:pt x="643453" y="237016"/>
                    <a:pt x="653675" y="258597"/>
                    <a:pt x="688885" y="273589"/>
                  </a:cubicBezTo>
                  <a:cubicBezTo>
                    <a:pt x="712282" y="283584"/>
                    <a:pt x="736588" y="288809"/>
                    <a:pt x="761803" y="292671"/>
                  </a:cubicBezTo>
                  <a:cubicBezTo>
                    <a:pt x="809052" y="299940"/>
                    <a:pt x="856075" y="297895"/>
                    <a:pt x="903097" y="294942"/>
                  </a:cubicBezTo>
                  <a:cubicBezTo>
                    <a:pt x="932855" y="293125"/>
                    <a:pt x="962840" y="287446"/>
                    <a:pt x="992144" y="279495"/>
                  </a:cubicBezTo>
                  <a:cubicBezTo>
                    <a:pt x="1006000" y="275634"/>
                    <a:pt x="1019630" y="269955"/>
                    <a:pt x="1034168" y="269046"/>
                  </a:cubicBezTo>
                  <a:cubicBezTo>
                    <a:pt x="1021447" y="300167"/>
                    <a:pt x="1007590" y="331061"/>
                    <a:pt x="1000094" y="363772"/>
                  </a:cubicBezTo>
                  <a:cubicBezTo>
                    <a:pt x="992598" y="396029"/>
                    <a:pt x="988963" y="428740"/>
                    <a:pt x="992825" y="462360"/>
                  </a:cubicBezTo>
                  <a:cubicBezTo>
                    <a:pt x="997368" y="502794"/>
                    <a:pt x="1008726" y="540730"/>
                    <a:pt x="1025990" y="577303"/>
                  </a:cubicBezTo>
                  <a:cubicBezTo>
                    <a:pt x="1031897" y="589796"/>
                    <a:pt x="1038939" y="601609"/>
                    <a:pt x="1047571" y="612512"/>
                  </a:cubicBezTo>
                  <a:cubicBezTo>
                    <a:pt x="1069832" y="640453"/>
                    <a:pt x="1090277" y="642270"/>
                    <a:pt x="1120262" y="630231"/>
                  </a:cubicBezTo>
                  <a:cubicBezTo>
                    <a:pt x="1141388" y="621599"/>
                    <a:pt x="1161605" y="610695"/>
                    <a:pt x="1183185" y="603199"/>
                  </a:cubicBezTo>
                  <a:cubicBezTo>
                    <a:pt x="1230208" y="586843"/>
                    <a:pt x="1271323" y="595475"/>
                    <a:pt x="1303807" y="638182"/>
                  </a:cubicBezTo>
                  <a:cubicBezTo>
                    <a:pt x="1322435" y="662715"/>
                    <a:pt x="1333565" y="689974"/>
                    <a:pt x="1336973" y="720414"/>
                  </a:cubicBezTo>
                  <a:cubicBezTo>
                    <a:pt x="1340607" y="752216"/>
                    <a:pt x="1330613" y="780611"/>
                    <a:pt x="1314938" y="807416"/>
                  </a:cubicBezTo>
                  <a:cubicBezTo>
                    <a:pt x="1297447" y="836947"/>
                    <a:pt x="1274731" y="862162"/>
                    <a:pt x="1245655" y="881016"/>
                  </a:cubicBezTo>
                  <a:cubicBezTo>
                    <a:pt x="1211580" y="903051"/>
                    <a:pt x="1175235" y="902823"/>
                    <a:pt x="1138435" y="889421"/>
                  </a:cubicBezTo>
                  <a:cubicBezTo>
                    <a:pt x="1120489" y="882833"/>
                    <a:pt x="1103225" y="875337"/>
                    <a:pt x="1085734" y="867613"/>
                  </a:cubicBezTo>
                  <a:cubicBezTo>
                    <a:pt x="1060064" y="856255"/>
                    <a:pt x="1037121" y="861934"/>
                    <a:pt x="1017131" y="879653"/>
                  </a:cubicBezTo>
                  <a:cubicBezTo>
                    <a:pt x="992598" y="901233"/>
                    <a:pt x="976015" y="928492"/>
                    <a:pt x="963749" y="958478"/>
                  </a:cubicBezTo>
                  <a:cubicBezTo>
                    <a:pt x="949892" y="992325"/>
                    <a:pt x="944894" y="1027534"/>
                    <a:pt x="949437" y="1063653"/>
                  </a:cubicBezTo>
                  <a:cubicBezTo>
                    <a:pt x="953754" y="1097727"/>
                    <a:pt x="965566" y="1129757"/>
                    <a:pt x="982149" y="1159969"/>
                  </a:cubicBezTo>
                  <a:cubicBezTo>
                    <a:pt x="993961" y="1181549"/>
                    <a:pt x="1007136" y="1202448"/>
                    <a:pt x="1019403" y="1223574"/>
                  </a:cubicBezTo>
                  <a:cubicBezTo>
                    <a:pt x="1020766" y="1226072"/>
                    <a:pt x="1022810" y="1228571"/>
                    <a:pt x="1021447" y="1231751"/>
                  </a:cubicBezTo>
                  <a:cubicBezTo>
                    <a:pt x="974652" y="1255603"/>
                    <a:pt x="929902" y="1283544"/>
                    <a:pt x="880608" y="1302171"/>
                  </a:cubicBezTo>
                  <a:cubicBezTo>
                    <a:pt x="804509" y="1330793"/>
                    <a:pt x="735907" y="1315119"/>
                    <a:pt x="672302" y="1268097"/>
                  </a:cubicBezTo>
                  <a:cubicBezTo>
                    <a:pt x="669349" y="1265825"/>
                    <a:pt x="666623" y="1263100"/>
                    <a:pt x="663897" y="1260601"/>
                  </a:cubicBezTo>
                  <a:cubicBezTo>
                    <a:pt x="641408" y="1239248"/>
                    <a:pt x="639137" y="1222665"/>
                    <a:pt x="654811" y="1196087"/>
                  </a:cubicBezTo>
                  <a:cubicBezTo>
                    <a:pt x="664351" y="1179732"/>
                    <a:pt x="675255" y="1164058"/>
                    <a:pt x="684114" y="1147475"/>
                  </a:cubicBezTo>
                  <a:cubicBezTo>
                    <a:pt x="717507" y="1084779"/>
                    <a:pt x="697744" y="1036166"/>
                    <a:pt x="639364" y="1000729"/>
                  </a:cubicBezTo>
                  <a:cubicBezTo>
                    <a:pt x="605517" y="980058"/>
                    <a:pt x="569171" y="976650"/>
                    <a:pt x="531463" y="990280"/>
                  </a:cubicBezTo>
                  <a:cubicBezTo>
                    <a:pt x="489211" y="1005500"/>
                    <a:pt x="450821" y="1026626"/>
                    <a:pt x="419018" y="1058655"/>
                  </a:cubicBezTo>
                  <a:cubicBezTo>
                    <a:pt x="388579" y="1089322"/>
                    <a:pt x="382900" y="1122033"/>
                    <a:pt x="401072" y="1161332"/>
                  </a:cubicBezTo>
                  <a:cubicBezTo>
                    <a:pt x="408114" y="1176324"/>
                    <a:pt x="416519" y="1190863"/>
                    <a:pt x="423334" y="1205855"/>
                  </a:cubicBezTo>
                  <a:cubicBezTo>
                    <a:pt x="431058" y="1222892"/>
                    <a:pt x="427878" y="1236976"/>
                    <a:pt x="414248" y="1250151"/>
                  </a:cubicBezTo>
                  <a:cubicBezTo>
                    <a:pt x="390623" y="1273095"/>
                    <a:pt x="360411" y="1283544"/>
                    <a:pt x="329517" y="1291040"/>
                  </a:cubicBezTo>
                  <a:cubicBezTo>
                    <a:pt x="264549" y="1307169"/>
                    <a:pt x="201853" y="1296265"/>
                    <a:pt x="140065" y="1274912"/>
                  </a:cubicBezTo>
                  <a:cubicBezTo>
                    <a:pt x="113942" y="1266053"/>
                    <a:pt x="88500" y="1255376"/>
                    <a:pt x="62604" y="1245608"/>
                  </a:cubicBezTo>
                  <a:lnTo>
                    <a:pt x="62604" y="1245835"/>
                  </a:lnTo>
                  <a:cubicBezTo>
                    <a:pt x="56243" y="1241065"/>
                    <a:pt x="53744" y="1233796"/>
                    <a:pt x="50564" y="1226981"/>
                  </a:cubicBezTo>
                  <a:cubicBezTo>
                    <a:pt x="33754" y="1190863"/>
                    <a:pt x="20125" y="1153381"/>
                    <a:pt x="11493" y="1114764"/>
                  </a:cubicBezTo>
                  <a:cubicBezTo>
                    <a:pt x="816" y="1066606"/>
                    <a:pt x="-3727" y="1017994"/>
                    <a:pt x="3542" y="968473"/>
                  </a:cubicBezTo>
                  <a:cubicBezTo>
                    <a:pt x="8540" y="934626"/>
                    <a:pt x="15127" y="901460"/>
                    <a:pt x="31256" y="870794"/>
                  </a:cubicBezTo>
                  <a:cubicBezTo>
                    <a:pt x="36480" y="860799"/>
                    <a:pt x="43295" y="852394"/>
                    <a:pt x="51700" y="845125"/>
                  </a:cubicBezTo>
                  <a:cubicBezTo>
                    <a:pt x="63285" y="835130"/>
                    <a:pt x="76233" y="831722"/>
                    <a:pt x="91680" y="836720"/>
                  </a:cubicBezTo>
                  <a:cubicBezTo>
                    <a:pt x="118258" y="845579"/>
                    <a:pt x="140520" y="862162"/>
                    <a:pt x="164826" y="875110"/>
                  </a:cubicBezTo>
                  <a:cubicBezTo>
                    <a:pt x="185497" y="886241"/>
                    <a:pt x="206396" y="896236"/>
                    <a:pt x="230702" y="897372"/>
                  </a:cubicBezTo>
                  <a:cubicBezTo>
                    <a:pt x="256826" y="898507"/>
                    <a:pt x="276816" y="886695"/>
                    <a:pt x="293853" y="869204"/>
                  </a:cubicBezTo>
                  <a:cubicBezTo>
                    <a:pt x="324065" y="837855"/>
                    <a:pt x="338376" y="799011"/>
                    <a:pt x="339966" y="756078"/>
                  </a:cubicBezTo>
                  <a:cubicBezTo>
                    <a:pt x="340875" y="731772"/>
                    <a:pt x="334515" y="708147"/>
                    <a:pt x="327472" y="684977"/>
                  </a:cubicBezTo>
                  <a:cubicBezTo>
                    <a:pt x="317932" y="654537"/>
                    <a:pt x="305211" y="625461"/>
                    <a:pt x="285221" y="600246"/>
                  </a:cubicBezTo>
                  <a:cubicBezTo>
                    <a:pt x="264322" y="573668"/>
                    <a:pt x="234791" y="564582"/>
                    <a:pt x="202080" y="574122"/>
                  </a:cubicBezTo>
                  <a:cubicBezTo>
                    <a:pt x="176638" y="581619"/>
                    <a:pt x="154149" y="594567"/>
                    <a:pt x="131660" y="607969"/>
                  </a:cubicBezTo>
                  <a:cubicBezTo>
                    <a:pt x="121893" y="613875"/>
                    <a:pt x="112125" y="619327"/>
                    <a:pt x="101448" y="623643"/>
                  </a:cubicBezTo>
                  <a:cubicBezTo>
                    <a:pt x="78505" y="633184"/>
                    <a:pt x="59651" y="627051"/>
                    <a:pt x="46930" y="605925"/>
                  </a:cubicBezTo>
                  <a:cubicBezTo>
                    <a:pt x="32846" y="582073"/>
                    <a:pt x="29211" y="555268"/>
                    <a:pt x="27621" y="528463"/>
                  </a:cubicBezTo>
                  <a:cubicBezTo>
                    <a:pt x="24668" y="476443"/>
                    <a:pt x="36026" y="426241"/>
                    <a:pt x="50337" y="376720"/>
                  </a:cubicBezTo>
                  <a:cubicBezTo>
                    <a:pt x="59424" y="345372"/>
                    <a:pt x="71009" y="314932"/>
                    <a:pt x="81458" y="284266"/>
                  </a:cubicBezTo>
                  <a:cubicBezTo>
                    <a:pt x="82821" y="279950"/>
                    <a:pt x="83502" y="275179"/>
                    <a:pt x="88500" y="273362"/>
                  </a:cubicBezTo>
                  <a:cubicBezTo>
                    <a:pt x="88500" y="273589"/>
                    <a:pt x="88954" y="273362"/>
                    <a:pt x="89409" y="273135"/>
                  </a:cubicBezTo>
                  <a:close/>
                </a:path>
              </a:pathLst>
            </a:custGeom>
            <a:solidFill>
              <a:schemeClr val="accent2"/>
            </a:solidFill>
            <a:ln w="2268"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2D631000-4BAA-469A-B28D-114E3500A695}"/>
                </a:ext>
              </a:extLst>
            </p:cNvPr>
            <p:cNvSpPr/>
            <p:nvPr/>
          </p:nvSpPr>
          <p:spPr>
            <a:xfrm>
              <a:off x="72165" y="1099189"/>
              <a:ext cx="1319801" cy="1353875"/>
            </a:xfrm>
            <a:custGeom>
              <a:avLst/>
              <a:gdLst>
                <a:gd name="connsiteX0" fmla="*/ 1273951 w 1319801"/>
                <a:gd name="connsiteY0" fmla="*/ 1300523 h 1353875"/>
                <a:gd name="connsiteX1" fmla="*/ 1272134 w 1319801"/>
                <a:gd name="connsiteY1" fmla="*/ 1301432 h 1353875"/>
                <a:gd name="connsiteX2" fmla="*/ 1241240 w 1319801"/>
                <a:gd name="connsiteY2" fmla="*/ 1317787 h 1353875"/>
                <a:gd name="connsiteX3" fmla="*/ 1136519 w 1319801"/>
                <a:gd name="connsiteY3" fmla="*/ 1350044 h 1353875"/>
                <a:gd name="connsiteX4" fmla="*/ 1029072 w 1319801"/>
                <a:gd name="connsiteY4" fmla="*/ 1352543 h 1353875"/>
                <a:gd name="connsiteX5" fmla="*/ 933211 w 1319801"/>
                <a:gd name="connsiteY5" fmla="*/ 1323239 h 1353875"/>
                <a:gd name="connsiteX6" fmla="*/ 908677 w 1319801"/>
                <a:gd name="connsiteY6" fmla="*/ 1303249 h 1353875"/>
                <a:gd name="connsiteX7" fmla="*/ 899137 w 1319801"/>
                <a:gd name="connsiteY7" fmla="*/ 1253955 h 1353875"/>
                <a:gd name="connsiteX8" fmla="*/ 927304 w 1319801"/>
                <a:gd name="connsiteY8" fmla="*/ 1198528 h 1353875"/>
                <a:gd name="connsiteX9" fmla="*/ 953882 w 1319801"/>
                <a:gd name="connsiteY9" fmla="*/ 1126518 h 1353875"/>
                <a:gd name="connsiteX10" fmla="*/ 915265 w 1319801"/>
                <a:gd name="connsiteY10" fmla="*/ 1038607 h 1353875"/>
                <a:gd name="connsiteX11" fmla="*/ 825764 w 1319801"/>
                <a:gd name="connsiteY11" fmla="*/ 995901 h 1353875"/>
                <a:gd name="connsiteX12" fmla="*/ 740124 w 1319801"/>
                <a:gd name="connsiteY12" fmla="*/ 1001353 h 1353875"/>
                <a:gd name="connsiteX13" fmla="*/ 660845 w 1319801"/>
                <a:gd name="connsiteY13" fmla="*/ 1054509 h 1353875"/>
                <a:gd name="connsiteX14" fmla="*/ 641310 w 1319801"/>
                <a:gd name="connsiteY14" fmla="*/ 1143101 h 1353875"/>
                <a:gd name="connsiteX15" fmla="*/ 661527 w 1319801"/>
                <a:gd name="connsiteY15" fmla="*/ 1192395 h 1353875"/>
                <a:gd name="connsiteX16" fmla="*/ 676519 w 1319801"/>
                <a:gd name="connsiteY16" fmla="*/ 1229195 h 1353875"/>
                <a:gd name="connsiteX17" fmla="*/ 654031 w 1319801"/>
                <a:gd name="connsiteY17" fmla="*/ 1297797 h 1353875"/>
                <a:gd name="connsiteX18" fmla="*/ 586564 w 1319801"/>
                <a:gd name="connsiteY18" fmla="*/ 1321876 h 1353875"/>
                <a:gd name="connsiteX19" fmla="*/ 441181 w 1319801"/>
                <a:gd name="connsiteY19" fmla="*/ 1299615 h 1353875"/>
                <a:gd name="connsiteX20" fmla="*/ 307157 w 1319801"/>
                <a:gd name="connsiteY20" fmla="*/ 1249639 h 1353875"/>
                <a:gd name="connsiteX21" fmla="*/ 294209 w 1319801"/>
                <a:gd name="connsiteY21" fmla="*/ 1241234 h 1353875"/>
                <a:gd name="connsiteX22" fmla="*/ 315107 w 1319801"/>
                <a:gd name="connsiteY22" fmla="*/ 1155595 h 1353875"/>
                <a:gd name="connsiteX23" fmla="*/ 323740 w 1319801"/>
                <a:gd name="connsiteY23" fmla="*/ 1034064 h 1353875"/>
                <a:gd name="connsiteX24" fmla="*/ 299661 w 1319801"/>
                <a:gd name="connsiteY24" fmla="*/ 941837 h 1353875"/>
                <a:gd name="connsiteX25" fmla="*/ 229468 w 1319801"/>
                <a:gd name="connsiteY25" fmla="*/ 902084 h 1353875"/>
                <a:gd name="connsiteX26" fmla="*/ 181992 w 1319801"/>
                <a:gd name="connsiteY26" fmla="*/ 916622 h 1353875"/>
                <a:gd name="connsiteX27" fmla="*/ 122476 w 1319801"/>
                <a:gd name="connsiteY27" fmla="*/ 929570 h 1353875"/>
                <a:gd name="connsiteX28" fmla="*/ 46150 w 1319801"/>
                <a:gd name="connsiteY28" fmla="*/ 892770 h 1353875"/>
                <a:gd name="connsiteX29" fmla="*/ 1399 w 1319801"/>
                <a:gd name="connsiteY29" fmla="*/ 805768 h 1353875"/>
                <a:gd name="connsiteX30" fmla="*/ 13439 w 1319801"/>
                <a:gd name="connsiteY30" fmla="*/ 743753 h 1353875"/>
                <a:gd name="connsiteX31" fmla="*/ 97261 w 1319801"/>
                <a:gd name="connsiteY31" fmla="*/ 671744 h 1353875"/>
                <a:gd name="connsiteX32" fmla="*/ 162910 w 1319801"/>
                <a:gd name="connsiteY32" fmla="*/ 675832 h 1353875"/>
                <a:gd name="connsiteX33" fmla="*/ 238100 w 1319801"/>
                <a:gd name="connsiteY33" fmla="*/ 711042 h 1353875"/>
                <a:gd name="connsiteX34" fmla="*/ 322831 w 1319801"/>
                <a:gd name="connsiteY34" fmla="*/ 688099 h 1353875"/>
                <a:gd name="connsiteX35" fmla="*/ 354861 w 1319801"/>
                <a:gd name="connsiteY35" fmla="*/ 600188 h 1353875"/>
                <a:gd name="connsiteX36" fmla="*/ 348500 w 1319801"/>
                <a:gd name="connsiteY36" fmla="*/ 476386 h 1353875"/>
                <a:gd name="connsiteX37" fmla="*/ 310791 w 1319801"/>
                <a:gd name="connsiteY37" fmla="*/ 358489 h 1353875"/>
                <a:gd name="connsiteX38" fmla="*/ 277399 w 1319801"/>
                <a:gd name="connsiteY38" fmla="*/ 255813 h 1353875"/>
                <a:gd name="connsiteX39" fmla="*/ 288984 w 1319801"/>
                <a:gd name="connsiteY39" fmla="*/ 256040 h 1353875"/>
                <a:gd name="connsiteX40" fmla="*/ 442090 w 1319801"/>
                <a:gd name="connsiteY40" fmla="*/ 313057 h 1353875"/>
                <a:gd name="connsiteX41" fmla="*/ 578386 w 1319801"/>
                <a:gd name="connsiteY41" fmla="*/ 321235 h 1353875"/>
                <a:gd name="connsiteX42" fmla="*/ 618821 w 1319801"/>
                <a:gd name="connsiteY42" fmla="*/ 303744 h 1353875"/>
                <a:gd name="connsiteX43" fmla="*/ 639947 w 1319801"/>
                <a:gd name="connsiteY43" fmla="*/ 249680 h 1353875"/>
                <a:gd name="connsiteX44" fmla="*/ 621092 w 1319801"/>
                <a:gd name="connsiteY44" fmla="*/ 191299 h 1353875"/>
                <a:gd name="connsiteX45" fmla="*/ 618594 w 1319801"/>
                <a:gd name="connsiteY45" fmla="*/ 115428 h 1353875"/>
                <a:gd name="connsiteX46" fmla="*/ 632905 w 1319801"/>
                <a:gd name="connsiteY46" fmla="*/ 88623 h 1353875"/>
                <a:gd name="connsiteX47" fmla="*/ 743305 w 1319801"/>
                <a:gd name="connsiteY47" fmla="*/ 7527 h 1353875"/>
                <a:gd name="connsiteX48" fmla="*/ 830534 w 1319801"/>
                <a:gd name="connsiteY48" fmla="*/ 14342 h 1353875"/>
                <a:gd name="connsiteX49" fmla="*/ 903680 w 1319801"/>
                <a:gd name="connsiteY49" fmla="*/ 96801 h 1353875"/>
                <a:gd name="connsiteX50" fmla="*/ 890050 w 1319801"/>
                <a:gd name="connsiteY50" fmla="*/ 213107 h 1353875"/>
                <a:gd name="connsiteX51" fmla="*/ 867107 w 1319801"/>
                <a:gd name="connsiteY51" fmla="*/ 252406 h 1353875"/>
                <a:gd name="connsiteX52" fmla="*/ 880964 w 1319801"/>
                <a:gd name="connsiteY52" fmla="*/ 310559 h 1353875"/>
                <a:gd name="connsiteX53" fmla="*/ 965467 w 1319801"/>
                <a:gd name="connsiteY53" fmla="*/ 342361 h 1353875"/>
                <a:gd name="connsiteX54" fmla="*/ 1097220 w 1319801"/>
                <a:gd name="connsiteY54" fmla="*/ 354628 h 1353875"/>
                <a:gd name="connsiteX55" fmla="*/ 1230791 w 1319801"/>
                <a:gd name="connsiteY55" fmla="*/ 330776 h 1353875"/>
                <a:gd name="connsiteX56" fmla="*/ 1253734 w 1319801"/>
                <a:gd name="connsiteY56" fmla="*/ 327141 h 1353875"/>
                <a:gd name="connsiteX57" fmla="*/ 1271452 w 1319801"/>
                <a:gd name="connsiteY57" fmla="*/ 360988 h 1353875"/>
                <a:gd name="connsiteX58" fmla="*/ 1313477 w 1319801"/>
                <a:gd name="connsiteY58" fmla="*/ 477067 h 1353875"/>
                <a:gd name="connsiteX59" fmla="*/ 1270998 w 1319801"/>
                <a:gd name="connsiteY59" fmla="*/ 661748 h 1353875"/>
                <a:gd name="connsiteX60" fmla="*/ 1201714 w 1319801"/>
                <a:gd name="connsiteY60" fmla="*/ 689916 h 1353875"/>
                <a:gd name="connsiteX61" fmla="*/ 1152647 w 1319801"/>
                <a:gd name="connsiteY61" fmla="*/ 669699 h 1353875"/>
                <a:gd name="connsiteX62" fmla="*/ 1099038 w 1319801"/>
                <a:gd name="connsiteY62" fmla="*/ 642440 h 1353875"/>
                <a:gd name="connsiteX63" fmla="*/ 988638 w 1319801"/>
                <a:gd name="connsiteY63" fmla="*/ 674242 h 1353875"/>
                <a:gd name="connsiteX64" fmla="*/ 957517 w 1319801"/>
                <a:gd name="connsiteY64" fmla="*/ 768968 h 1353875"/>
                <a:gd name="connsiteX65" fmla="*/ 984322 w 1319801"/>
                <a:gd name="connsiteY65" fmla="*/ 849610 h 1353875"/>
                <a:gd name="connsiteX66" fmla="*/ 1024302 w 1319801"/>
                <a:gd name="connsiteY66" fmla="*/ 894134 h 1353875"/>
                <a:gd name="connsiteX67" fmla="*/ 1137201 w 1319801"/>
                <a:gd name="connsiteY67" fmla="*/ 906173 h 1353875"/>
                <a:gd name="connsiteX68" fmla="*/ 1171275 w 1319801"/>
                <a:gd name="connsiteY68" fmla="*/ 888000 h 1353875"/>
                <a:gd name="connsiteX69" fmla="*/ 1176272 w 1319801"/>
                <a:gd name="connsiteY69" fmla="*/ 885047 h 1353875"/>
                <a:gd name="connsiteX70" fmla="*/ 1274860 w 1319801"/>
                <a:gd name="connsiteY70" fmla="*/ 910489 h 1353875"/>
                <a:gd name="connsiteX71" fmla="*/ 1307116 w 1319801"/>
                <a:gd name="connsiteY71" fmla="*/ 1014301 h 1353875"/>
                <a:gd name="connsiteX72" fmla="*/ 1308934 w 1319801"/>
                <a:gd name="connsiteY72" fmla="*/ 1082222 h 1353875"/>
                <a:gd name="connsiteX73" fmla="*/ 1299620 w 1319801"/>
                <a:gd name="connsiteY73" fmla="*/ 1187170 h 1353875"/>
                <a:gd name="connsiteX74" fmla="*/ 1279857 w 1319801"/>
                <a:gd name="connsiteY74" fmla="*/ 1288257 h 1353875"/>
                <a:gd name="connsiteX75" fmla="*/ 1273951 w 1319801"/>
                <a:gd name="connsiteY75" fmla="*/ 1300523 h 1353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319801" h="1353875">
                  <a:moveTo>
                    <a:pt x="1273951" y="1300523"/>
                  </a:moveTo>
                  <a:cubicBezTo>
                    <a:pt x="1273270" y="1300523"/>
                    <a:pt x="1272588" y="1300750"/>
                    <a:pt x="1272134" y="1301432"/>
                  </a:cubicBezTo>
                  <a:cubicBezTo>
                    <a:pt x="1263502" y="1310064"/>
                    <a:pt x="1251916" y="1313244"/>
                    <a:pt x="1241240" y="1317787"/>
                  </a:cubicBezTo>
                  <a:cubicBezTo>
                    <a:pt x="1207393" y="1332099"/>
                    <a:pt x="1173092" y="1343911"/>
                    <a:pt x="1136519" y="1350044"/>
                  </a:cubicBezTo>
                  <a:cubicBezTo>
                    <a:pt x="1100628" y="1356178"/>
                    <a:pt x="1064736" y="1355042"/>
                    <a:pt x="1029072" y="1352543"/>
                  </a:cubicBezTo>
                  <a:cubicBezTo>
                    <a:pt x="995680" y="1350271"/>
                    <a:pt x="962741" y="1340958"/>
                    <a:pt x="933211" y="1323239"/>
                  </a:cubicBezTo>
                  <a:cubicBezTo>
                    <a:pt x="923897" y="1317787"/>
                    <a:pt x="916174" y="1310745"/>
                    <a:pt x="908677" y="1303249"/>
                  </a:cubicBezTo>
                  <a:cubicBezTo>
                    <a:pt x="894366" y="1288711"/>
                    <a:pt x="893458" y="1271901"/>
                    <a:pt x="899137" y="1253955"/>
                  </a:cubicBezTo>
                  <a:cubicBezTo>
                    <a:pt x="905270" y="1233965"/>
                    <a:pt x="917309" y="1216701"/>
                    <a:pt x="927304" y="1198528"/>
                  </a:cubicBezTo>
                  <a:cubicBezTo>
                    <a:pt x="939798" y="1175812"/>
                    <a:pt x="950248" y="1152415"/>
                    <a:pt x="953882" y="1126518"/>
                  </a:cubicBezTo>
                  <a:cubicBezTo>
                    <a:pt x="959334" y="1089264"/>
                    <a:pt x="943433" y="1061096"/>
                    <a:pt x="915265" y="1038607"/>
                  </a:cubicBezTo>
                  <a:cubicBezTo>
                    <a:pt x="888687" y="1017709"/>
                    <a:pt x="858248" y="1004306"/>
                    <a:pt x="825764" y="995901"/>
                  </a:cubicBezTo>
                  <a:cubicBezTo>
                    <a:pt x="796687" y="988405"/>
                    <a:pt x="768065" y="990904"/>
                    <a:pt x="740124" y="1001353"/>
                  </a:cubicBezTo>
                  <a:cubicBezTo>
                    <a:pt x="709458" y="1012938"/>
                    <a:pt x="683107" y="1030430"/>
                    <a:pt x="660845" y="1054509"/>
                  </a:cubicBezTo>
                  <a:cubicBezTo>
                    <a:pt x="636766" y="1080405"/>
                    <a:pt x="631996" y="1109936"/>
                    <a:pt x="641310" y="1143101"/>
                  </a:cubicBezTo>
                  <a:cubicBezTo>
                    <a:pt x="646080" y="1160365"/>
                    <a:pt x="654031" y="1176267"/>
                    <a:pt x="661527" y="1192395"/>
                  </a:cubicBezTo>
                  <a:cubicBezTo>
                    <a:pt x="666979" y="1204434"/>
                    <a:pt x="672431" y="1216474"/>
                    <a:pt x="676519" y="1229195"/>
                  </a:cubicBezTo>
                  <a:cubicBezTo>
                    <a:pt x="685606" y="1257817"/>
                    <a:pt x="678791" y="1280306"/>
                    <a:pt x="654031" y="1297797"/>
                  </a:cubicBezTo>
                  <a:cubicBezTo>
                    <a:pt x="633813" y="1312108"/>
                    <a:pt x="611097" y="1318923"/>
                    <a:pt x="586564" y="1321876"/>
                  </a:cubicBezTo>
                  <a:cubicBezTo>
                    <a:pt x="535907" y="1328010"/>
                    <a:pt x="488431" y="1315289"/>
                    <a:pt x="441181" y="1299615"/>
                  </a:cubicBezTo>
                  <a:cubicBezTo>
                    <a:pt x="395977" y="1284395"/>
                    <a:pt x="351907" y="1266222"/>
                    <a:pt x="307157" y="1249639"/>
                  </a:cubicBezTo>
                  <a:cubicBezTo>
                    <a:pt x="302159" y="1247822"/>
                    <a:pt x="296935" y="1246232"/>
                    <a:pt x="294209" y="1241234"/>
                  </a:cubicBezTo>
                  <a:cubicBezTo>
                    <a:pt x="301478" y="1212839"/>
                    <a:pt x="309428" y="1184444"/>
                    <a:pt x="315107" y="1155595"/>
                  </a:cubicBezTo>
                  <a:cubicBezTo>
                    <a:pt x="322831" y="1115388"/>
                    <a:pt x="326693" y="1075180"/>
                    <a:pt x="323740" y="1034064"/>
                  </a:cubicBezTo>
                  <a:cubicBezTo>
                    <a:pt x="321241" y="1001580"/>
                    <a:pt x="314653" y="970914"/>
                    <a:pt x="299661" y="941837"/>
                  </a:cubicBezTo>
                  <a:cubicBezTo>
                    <a:pt x="284214" y="911852"/>
                    <a:pt x="256954" y="895496"/>
                    <a:pt x="229468" y="902084"/>
                  </a:cubicBezTo>
                  <a:cubicBezTo>
                    <a:pt x="213340" y="905946"/>
                    <a:pt x="197666" y="911171"/>
                    <a:pt x="181992" y="916622"/>
                  </a:cubicBezTo>
                  <a:cubicBezTo>
                    <a:pt x="162683" y="923210"/>
                    <a:pt x="143147" y="928662"/>
                    <a:pt x="122476" y="929570"/>
                  </a:cubicBezTo>
                  <a:cubicBezTo>
                    <a:pt x="90219" y="931161"/>
                    <a:pt x="66140" y="915714"/>
                    <a:pt x="46150" y="892770"/>
                  </a:cubicBezTo>
                  <a:cubicBezTo>
                    <a:pt x="24342" y="867556"/>
                    <a:pt x="7987" y="839161"/>
                    <a:pt x="1399" y="805768"/>
                  </a:cubicBezTo>
                  <a:cubicBezTo>
                    <a:pt x="-2917" y="783506"/>
                    <a:pt x="3216" y="763062"/>
                    <a:pt x="13439" y="743753"/>
                  </a:cubicBezTo>
                  <a:cubicBezTo>
                    <a:pt x="32066" y="709225"/>
                    <a:pt x="58416" y="682874"/>
                    <a:pt x="97261" y="671744"/>
                  </a:cubicBezTo>
                  <a:cubicBezTo>
                    <a:pt x="119522" y="665383"/>
                    <a:pt x="141330" y="669018"/>
                    <a:pt x="162910" y="675832"/>
                  </a:cubicBezTo>
                  <a:cubicBezTo>
                    <a:pt x="189715" y="684237"/>
                    <a:pt x="213113" y="699457"/>
                    <a:pt x="238100" y="711042"/>
                  </a:cubicBezTo>
                  <a:cubicBezTo>
                    <a:pt x="274446" y="727852"/>
                    <a:pt x="299661" y="721037"/>
                    <a:pt x="322831" y="688099"/>
                  </a:cubicBezTo>
                  <a:cubicBezTo>
                    <a:pt x="341458" y="661748"/>
                    <a:pt x="349409" y="631536"/>
                    <a:pt x="354861" y="600188"/>
                  </a:cubicBezTo>
                  <a:cubicBezTo>
                    <a:pt x="362130" y="558163"/>
                    <a:pt x="356905" y="517047"/>
                    <a:pt x="348500" y="476386"/>
                  </a:cubicBezTo>
                  <a:cubicBezTo>
                    <a:pt x="340095" y="435951"/>
                    <a:pt x="325103" y="397334"/>
                    <a:pt x="310791" y="358489"/>
                  </a:cubicBezTo>
                  <a:cubicBezTo>
                    <a:pt x="298298" y="324643"/>
                    <a:pt x="285804" y="291023"/>
                    <a:pt x="277399" y="255813"/>
                  </a:cubicBezTo>
                  <a:cubicBezTo>
                    <a:pt x="281261" y="252178"/>
                    <a:pt x="285122" y="254450"/>
                    <a:pt x="288984" y="256040"/>
                  </a:cubicBezTo>
                  <a:cubicBezTo>
                    <a:pt x="339186" y="277393"/>
                    <a:pt x="389843" y="297610"/>
                    <a:pt x="442090" y="313057"/>
                  </a:cubicBezTo>
                  <a:cubicBezTo>
                    <a:pt x="486841" y="326233"/>
                    <a:pt x="532046" y="332593"/>
                    <a:pt x="578386" y="321235"/>
                  </a:cubicBezTo>
                  <a:cubicBezTo>
                    <a:pt x="592924" y="317601"/>
                    <a:pt x="606554" y="312149"/>
                    <a:pt x="618821" y="303744"/>
                  </a:cubicBezTo>
                  <a:cubicBezTo>
                    <a:pt x="638811" y="290114"/>
                    <a:pt x="645171" y="273304"/>
                    <a:pt x="639947" y="249680"/>
                  </a:cubicBezTo>
                  <a:cubicBezTo>
                    <a:pt x="635631" y="229690"/>
                    <a:pt x="626999" y="211062"/>
                    <a:pt x="621092" y="191299"/>
                  </a:cubicBezTo>
                  <a:cubicBezTo>
                    <a:pt x="613596" y="166085"/>
                    <a:pt x="611097" y="141097"/>
                    <a:pt x="618594" y="115428"/>
                  </a:cubicBezTo>
                  <a:cubicBezTo>
                    <a:pt x="621547" y="105433"/>
                    <a:pt x="626544" y="96346"/>
                    <a:pt x="632905" y="88623"/>
                  </a:cubicBezTo>
                  <a:cubicBezTo>
                    <a:pt x="662890" y="52277"/>
                    <a:pt x="699917" y="25018"/>
                    <a:pt x="743305" y="7527"/>
                  </a:cubicBezTo>
                  <a:cubicBezTo>
                    <a:pt x="773063" y="-4513"/>
                    <a:pt x="802593" y="-2014"/>
                    <a:pt x="830534" y="14342"/>
                  </a:cubicBezTo>
                  <a:cubicBezTo>
                    <a:pt x="863927" y="33877"/>
                    <a:pt x="889596" y="60455"/>
                    <a:pt x="903680" y="96801"/>
                  </a:cubicBezTo>
                  <a:cubicBezTo>
                    <a:pt x="919581" y="137690"/>
                    <a:pt x="911403" y="176307"/>
                    <a:pt x="890050" y="213107"/>
                  </a:cubicBezTo>
                  <a:cubicBezTo>
                    <a:pt x="882554" y="226282"/>
                    <a:pt x="874603" y="239230"/>
                    <a:pt x="867107" y="252406"/>
                  </a:cubicBezTo>
                  <a:cubicBezTo>
                    <a:pt x="853250" y="276939"/>
                    <a:pt x="857793" y="295112"/>
                    <a:pt x="880964" y="310559"/>
                  </a:cubicBezTo>
                  <a:cubicBezTo>
                    <a:pt x="906633" y="327596"/>
                    <a:pt x="935937" y="335319"/>
                    <a:pt x="965467" y="342361"/>
                  </a:cubicBezTo>
                  <a:cubicBezTo>
                    <a:pt x="1008628" y="352583"/>
                    <a:pt x="1052924" y="355991"/>
                    <a:pt x="1097220" y="354628"/>
                  </a:cubicBezTo>
                  <a:cubicBezTo>
                    <a:pt x="1142880" y="353265"/>
                    <a:pt x="1187176" y="344633"/>
                    <a:pt x="1230791" y="330776"/>
                  </a:cubicBezTo>
                  <a:cubicBezTo>
                    <a:pt x="1238287" y="328504"/>
                    <a:pt x="1245329" y="323734"/>
                    <a:pt x="1253734" y="327141"/>
                  </a:cubicBezTo>
                  <a:cubicBezTo>
                    <a:pt x="1263047" y="336682"/>
                    <a:pt x="1266000" y="349630"/>
                    <a:pt x="1271452" y="360988"/>
                  </a:cubicBezTo>
                  <a:cubicBezTo>
                    <a:pt x="1288944" y="398470"/>
                    <a:pt x="1304618" y="436633"/>
                    <a:pt x="1313477" y="477067"/>
                  </a:cubicBezTo>
                  <a:cubicBezTo>
                    <a:pt x="1328469" y="545215"/>
                    <a:pt x="1318247" y="607912"/>
                    <a:pt x="1270998" y="661748"/>
                  </a:cubicBezTo>
                  <a:cubicBezTo>
                    <a:pt x="1252825" y="682420"/>
                    <a:pt x="1230109" y="694232"/>
                    <a:pt x="1201714" y="689916"/>
                  </a:cubicBezTo>
                  <a:cubicBezTo>
                    <a:pt x="1183768" y="687418"/>
                    <a:pt x="1168321" y="677877"/>
                    <a:pt x="1152647" y="669699"/>
                  </a:cubicBezTo>
                  <a:cubicBezTo>
                    <a:pt x="1134929" y="660386"/>
                    <a:pt x="1117665" y="650163"/>
                    <a:pt x="1099038" y="642440"/>
                  </a:cubicBezTo>
                  <a:cubicBezTo>
                    <a:pt x="1054741" y="623813"/>
                    <a:pt x="1016124" y="634944"/>
                    <a:pt x="988638" y="674242"/>
                  </a:cubicBezTo>
                  <a:cubicBezTo>
                    <a:pt x="968648" y="702637"/>
                    <a:pt x="958653" y="734894"/>
                    <a:pt x="957517" y="768968"/>
                  </a:cubicBezTo>
                  <a:cubicBezTo>
                    <a:pt x="956608" y="798272"/>
                    <a:pt x="967739" y="825304"/>
                    <a:pt x="984322" y="849610"/>
                  </a:cubicBezTo>
                  <a:cubicBezTo>
                    <a:pt x="995453" y="866193"/>
                    <a:pt x="1008628" y="881185"/>
                    <a:pt x="1024302" y="894134"/>
                  </a:cubicBezTo>
                  <a:cubicBezTo>
                    <a:pt x="1059512" y="923664"/>
                    <a:pt x="1096993" y="926617"/>
                    <a:pt x="1137201" y="906173"/>
                  </a:cubicBezTo>
                  <a:cubicBezTo>
                    <a:pt x="1148559" y="900267"/>
                    <a:pt x="1160144" y="894588"/>
                    <a:pt x="1171275" y="888000"/>
                  </a:cubicBezTo>
                  <a:cubicBezTo>
                    <a:pt x="1172865" y="887091"/>
                    <a:pt x="1174455" y="885956"/>
                    <a:pt x="1176272" y="885047"/>
                  </a:cubicBezTo>
                  <a:cubicBezTo>
                    <a:pt x="1218524" y="862104"/>
                    <a:pt x="1248963" y="870054"/>
                    <a:pt x="1274860" y="910489"/>
                  </a:cubicBezTo>
                  <a:cubicBezTo>
                    <a:pt x="1295077" y="942064"/>
                    <a:pt x="1303709" y="977274"/>
                    <a:pt x="1307116" y="1014301"/>
                  </a:cubicBezTo>
                  <a:cubicBezTo>
                    <a:pt x="1309161" y="1037017"/>
                    <a:pt x="1309615" y="1059733"/>
                    <a:pt x="1308934" y="1082222"/>
                  </a:cubicBezTo>
                  <a:cubicBezTo>
                    <a:pt x="1307798" y="1117205"/>
                    <a:pt x="1305299" y="1152415"/>
                    <a:pt x="1299620" y="1187170"/>
                  </a:cubicBezTo>
                  <a:cubicBezTo>
                    <a:pt x="1293941" y="1221017"/>
                    <a:pt x="1288262" y="1254864"/>
                    <a:pt x="1279857" y="1288257"/>
                  </a:cubicBezTo>
                  <a:cubicBezTo>
                    <a:pt x="1278721" y="1293027"/>
                    <a:pt x="1278267" y="1297797"/>
                    <a:pt x="1273951" y="1300523"/>
                  </a:cubicBezTo>
                  <a:close/>
                </a:path>
              </a:pathLst>
            </a:custGeom>
            <a:solidFill>
              <a:schemeClr val="accent3"/>
            </a:solidFill>
            <a:ln w="2268" cap="flat">
              <a:noFill/>
              <a:prstDash val="solid"/>
              <a:miter/>
            </a:ln>
          </p:spPr>
          <p:txBody>
            <a:bodyPr rtlCol="0" anchor="ctr"/>
            <a:lstStyle/>
            <a:p>
              <a:endParaRPr lang="en-US" dirty="0"/>
            </a:p>
          </p:txBody>
        </p:sp>
        <p:sp>
          <p:nvSpPr>
            <p:cNvPr id="9" name="Freeform: Shape 8">
              <a:extLst>
                <a:ext uri="{FF2B5EF4-FFF2-40B4-BE49-F238E27FC236}">
                  <a16:creationId xmlns:a16="http://schemas.microsoft.com/office/drawing/2014/main" id="{4AE8CFA3-0D79-47C6-AA09-8146A4E56517}"/>
                </a:ext>
              </a:extLst>
            </p:cNvPr>
            <p:cNvSpPr/>
            <p:nvPr/>
          </p:nvSpPr>
          <p:spPr>
            <a:xfrm>
              <a:off x="1026643" y="1350968"/>
              <a:ext cx="1587850" cy="1113085"/>
            </a:xfrm>
            <a:custGeom>
              <a:avLst/>
              <a:gdLst>
                <a:gd name="connsiteX0" fmla="*/ 299028 w 1587850"/>
                <a:gd name="connsiteY0" fmla="*/ 76725 h 1113085"/>
                <a:gd name="connsiteX1" fmla="*/ 299937 w 1587850"/>
                <a:gd name="connsiteY1" fmla="*/ 72409 h 1113085"/>
                <a:gd name="connsiteX2" fmla="*/ 353774 w 1587850"/>
                <a:gd name="connsiteY2" fmla="*/ 52419 h 1113085"/>
                <a:gd name="connsiteX3" fmla="*/ 431690 w 1587850"/>
                <a:gd name="connsiteY3" fmla="*/ 21979 h 1113085"/>
                <a:gd name="connsiteX4" fmla="*/ 516875 w 1587850"/>
                <a:gd name="connsiteY4" fmla="*/ 2216 h 1113085"/>
                <a:gd name="connsiteX5" fmla="*/ 593882 w 1587850"/>
                <a:gd name="connsiteY5" fmla="*/ 4488 h 1113085"/>
                <a:gd name="connsiteX6" fmla="*/ 662031 w 1587850"/>
                <a:gd name="connsiteY6" fmla="*/ 35609 h 1113085"/>
                <a:gd name="connsiteX7" fmla="*/ 674070 w 1587850"/>
                <a:gd name="connsiteY7" fmla="*/ 95579 h 1113085"/>
                <a:gd name="connsiteX8" fmla="*/ 641359 w 1587850"/>
                <a:gd name="connsiteY8" fmla="*/ 184172 h 1113085"/>
                <a:gd name="connsiteX9" fmla="*/ 672934 w 1587850"/>
                <a:gd name="connsiteY9" fmla="*/ 281169 h 1113085"/>
                <a:gd name="connsiteX10" fmla="*/ 766979 w 1587850"/>
                <a:gd name="connsiteY10" fmla="*/ 332053 h 1113085"/>
                <a:gd name="connsiteX11" fmla="*/ 801961 w 1587850"/>
                <a:gd name="connsiteY11" fmla="*/ 338641 h 1113085"/>
                <a:gd name="connsiteX12" fmla="*/ 847393 w 1587850"/>
                <a:gd name="connsiteY12" fmla="*/ 333643 h 1113085"/>
                <a:gd name="connsiteX13" fmla="*/ 916677 w 1587850"/>
                <a:gd name="connsiteY13" fmla="*/ 303431 h 1113085"/>
                <a:gd name="connsiteX14" fmla="*/ 958929 w 1587850"/>
                <a:gd name="connsiteY14" fmla="*/ 245505 h 1113085"/>
                <a:gd name="connsiteX15" fmla="*/ 940983 w 1587850"/>
                <a:gd name="connsiteY15" fmla="*/ 175994 h 1113085"/>
                <a:gd name="connsiteX16" fmla="*/ 898504 w 1587850"/>
                <a:gd name="connsiteY16" fmla="*/ 101485 h 1113085"/>
                <a:gd name="connsiteX17" fmla="*/ 921675 w 1587850"/>
                <a:gd name="connsiteY17" fmla="*/ 35836 h 1113085"/>
                <a:gd name="connsiteX18" fmla="*/ 979146 w 1587850"/>
                <a:gd name="connsiteY18" fmla="*/ 16527 h 1113085"/>
                <a:gd name="connsiteX19" fmla="*/ 1104766 w 1587850"/>
                <a:gd name="connsiteY19" fmla="*/ 8804 h 1113085"/>
                <a:gd name="connsiteX20" fmla="*/ 1188815 w 1587850"/>
                <a:gd name="connsiteY20" fmla="*/ 20616 h 1113085"/>
                <a:gd name="connsiteX21" fmla="*/ 1252420 w 1587850"/>
                <a:gd name="connsiteY21" fmla="*/ 35609 h 1113085"/>
                <a:gd name="connsiteX22" fmla="*/ 1317388 w 1587850"/>
                <a:gd name="connsiteY22" fmla="*/ 56508 h 1113085"/>
                <a:gd name="connsiteX23" fmla="*/ 1333744 w 1587850"/>
                <a:gd name="connsiteY23" fmla="*/ 62641 h 1113085"/>
                <a:gd name="connsiteX24" fmla="*/ 1286040 w 1587850"/>
                <a:gd name="connsiteY24" fmla="*/ 214157 h 1113085"/>
                <a:gd name="connsiteX25" fmla="*/ 1280815 w 1587850"/>
                <a:gd name="connsiteY25" fmla="*/ 355905 h 1113085"/>
                <a:gd name="connsiteX26" fmla="*/ 1295126 w 1587850"/>
                <a:gd name="connsiteY26" fmla="*/ 394977 h 1113085"/>
                <a:gd name="connsiteX27" fmla="*/ 1344647 w 1587850"/>
                <a:gd name="connsiteY27" fmla="*/ 410423 h 1113085"/>
                <a:gd name="connsiteX28" fmla="*/ 1411887 w 1587850"/>
                <a:gd name="connsiteY28" fmla="*/ 373623 h 1113085"/>
                <a:gd name="connsiteX29" fmla="*/ 1481170 w 1587850"/>
                <a:gd name="connsiteY29" fmla="*/ 357041 h 1113085"/>
                <a:gd name="connsiteX30" fmla="*/ 1533645 w 1587850"/>
                <a:gd name="connsiteY30" fmla="*/ 389070 h 1113085"/>
                <a:gd name="connsiteX31" fmla="*/ 1575215 w 1587850"/>
                <a:gd name="connsiteY31" fmla="*/ 472438 h 1113085"/>
                <a:gd name="connsiteX32" fmla="*/ 1587936 w 1587850"/>
                <a:gd name="connsiteY32" fmla="*/ 538996 h 1113085"/>
                <a:gd name="connsiteX33" fmla="*/ 1512973 w 1587850"/>
                <a:gd name="connsiteY33" fmla="*/ 682107 h 1113085"/>
                <a:gd name="connsiteX34" fmla="*/ 1440736 w 1587850"/>
                <a:gd name="connsiteY34" fmla="*/ 683016 h 1113085"/>
                <a:gd name="connsiteX35" fmla="*/ 1356232 w 1587850"/>
                <a:gd name="connsiteY35" fmla="*/ 638038 h 1113085"/>
                <a:gd name="connsiteX36" fmla="*/ 1308983 w 1587850"/>
                <a:gd name="connsiteY36" fmla="*/ 630087 h 1113085"/>
                <a:gd name="connsiteX37" fmla="*/ 1281270 w 1587850"/>
                <a:gd name="connsiteY37" fmla="*/ 657120 h 1113085"/>
                <a:gd name="connsiteX38" fmla="*/ 1253329 w 1587850"/>
                <a:gd name="connsiteY38" fmla="*/ 742532 h 1113085"/>
                <a:gd name="connsiteX39" fmla="*/ 1248331 w 1587850"/>
                <a:gd name="connsiteY39" fmla="*/ 820448 h 1113085"/>
                <a:gd name="connsiteX40" fmla="*/ 1277635 w 1587850"/>
                <a:gd name="connsiteY40" fmla="*/ 964922 h 1113085"/>
                <a:gd name="connsiteX41" fmla="*/ 1307393 w 1587850"/>
                <a:gd name="connsiteY41" fmla="*/ 1035341 h 1113085"/>
                <a:gd name="connsiteX42" fmla="*/ 1281270 w 1587850"/>
                <a:gd name="connsiteY42" fmla="*/ 1040566 h 1113085"/>
                <a:gd name="connsiteX43" fmla="*/ 1203354 w 1587850"/>
                <a:gd name="connsiteY43" fmla="*/ 1054423 h 1113085"/>
                <a:gd name="connsiteX44" fmla="*/ 1019581 w 1587850"/>
                <a:gd name="connsiteY44" fmla="*/ 1061692 h 1113085"/>
                <a:gd name="connsiteX45" fmla="*/ 932579 w 1587850"/>
                <a:gd name="connsiteY45" fmla="*/ 1033751 h 1113085"/>
                <a:gd name="connsiteX46" fmla="*/ 914633 w 1587850"/>
                <a:gd name="connsiteY46" fmla="*/ 957653 h 1113085"/>
                <a:gd name="connsiteX47" fmla="*/ 950297 w 1587850"/>
                <a:gd name="connsiteY47" fmla="*/ 888823 h 1113085"/>
                <a:gd name="connsiteX48" fmla="*/ 932579 w 1587850"/>
                <a:gd name="connsiteY48" fmla="*/ 803184 h 1113085"/>
                <a:gd name="connsiteX49" fmla="*/ 853300 w 1587850"/>
                <a:gd name="connsiteY49" fmla="*/ 756843 h 1113085"/>
                <a:gd name="connsiteX50" fmla="*/ 793556 w 1587850"/>
                <a:gd name="connsiteY50" fmla="*/ 748892 h 1113085"/>
                <a:gd name="connsiteX51" fmla="*/ 722455 w 1587850"/>
                <a:gd name="connsiteY51" fmla="*/ 772290 h 1113085"/>
                <a:gd name="connsiteX52" fmla="*/ 665665 w 1587850"/>
                <a:gd name="connsiteY52" fmla="*/ 816359 h 1113085"/>
                <a:gd name="connsiteX53" fmla="*/ 639996 w 1587850"/>
                <a:gd name="connsiteY53" fmla="*/ 893820 h 1113085"/>
                <a:gd name="connsiteX54" fmla="*/ 657260 w 1587850"/>
                <a:gd name="connsiteY54" fmla="*/ 931756 h 1113085"/>
                <a:gd name="connsiteX55" fmla="*/ 696332 w 1587850"/>
                <a:gd name="connsiteY55" fmla="*/ 985593 h 1113085"/>
                <a:gd name="connsiteX56" fmla="*/ 689744 w 1587850"/>
                <a:gd name="connsiteY56" fmla="*/ 1050107 h 1113085"/>
                <a:gd name="connsiteX57" fmla="*/ 623868 w 1587850"/>
                <a:gd name="connsiteY57" fmla="*/ 1094176 h 1113085"/>
                <a:gd name="connsiteX58" fmla="*/ 494159 w 1587850"/>
                <a:gd name="connsiteY58" fmla="*/ 1111667 h 1113085"/>
                <a:gd name="connsiteX59" fmla="*/ 424875 w 1587850"/>
                <a:gd name="connsiteY59" fmla="*/ 1096220 h 1113085"/>
                <a:gd name="connsiteX60" fmla="*/ 325379 w 1587850"/>
                <a:gd name="connsiteY60" fmla="*/ 1053287 h 1113085"/>
                <a:gd name="connsiteX61" fmla="*/ 319246 w 1587850"/>
                <a:gd name="connsiteY61" fmla="*/ 1048744 h 1113085"/>
                <a:gd name="connsiteX62" fmla="*/ 346505 w 1587850"/>
                <a:gd name="connsiteY62" fmla="*/ 898818 h 1113085"/>
                <a:gd name="connsiteX63" fmla="*/ 348095 w 1587850"/>
                <a:gd name="connsiteY63" fmla="*/ 748438 h 1113085"/>
                <a:gd name="connsiteX64" fmla="*/ 318791 w 1587850"/>
                <a:gd name="connsiteY64" fmla="*/ 662799 h 1113085"/>
                <a:gd name="connsiteX65" fmla="*/ 219750 w 1587850"/>
                <a:gd name="connsiteY65" fmla="*/ 638492 h 1113085"/>
                <a:gd name="connsiteX66" fmla="*/ 155463 w 1587850"/>
                <a:gd name="connsiteY66" fmla="*/ 668023 h 1113085"/>
                <a:gd name="connsiteX67" fmla="*/ 75048 w 1587850"/>
                <a:gd name="connsiteY67" fmla="*/ 650532 h 1113085"/>
                <a:gd name="connsiteX68" fmla="*/ 5537 w 1587850"/>
                <a:gd name="connsiteY68" fmla="*/ 554670 h 1113085"/>
                <a:gd name="connsiteX69" fmla="*/ 4174 w 1587850"/>
                <a:gd name="connsiteY69" fmla="*/ 484250 h 1113085"/>
                <a:gd name="connsiteX70" fmla="*/ 46653 w 1587850"/>
                <a:gd name="connsiteY70" fmla="*/ 403609 h 1113085"/>
                <a:gd name="connsiteX71" fmla="*/ 145468 w 1587850"/>
                <a:gd name="connsiteY71" fmla="*/ 387707 h 1113085"/>
                <a:gd name="connsiteX72" fmla="*/ 215661 w 1587850"/>
                <a:gd name="connsiteY72" fmla="*/ 423599 h 1113085"/>
                <a:gd name="connsiteX73" fmla="*/ 321517 w 1587850"/>
                <a:gd name="connsiteY73" fmla="*/ 399747 h 1113085"/>
                <a:gd name="connsiteX74" fmla="*/ 359680 w 1587850"/>
                <a:gd name="connsiteY74" fmla="*/ 249140 h 1113085"/>
                <a:gd name="connsiteX75" fmla="*/ 306070 w 1587850"/>
                <a:gd name="connsiteY75" fmla="*/ 93308 h 1113085"/>
                <a:gd name="connsiteX76" fmla="*/ 299028 w 1587850"/>
                <a:gd name="connsiteY76" fmla="*/ 76725 h 1113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587850" h="1113085">
                  <a:moveTo>
                    <a:pt x="299028" y="76725"/>
                  </a:moveTo>
                  <a:cubicBezTo>
                    <a:pt x="299256" y="75362"/>
                    <a:pt x="299483" y="73772"/>
                    <a:pt x="299937" y="72409"/>
                  </a:cubicBezTo>
                  <a:cubicBezTo>
                    <a:pt x="319019" y="69001"/>
                    <a:pt x="336056" y="59688"/>
                    <a:pt x="353774" y="52419"/>
                  </a:cubicBezTo>
                  <a:cubicBezTo>
                    <a:pt x="379443" y="41742"/>
                    <a:pt x="405112" y="30839"/>
                    <a:pt x="431690" y="21979"/>
                  </a:cubicBezTo>
                  <a:cubicBezTo>
                    <a:pt x="459404" y="12666"/>
                    <a:pt x="487799" y="6759"/>
                    <a:pt x="516875" y="2216"/>
                  </a:cubicBezTo>
                  <a:cubicBezTo>
                    <a:pt x="543226" y="-1873"/>
                    <a:pt x="568668" y="172"/>
                    <a:pt x="593882" y="4488"/>
                  </a:cubicBezTo>
                  <a:cubicBezTo>
                    <a:pt x="618870" y="8804"/>
                    <a:pt x="642949" y="16755"/>
                    <a:pt x="662031" y="35609"/>
                  </a:cubicBezTo>
                  <a:cubicBezTo>
                    <a:pt x="676569" y="49920"/>
                    <a:pt x="681339" y="76043"/>
                    <a:pt x="674070" y="95579"/>
                  </a:cubicBezTo>
                  <a:cubicBezTo>
                    <a:pt x="662939" y="125110"/>
                    <a:pt x="647947" y="153505"/>
                    <a:pt x="641359" y="184172"/>
                  </a:cubicBezTo>
                  <a:cubicBezTo>
                    <a:pt x="633408" y="221426"/>
                    <a:pt x="642495" y="254819"/>
                    <a:pt x="672934" y="281169"/>
                  </a:cubicBezTo>
                  <a:cubicBezTo>
                    <a:pt x="700648" y="305248"/>
                    <a:pt x="731087" y="322740"/>
                    <a:pt x="766979" y="332053"/>
                  </a:cubicBezTo>
                  <a:cubicBezTo>
                    <a:pt x="778564" y="335006"/>
                    <a:pt x="790376" y="335688"/>
                    <a:pt x="801961" y="338641"/>
                  </a:cubicBezTo>
                  <a:cubicBezTo>
                    <a:pt x="816954" y="342503"/>
                    <a:pt x="832628" y="336824"/>
                    <a:pt x="847393" y="333643"/>
                  </a:cubicBezTo>
                  <a:cubicBezTo>
                    <a:pt x="872154" y="328191"/>
                    <a:pt x="896006" y="318651"/>
                    <a:pt x="916677" y="303431"/>
                  </a:cubicBezTo>
                  <a:cubicBezTo>
                    <a:pt x="936894" y="288666"/>
                    <a:pt x="954386" y="272537"/>
                    <a:pt x="958929" y="245505"/>
                  </a:cubicBezTo>
                  <a:cubicBezTo>
                    <a:pt x="963245" y="219154"/>
                    <a:pt x="952341" y="197801"/>
                    <a:pt x="940983" y="175994"/>
                  </a:cubicBezTo>
                  <a:cubicBezTo>
                    <a:pt x="927808" y="150552"/>
                    <a:pt x="909635" y="128063"/>
                    <a:pt x="898504" y="101485"/>
                  </a:cubicBezTo>
                  <a:cubicBezTo>
                    <a:pt x="887374" y="74908"/>
                    <a:pt x="896006" y="49011"/>
                    <a:pt x="921675" y="35836"/>
                  </a:cubicBezTo>
                  <a:cubicBezTo>
                    <a:pt x="939848" y="26522"/>
                    <a:pt x="959383" y="21525"/>
                    <a:pt x="979146" y="16527"/>
                  </a:cubicBezTo>
                  <a:cubicBezTo>
                    <a:pt x="1020717" y="6305"/>
                    <a:pt x="1062741" y="6987"/>
                    <a:pt x="1104766" y="8804"/>
                  </a:cubicBezTo>
                  <a:cubicBezTo>
                    <a:pt x="1132934" y="9940"/>
                    <a:pt x="1160875" y="15164"/>
                    <a:pt x="1188815" y="20616"/>
                  </a:cubicBezTo>
                  <a:cubicBezTo>
                    <a:pt x="1210396" y="24932"/>
                    <a:pt x="1231521" y="29930"/>
                    <a:pt x="1252420" y="35609"/>
                  </a:cubicBezTo>
                  <a:cubicBezTo>
                    <a:pt x="1274455" y="41515"/>
                    <a:pt x="1295808" y="49466"/>
                    <a:pt x="1317388" y="56508"/>
                  </a:cubicBezTo>
                  <a:cubicBezTo>
                    <a:pt x="1322840" y="58325"/>
                    <a:pt x="1329200" y="58098"/>
                    <a:pt x="1333744" y="62641"/>
                  </a:cubicBezTo>
                  <a:cubicBezTo>
                    <a:pt x="1316025" y="112616"/>
                    <a:pt x="1297625" y="162364"/>
                    <a:pt x="1286040" y="214157"/>
                  </a:cubicBezTo>
                  <a:cubicBezTo>
                    <a:pt x="1275591" y="260952"/>
                    <a:pt x="1271047" y="308201"/>
                    <a:pt x="1280815" y="355905"/>
                  </a:cubicBezTo>
                  <a:cubicBezTo>
                    <a:pt x="1283541" y="369535"/>
                    <a:pt x="1287630" y="382937"/>
                    <a:pt x="1295126" y="394977"/>
                  </a:cubicBezTo>
                  <a:cubicBezTo>
                    <a:pt x="1306939" y="413831"/>
                    <a:pt x="1324203" y="419283"/>
                    <a:pt x="1344647" y="410423"/>
                  </a:cubicBezTo>
                  <a:cubicBezTo>
                    <a:pt x="1368272" y="400201"/>
                    <a:pt x="1388943" y="384754"/>
                    <a:pt x="1411887" y="373623"/>
                  </a:cubicBezTo>
                  <a:cubicBezTo>
                    <a:pt x="1433694" y="363174"/>
                    <a:pt x="1455956" y="354315"/>
                    <a:pt x="1481170" y="357041"/>
                  </a:cubicBezTo>
                  <a:cubicBezTo>
                    <a:pt x="1504114" y="359312"/>
                    <a:pt x="1520015" y="372260"/>
                    <a:pt x="1533645" y="389070"/>
                  </a:cubicBezTo>
                  <a:cubicBezTo>
                    <a:pt x="1553635" y="413831"/>
                    <a:pt x="1565447" y="442453"/>
                    <a:pt x="1575215" y="472438"/>
                  </a:cubicBezTo>
                  <a:cubicBezTo>
                    <a:pt x="1582030" y="494018"/>
                    <a:pt x="1587482" y="516053"/>
                    <a:pt x="1587936" y="538996"/>
                  </a:cubicBezTo>
                  <a:cubicBezTo>
                    <a:pt x="1589299" y="591697"/>
                    <a:pt x="1562267" y="656211"/>
                    <a:pt x="1512973" y="682107"/>
                  </a:cubicBezTo>
                  <a:cubicBezTo>
                    <a:pt x="1488894" y="694828"/>
                    <a:pt x="1464815" y="691875"/>
                    <a:pt x="1440736" y="683016"/>
                  </a:cubicBezTo>
                  <a:cubicBezTo>
                    <a:pt x="1410524" y="671885"/>
                    <a:pt x="1384855" y="652349"/>
                    <a:pt x="1356232" y="638038"/>
                  </a:cubicBezTo>
                  <a:cubicBezTo>
                    <a:pt x="1341694" y="630769"/>
                    <a:pt x="1326702" y="622137"/>
                    <a:pt x="1308983" y="630087"/>
                  </a:cubicBezTo>
                  <a:cubicBezTo>
                    <a:pt x="1296262" y="635766"/>
                    <a:pt x="1287857" y="645762"/>
                    <a:pt x="1281270" y="657120"/>
                  </a:cubicBezTo>
                  <a:cubicBezTo>
                    <a:pt x="1265823" y="683470"/>
                    <a:pt x="1258326" y="712774"/>
                    <a:pt x="1253329" y="742532"/>
                  </a:cubicBezTo>
                  <a:cubicBezTo>
                    <a:pt x="1249013" y="768201"/>
                    <a:pt x="1247196" y="794324"/>
                    <a:pt x="1248331" y="820448"/>
                  </a:cubicBezTo>
                  <a:cubicBezTo>
                    <a:pt x="1250376" y="870196"/>
                    <a:pt x="1260825" y="918127"/>
                    <a:pt x="1277635" y="964922"/>
                  </a:cubicBezTo>
                  <a:cubicBezTo>
                    <a:pt x="1286267" y="989001"/>
                    <a:pt x="1296944" y="1012171"/>
                    <a:pt x="1307393" y="1035341"/>
                  </a:cubicBezTo>
                  <a:cubicBezTo>
                    <a:pt x="1298079" y="1033524"/>
                    <a:pt x="1289902" y="1038976"/>
                    <a:pt x="1281270" y="1040566"/>
                  </a:cubicBezTo>
                  <a:cubicBezTo>
                    <a:pt x="1255373" y="1045564"/>
                    <a:pt x="1229250" y="1049880"/>
                    <a:pt x="1203354" y="1054423"/>
                  </a:cubicBezTo>
                  <a:cubicBezTo>
                    <a:pt x="1142247" y="1064872"/>
                    <a:pt x="1080914" y="1064418"/>
                    <a:pt x="1019581" y="1061692"/>
                  </a:cubicBezTo>
                  <a:cubicBezTo>
                    <a:pt x="988914" y="1060329"/>
                    <a:pt x="958702" y="1050788"/>
                    <a:pt x="932579" y="1033751"/>
                  </a:cubicBezTo>
                  <a:cubicBezTo>
                    <a:pt x="905319" y="1016033"/>
                    <a:pt x="899186" y="990591"/>
                    <a:pt x="914633" y="957653"/>
                  </a:cubicBezTo>
                  <a:cubicBezTo>
                    <a:pt x="925536" y="934255"/>
                    <a:pt x="940756" y="913129"/>
                    <a:pt x="950297" y="888823"/>
                  </a:cubicBezTo>
                  <a:cubicBezTo>
                    <a:pt x="963699" y="854295"/>
                    <a:pt x="958475" y="829761"/>
                    <a:pt x="932579" y="803184"/>
                  </a:cubicBezTo>
                  <a:cubicBezTo>
                    <a:pt x="910544" y="780695"/>
                    <a:pt x="883512" y="766384"/>
                    <a:pt x="853300" y="756843"/>
                  </a:cubicBezTo>
                  <a:cubicBezTo>
                    <a:pt x="833537" y="750482"/>
                    <a:pt x="814001" y="747529"/>
                    <a:pt x="793556" y="748892"/>
                  </a:cubicBezTo>
                  <a:cubicBezTo>
                    <a:pt x="767887" y="750482"/>
                    <a:pt x="744490" y="759569"/>
                    <a:pt x="722455" y="772290"/>
                  </a:cubicBezTo>
                  <a:cubicBezTo>
                    <a:pt x="701556" y="784329"/>
                    <a:pt x="682248" y="798413"/>
                    <a:pt x="665665" y="816359"/>
                  </a:cubicBezTo>
                  <a:cubicBezTo>
                    <a:pt x="645221" y="838621"/>
                    <a:pt x="634544" y="863608"/>
                    <a:pt x="639996" y="893820"/>
                  </a:cubicBezTo>
                  <a:cubicBezTo>
                    <a:pt x="642495" y="907677"/>
                    <a:pt x="649083" y="920398"/>
                    <a:pt x="657260" y="931756"/>
                  </a:cubicBezTo>
                  <a:cubicBezTo>
                    <a:pt x="670208" y="949702"/>
                    <a:pt x="684065" y="967193"/>
                    <a:pt x="696332" y="985593"/>
                  </a:cubicBezTo>
                  <a:cubicBezTo>
                    <a:pt x="710643" y="1007174"/>
                    <a:pt x="707917" y="1029435"/>
                    <a:pt x="689744" y="1050107"/>
                  </a:cubicBezTo>
                  <a:cubicBezTo>
                    <a:pt x="671799" y="1070551"/>
                    <a:pt x="648401" y="1083045"/>
                    <a:pt x="623868" y="1094176"/>
                  </a:cubicBezTo>
                  <a:cubicBezTo>
                    <a:pt x="582297" y="1113030"/>
                    <a:pt x="538455" y="1115302"/>
                    <a:pt x="494159" y="1111667"/>
                  </a:cubicBezTo>
                  <a:cubicBezTo>
                    <a:pt x="470762" y="1109623"/>
                    <a:pt x="447591" y="1103262"/>
                    <a:pt x="424875" y="1096220"/>
                  </a:cubicBezTo>
                  <a:cubicBezTo>
                    <a:pt x="390120" y="1085544"/>
                    <a:pt x="357863" y="1069188"/>
                    <a:pt x="325379" y="1053287"/>
                  </a:cubicBezTo>
                  <a:cubicBezTo>
                    <a:pt x="322880" y="1052151"/>
                    <a:pt x="321290" y="1050107"/>
                    <a:pt x="319246" y="1048744"/>
                  </a:cubicBezTo>
                  <a:cubicBezTo>
                    <a:pt x="331285" y="999223"/>
                    <a:pt x="340826" y="949475"/>
                    <a:pt x="346505" y="898818"/>
                  </a:cubicBezTo>
                  <a:cubicBezTo>
                    <a:pt x="352184" y="848616"/>
                    <a:pt x="354683" y="798413"/>
                    <a:pt x="348095" y="748438"/>
                  </a:cubicBezTo>
                  <a:cubicBezTo>
                    <a:pt x="344006" y="718453"/>
                    <a:pt x="335828" y="688922"/>
                    <a:pt x="318791" y="662799"/>
                  </a:cubicBezTo>
                  <a:cubicBezTo>
                    <a:pt x="291305" y="620092"/>
                    <a:pt x="264500" y="613959"/>
                    <a:pt x="219750" y="638492"/>
                  </a:cubicBezTo>
                  <a:cubicBezTo>
                    <a:pt x="199078" y="649850"/>
                    <a:pt x="178633" y="661436"/>
                    <a:pt x="155463" y="668023"/>
                  </a:cubicBezTo>
                  <a:cubicBezTo>
                    <a:pt x="124797" y="677110"/>
                    <a:pt x="99127" y="668250"/>
                    <a:pt x="75048" y="650532"/>
                  </a:cubicBezTo>
                  <a:cubicBezTo>
                    <a:pt x="41656" y="625999"/>
                    <a:pt x="18485" y="593969"/>
                    <a:pt x="5537" y="554670"/>
                  </a:cubicBezTo>
                  <a:cubicBezTo>
                    <a:pt x="-2186" y="531500"/>
                    <a:pt x="-1050" y="507648"/>
                    <a:pt x="4174" y="484250"/>
                  </a:cubicBezTo>
                  <a:cubicBezTo>
                    <a:pt x="10989" y="453811"/>
                    <a:pt x="23710" y="425870"/>
                    <a:pt x="46653" y="403609"/>
                  </a:cubicBezTo>
                  <a:cubicBezTo>
                    <a:pt x="78002" y="373396"/>
                    <a:pt x="110485" y="373851"/>
                    <a:pt x="145468" y="387707"/>
                  </a:cubicBezTo>
                  <a:cubicBezTo>
                    <a:pt x="170001" y="397475"/>
                    <a:pt x="192490" y="411105"/>
                    <a:pt x="215661" y="423599"/>
                  </a:cubicBezTo>
                  <a:cubicBezTo>
                    <a:pt x="260866" y="447678"/>
                    <a:pt x="293577" y="435638"/>
                    <a:pt x="321517" y="399747"/>
                  </a:cubicBezTo>
                  <a:cubicBezTo>
                    <a:pt x="356046" y="355451"/>
                    <a:pt x="368085" y="305021"/>
                    <a:pt x="359680" y="249140"/>
                  </a:cubicBezTo>
                  <a:cubicBezTo>
                    <a:pt x="351503" y="193713"/>
                    <a:pt x="328787" y="143737"/>
                    <a:pt x="306070" y="93308"/>
                  </a:cubicBezTo>
                  <a:cubicBezTo>
                    <a:pt x="304026" y="87629"/>
                    <a:pt x="301527" y="82177"/>
                    <a:pt x="299028" y="76725"/>
                  </a:cubicBezTo>
                  <a:close/>
                </a:path>
              </a:pathLst>
            </a:custGeom>
            <a:solidFill>
              <a:schemeClr val="accent5"/>
            </a:solidFill>
            <a:ln w="2268" cap="flat">
              <a:noFill/>
              <a:prstDash val="solid"/>
              <a:miter/>
            </a:ln>
          </p:spPr>
          <p:txBody>
            <a:bodyPr rtlCol="0" anchor="ctr"/>
            <a:lstStyle/>
            <a:p>
              <a:r>
                <a:rPr lang="en-US" dirty="0"/>
                <a:t>           </a:t>
              </a:r>
            </a:p>
          </p:txBody>
        </p:sp>
      </p:grpSp>
      <p:sp>
        <p:nvSpPr>
          <p:cNvPr id="10" name="Oval 21">
            <a:extLst>
              <a:ext uri="{FF2B5EF4-FFF2-40B4-BE49-F238E27FC236}">
                <a16:creationId xmlns:a16="http://schemas.microsoft.com/office/drawing/2014/main" id="{CEE236A4-255E-45D9-A9BA-0856BD9FD0F3}"/>
              </a:ext>
            </a:extLst>
          </p:cNvPr>
          <p:cNvSpPr>
            <a:spLocks noChangeAspect="1"/>
          </p:cNvSpPr>
          <p:nvPr/>
        </p:nvSpPr>
        <p:spPr>
          <a:xfrm>
            <a:off x="6136939" y="3751536"/>
            <a:ext cx="302995" cy="305524"/>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grpSp>
        <p:nvGrpSpPr>
          <p:cNvPr id="11" name="Group 10">
            <a:extLst>
              <a:ext uri="{FF2B5EF4-FFF2-40B4-BE49-F238E27FC236}">
                <a16:creationId xmlns:a16="http://schemas.microsoft.com/office/drawing/2014/main" id="{D40C438B-E86C-42F0-B247-37AC5042BE0B}"/>
              </a:ext>
            </a:extLst>
          </p:cNvPr>
          <p:cNvGrpSpPr/>
          <p:nvPr/>
        </p:nvGrpSpPr>
        <p:grpSpPr>
          <a:xfrm>
            <a:off x="8422392" y="3088639"/>
            <a:ext cx="3403848" cy="1176072"/>
            <a:chOff x="2079598" y="4324401"/>
            <a:chExt cx="3846581" cy="799114"/>
          </a:xfrm>
        </p:grpSpPr>
        <p:sp>
          <p:nvSpPr>
            <p:cNvPr id="12" name="TextBox 11">
              <a:extLst>
                <a:ext uri="{FF2B5EF4-FFF2-40B4-BE49-F238E27FC236}">
                  <a16:creationId xmlns:a16="http://schemas.microsoft.com/office/drawing/2014/main" id="{D12D1F7B-AB87-4476-B487-9A3F4E6810EF}"/>
                </a:ext>
              </a:extLst>
            </p:cNvPr>
            <p:cNvSpPr txBox="1"/>
            <p:nvPr/>
          </p:nvSpPr>
          <p:spPr>
            <a:xfrm>
              <a:off x="2098433" y="4558872"/>
              <a:ext cx="3791287" cy="564643"/>
            </a:xfrm>
            <a:prstGeom prst="rect">
              <a:avLst/>
            </a:prstGeom>
            <a:noFill/>
          </p:spPr>
          <p:txBody>
            <a:bodyPr wrap="square" rtlCol="0">
              <a:spAutoFit/>
            </a:bodyPr>
            <a:lstStyle/>
            <a:p>
              <a:pPr lvl="0"/>
              <a:r>
                <a:rPr lang="en-US" sz="1600" dirty="0">
                  <a:latin typeface="Tw Cen MT" panose="020B0602020104020603" pitchFamily="34" charset="0"/>
                </a:rPr>
                <a:t>Strengthen </a:t>
              </a:r>
              <a:r>
                <a:rPr lang="en-US" sz="1600" u="sng" dirty="0">
                  <a:latin typeface="Tw Cen MT" panose="020B0602020104020603" pitchFamily="34" charset="0"/>
                </a:rPr>
                <a:t>local planning and budgeting processes </a:t>
              </a:r>
              <a:r>
                <a:rPr lang="en-US" sz="1600" dirty="0">
                  <a:latin typeface="Tw Cen MT" panose="020B0602020104020603" pitchFamily="34" charset="0"/>
                </a:rPr>
                <a:t>and support resource </a:t>
              </a:r>
              <a:r>
                <a:rPr lang="en-IN" sz="1600" dirty="0">
                  <a:latin typeface="Tw Cen MT" panose="020B0602020104020603" pitchFamily="34" charset="0"/>
                </a:rPr>
                <a:t>mobilization.</a:t>
              </a:r>
            </a:p>
          </p:txBody>
        </p:sp>
        <p:sp>
          <p:nvSpPr>
            <p:cNvPr id="13" name="TextBox 12">
              <a:extLst>
                <a:ext uri="{FF2B5EF4-FFF2-40B4-BE49-F238E27FC236}">
                  <a16:creationId xmlns:a16="http://schemas.microsoft.com/office/drawing/2014/main" id="{3104B74D-28DC-4607-AAFC-AEA3D62CF2BD}"/>
                </a:ext>
              </a:extLst>
            </p:cNvPr>
            <p:cNvSpPr txBox="1"/>
            <p:nvPr/>
          </p:nvSpPr>
          <p:spPr>
            <a:xfrm>
              <a:off x="2079598" y="4324401"/>
              <a:ext cx="3846581" cy="230040"/>
            </a:xfrm>
            <a:prstGeom prst="rect">
              <a:avLst/>
            </a:prstGeom>
            <a:noFill/>
          </p:spPr>
          <p:txBody>
            <a:bodyPr wrap="square" rtlCol="0">
              <a:spAutoFit/>
            </a:bodyPr>
            <a:lstStyle/>
            <a:p>
              <a:r>
                <a:rPr lang="en-US" altLang="ko-KR" sz="1600" b="1" dirty="0">
                  <a:solidFill>
                    <a:schemeClr val="accent2"/>
                  </a:solidFill>
                  <a:latin typeface="Tw Cen MT" panose="020B0602020104020603" pitchFamily="34" charset="0"/>
                  <a:cs typeface="Arial" pitchFamily="34" charset="0"/>
                </a:rPr>
                <a:t>Inclusive and Convergent Planning</a:t>
              </a:r>
              <a:endParaRPr lang="ko-KR" altLang="en-US" sz="1600" b="1" dirty="0">
                <a:solidFill>
                  <a:schemeClr val="accent2"/>
                </a:solidFill>
                <a:latin typeface="Tw Cen MT" panose="020B0602020104020603" pitchFamily="34" charset="0"/>
                <a:cs typeface="Arial" pitchFamily="34" charset="0"/>
              </a:endParaRPr>
            </a:p>
          </p:txBody>
        </p:sp>
      </p:grpSp>
      <p:grpSp>
        <p:nvGrpSpPr>
          <p:cNvPr id="14" name="Group 13">
            <a:extLst>
              <a:ext uri="{FF2B5EF4-FFF2-40B4-BE49-F238E27FC236}">
                <a16:creationId xmlns:a16="http://schemas.microsoft.com/office/drawing/2014/main" id="{ED9F37D8-0D3A-4E57-A3CE-6D076975A746}"/>
              </a:ext>
            </a:extLst>
          </p:cNvPr>
          <p:cNvGrpSpPr/>
          <p:nvPr/>
        </p:nvGrpSpPr>
        <p:grpSpPr>
          <a:xfrm>
            <a:off x="4429760" y="822960"/>
            <a:ext cx="4714240" cy="1199149"/>
            <a:chOff x="2079598" y="4324401"/>
            <a:chExt cx="3846581" cy="763722"/>
          </a:xfrm>
        </p:grpSpPr>
        <p:sp>
          <p:nvSpPr>
            <p:cNvPr id="15" name="TextBox 14">
              <a:extLst>
                <a:ext uri="{FF2B5EF4-FFF2-40B4-BE49-F238E27FC236}">
                  <a16:creationId xmlns:a16="http://schemas.microsoft.com/office/drawing/2014/main" id="{E591C77B-7B1A-44B7-B943-F07506BA940A}"/>
                </a:ext>
              </a:extLst>
            </p:cNvPr>
            <p:cNvSpPr txBox="1"/>
            <p:nvPr/>
          </p:nvSpPr>
          <p:spPr>
            <a:xfrm>
              <a:off x="2098433" y="4558872"/>
              <a:ext cx="3791287" cy="529251"/>
            </a:xfrm>
            <a:prstGeom prst="rect">
              <a:avLst/>
            </a:prstGeom>
            <a:noFill/>
          </p:spPr>
          <p:txBody>
            <a:bodyPr wrap="square" rtlCol="0">
              <a:spAutoFit/>
            </a:bodyPr>
            <a:lstStyle/>
            <a:p>
              <a:pPr lvl="0"/>
              <a:r>
                <a:rPr lang="en-US" sz="1600" dirty="0">
                  <a:latin typeface="Tw Cen MT" panose="020B0602020104020603" pitchFamily="34" charset="0"/>
                </a:rPr>
                <a:t>Support local government and other stakeholders in </a:t>
              </a:r>
              <a:r>
                <a:rPr lang="en-US" sz="1600" u="sng" dirty="0">
                  <a:latin typeface="Tw Cen MT" panose="020B0602020104020603" pitchFamily="34" charset="0"/>
                </a:rPr>
                <a:t>the generation and analysis of geographically disaggregated data </a:t>
              </a:r>
              <a:r>
                <a:rPr lang="en-IN" sz="1600" u="sng" dirty="0">
                  <a:latin typeface="Tw Cen MT" panose="020B0602020104020603" pitchFamily="34" charset="0"/>
                </a:rPr>
                <a:t>and evidence</a:t>
              </a:r>
              <a:r>
                <a:rPr lang="en-IN" sz="1600" dirty="0">
                  <a:latin typeface="Tw Cen MT" panose="020B0602020104020603" pitchFamily="34" charset="0"/>
                </a:rPr>
                <a:t>.</a:t>
              </a:r>
            </a:p>
          </p:txBody>
        </p:sp>
        <p:sp>
          <p:nvSpPr>
            <p:cNvPr id="16" name="TextBox 15">
              <a:extLst>
                <a:ext uri="{FF2B5EF4-FFF2-40B4-BE49-F238E27FC236}">
                  <a16:creationId xmlns:a16="http://schemas.microsoft.com/office/drawing/2014/main" id="{3E95EF7D-6510-4F40-B1FF-684B19BE15E4}"/>
                </a:ext>
              </a:extLst>
            </p:cNvPr>
            <p:cNvSpPr txBox="1"/>
            <p:nvPr/>
          </p:nvSpPr>
          <p:spPr>
            <a:xfrm>
              <a:off x="2079598" y="4324401"/>
              <a:ext cx="3846581" cy="215621"/>
            </a:xfrm>
            <a:prstGeom prst="rect">
              <a:avLst/>
            </a:prstGeom>
            <a:noFill/>
          </p:spPr>
          <p:txBody>
            <a:bodyPr wrap="square" rtlCol="0">
              <a:spAutoFit/>
            </a:bodyPr>
            <a:lstStyle/>
            <a:p>
              <a:r>
                <a:rPr lang="en-US" altLang="ko-KR" sz="1600" b="1" dirty="0">
                  <a:solidFill>
                    <a:schemeClr val="accent1"/>
                  </a:solidFill>
                  <a:latin typeface="Tw Cen MT" panose="020B0602020104020603" pitchFamily="34" charset="0"/>
                  <a:cs typeface="Arial" pitchFamily="34" charset="0"/>
                </a:rPr>
                <a:t>Data Management</a:t>
              </a:r>
              <a:endParaRPr lang="ko-KR" altLang="en-US" sz="1600" b="1" dirty="0">
                <a:solidFill>
                  <a:schemeClr val="accent1"/>
                </a:solidFill>
                <a:latin typeface="Tw Cen MT" panose="020B0602020104020603" pitchFamily="34" charset="0"/>
                <a:cs typeface="Arial" pitchFamily="34" charset="0"/>
              </a:endParaRPr>
            </a:p>
          </p:txBody>
        </p:sp>
      </p:grpSp>
      <p:grpSp>
        <p:nvGrpSpPr>
          <p:cNvPr id="17" name="Group 16">
            <a:extLst>
              <a:ext uri="{FF2B5EF4-FFF2-40B4-BE49-F238E27FC236}">
                <a16:creationId xmlns:a16="http://schemas.microsoft.com/office/drawing/2014/main" id="{B92B7926-2EC4-4418-8A6B-DF365E873D44}"/>
              </a:ext>
            </a:extLst>
          </p:cNvPr>
          <p:cNvGrpSpPr/>
          <p:nvPr/>
        </p:nvGrpSpPr>
        <p:grpSpPr>
          <a:xfrm>
            <a:off x="1183761" y="3213016"/>
            <a:ext cx="3833526" cy="1416735"/>
            <a:chOff x="2098433" y="4309475"/>
            <a:chExt cx="4219113" cy="1040680"/>
          </a:xfrm>
        </p:grpSpPr>
        <p:sp>
          <p:nvSpPr>
            <p:cNvPr id="18" name="TextBox 17">
              <a:extLst>
                <a:ext uri="{FF2B5EF4-FFF2-40B4-BE49-F238E27FC236}">
                  <a16:creationId xmlns:a16="http://schemas.microsoft.com/office/drawing/2014/main" id="{71576D85-73C7-48ED-9C1D-5F760A789604}"/>
                </a:ext>
              </a:extLst>
            </p:cNvPr>
            <p:cNvSpPr txBox="1"/>
            <p:nvPr/>
          </p:nvSpPr>
          <p:spPr>
            <a:xfrm>
              <a:off x="2098433" y="4558872"/>
              <a:ext cx="3791287" cy="791283"/>
            </a:xfrm>
            <a:prstGeom prst="rect">
              <a:avLst/>
            </a:prstGeom>
            <a:noFill/>
          </p:spPr>
          <p:txBody>
            <a:bodyPr wrap="square" rtlCol="0">
              <a:spAutoFit/>
            </a:bodyPr>
            <a:lstStyle/>
            <a:p>
              <a:pPr lvl="0"/>
              <a:r>
                <a:rPr lang="en-US" sz="1600" dirty="0">
                  <a:latin typeface="Tw Cen MT" panose="020B0602020104020603" pitchFamily="34" charset="0"/>
                </a:rPr>
                <a:t>Support local government in the</a:t>
              </a:r>
              <a:endParaRPr lang="en-IN" sz="1600" dirty="0">
                <a:latin typeface="Tw Cen MT" panose="020B0602020104020603" pitchFamily="34" charset="0"/>
              </a:endParaRPr>
            </a:p>
            <a:p>
              <a:pPr lvl="0"/>
              <a:r>
                <a:rPr lang="en-US" sz="1600" u="sng" dirty="0">
                  <a:latin typeface="Tw Cen MT" panose="020B0602020104020603" pitchFamily="34" charset="0"/>
                </a:rPr>
                <a:t>implementation, coordination and oversight of</a:t>
              </a:r>
              <a:endParaRPr lang="en-IN" sz="1600" u="sng" dirty="0">
                <a:latin typeface="Tw Cen MT" panose="020B0602020104020603" pitchFamily="34" charset="0"/>
              </a:endParaRPr>
            </a:p>
            <a:p>
              <a:pPr lvl="0"/>
              <a:r>
                <a:rPr lang="en-IN" sz="1600" u="sng" dirty="0">
                  <a:latin typeface="Tw Cen MT" panose="020B0602020104020603" pitchFamily="34" charset="0"/>
                </a:rPr>
                <a:t>local service delivery arrangements</a:t>
              </a:r>
              <a:r>
                <a:rPr lang="en-IN" sz="1600" dirty="0">
                  <a:latin typeface="Tw Cen MT" panose="020B0602020104020603" pitchFamily="34" charset="0"/>
                </a:rPr>
                <a:t>.</a:t>
              </a:r>
            </a:p>
          </p:txBody>
        </p:sp>
        <p:sp>
          <p:nvSpPr>
            <p:cNvPr id="19" name="TextBox 18">
              <a:extLst>
                <a:ext uri="{FF2B5EF4-FFF2-40B4-BE49-F238E27FC236}">
                  <a16:creationId xmlns:a16="http://schemas.microsoft.com/office/drawing/2014/main" id="{21117CE3-1C99-4C67-9ECE-A7E71D215DE1}"/>
                </a:ext>
              </a:extLst>
            </p:cNvPr>
            <p:cNvSpPr txBox="1"/>
            <p:nvPr/>
          </p:nvSpPr>
          <p:spPr>
            <a:xfrm>
              <a:off x="2470965" y="4309475"/>
              <a:ext cx="3846581" cy="248689"/>
            </a:xfrm>
            <a:prstGeom prst="rect">
              <a:avLst/>
            </a:prstGeom>
            <a:noFill/>
          </p:spPr>
          <p:txBody>
            <a:bodyPr wrap="square" rtlCol="0">
              <a:spAutoFit/>
            </a:bodyPr>
            <a:lstStyle/>
            <a:p>
              <a:r>
                <a:rPr lang="en-US" altLang="ko-KR" sz="1600" b="1" dirty="0">
                  <a:solidFill>
                    <a:schemeClr val="tx1">
                      <a:lumMod val="65000"/>
                      <a:lumOff val="35000"/>
                    </a:schemeClr>
                  </a:solidFill>
                  <a:latin typeface="Tw Cen MT" panose="020B0602020104020603" pitchFamily="34" charset="0"/>
                  <a:cs typeface="Arial" pitchFamily="34" charset="0"/>
                </a:rPr>
                <a:t>Strengthening Protocols</a:t>
              </a:r>
              <a:endParaRPr lang="ko-KR" altLang="en-US" sz="1600" b="1" dirty="0">
                <a:solidFill>
                  <a:schemeClr val="tx1">
                    <a:lumMod val="65000"/>
                    <a:lumOff val="35000"/>
                  </a:schemeClr>
                </a:solidFill>
                <a:latin typeface="Tw Cen MT" panose="020B0602020104020603" pitchFamily="34" charset="0"/>
                <a:cs typeface="Arial" pitchFamily="34" charset="0"/>
              </a:endParaRPr>
            </a:p>
          </p:txBody>
        </p:sp>
      </p:grpSp>
      <p:grpSp>
        <p:nvGrpSpPr>
          <p:cNvPr id="20" name="Group 19">
            <a:extLst>
              <a:ext uri="{FF2B5EF4-FFF2-40B4-BE49-F238E27FC236}">
                <a16:creationId xmlns:a16="http://schemas.microsoft.com/office/drawing/2014/main" id="{B9BCFC05-3310-4EF0-8A06-E1D789A9E7CC}"/>
              </a:ext>
            </a:extLst>
          </p:cNvPr>
          <p:cNvGrpSpPr/>
          <p:nvPr/>
        </p:nvGrpSpPr>
        <p:grpSpPr>
          <a:xfrm>
            <a:off x="4399280" y="5577840"/>
            <a:ext cx="4175760" cy="1121129"/>
            <a:chOff x="2079598" y="4324401"/>
            <a:chExt cx="3846581" cy="906043"/>
          </a:xfrm>
        </p:grpSpPr>
        <p:sp>
          <p:nvSpPr>
            <p:cNvPr id="21" name="TextBox 20">
              <a:extLst>
                <a:ext uri="{FF2B5EF4-FFF2-40B4-BE49-F238E27FC236}">
                  <a16:creationId xmlns:a16="http://schemas.microsoft.com/office/drawing/2014/main" id="{A909A300-EDA5-4121-B2B8-4BC5AE062299}"/>
                </a:ext>
              </a:extLst>
            </p:cNvPr>
            <p:cNvSpPr txBox="1"/>
            <p:nvPr/>
          </p:nvSpPr>
          <p:spPr>
            <a:xfrm>
              <a:off x="2098433" y="4558872"/>
              <a:ext cx="3791287" cy="671572"/>
            </a:xfrm>
            <a:prstGeom prst="rect">
              <a:avLst/>
            </a:prstGeom>
            <a:noFill/>
          </p:spPr>
          <p:txBody>
            <a:bodyPr wrap="square" rtlCol="0">
              <a:spAutoFit/>
            </a:bodyPr>
            <a:lstStyle/>
            <a:p>
              <a:pPr lvl="0"/>
              <a:r>
                <a:rPr lang="en-US" sz="1600" dirty="0">
                  <a:latin typeface="Tw Cen MT" panose="020B0602020104020603" pitchFamily="34" charset="0"/>
                </a:rPr>
                <a:t>Empower communities and provide them with the tools and mechanisms </a:t>
              </a:r>
              <a:r>
                <a:rPr lang="en-US" sz="1600" u="sng" dirty="0">
                  <a:latin typeface="Tw Cen MT" panose="020B0602020104020603" pitchFamily="34" charset="0"/>
                </a:rPr>
                <a:t>to influence local decision making and monitor </a:t>
              </a:r>
              <a:r>
                <a:rPr lang="en-IN" sz="1600" u="sng" dirty="0">
                  <a:latin typeface="Tw Cen MT" panose="020B0602020104020603" pitchFamily="34" charset="0"/>
                </a:rPr>
                <a:t>local service provision</a:t>
              </a:r>
              <a:r>
                <a:rPr lang="en-IN" sz="1600" dirty="0">
                  <a:latin typeface="Tw Cen MT" panose="020B0602020104020603" pitchFamily="34" charset="0"/>
                </a:rPr>
                <a:t>.</a:t>
              </a:r>
            </a:p>
          </p:txBody>
        </p:sp>
        <p:sp>
          <p:nvSpPr>
            <p:cNvPr id="22" name="TextBox 21">
              <a:extLst>
                <a:ext uri="{FF2B5EF4-FFF2-40B4-BE49-F238E27FC236}">
                  <a16:creationId xmlns:a16="http://schemas.microsoft.com/office/drawing/2014/main" id="{04A25509-E67B-4A89-BDD4-68B56ADE6415}"/>
                </a:ext>
              </a:extLst>
            </p:cNvPr>
            <p:cNvSpPr txBox="1"/>
            <p:nvPr/>
          </p:nvSpPr>
          <p:spPr>
            <a:xfrm>
              <a:off x="2079598" y="4324401"/>
              <a:ext cx="3846581" cy="276999"/>
            </a:xfrm>
            <a:prstGeom prst="rect">
              <a:avLst/>
            </a:prstGeom>
            <a:noFill/>
          </p:spPr>
          <p:txBody>
            <a:bodyPr wrap="square" rtlCol="0">
              <a:spAutoFit/>
            </a:bodyPr>
            <a:lstStyle/>
            <a:p>
              <a:r>
                <a:rPr lang="en-US" altLang="ko-KR" sz="1600" b="1" dirty="0">
                  <a:solidFill>
                    <a:schemeClr val="accent4"/>
                  </a:solidFill>
                  <a:latin typeface="Tw Cen MT" panose="020B0602020104020603" pitchFamily="34" charset="0"/>
                  <a:cs typeface="Arial" pitchFamily="34" charset="0"/>
                </a:rPr>
                <a:t>Community Participation </a:t>
              </a:r>
              <a:endParaRPr lang="ko-KR" altLang="en-US" sz="1600" b="1" dirty="0">
                <a:solidFill>
                  <a:schemeClr val="accent4"/>
                </a:solidFill>
                <a:latin typeface="Tw Cen MT" panose="020B0602020104020603" pitchFamily="34" charset="0"/>
                <a:cs typeface="Arial" pitchFamily="34" charset="0"/>
              </a:endParaRPr>
            </a:p>
          </p:txBody>
        </p:sp>
      </p:grpSp>
      <p:pic>
        <p:nvPicPr>
          <p:cNvPr id="24" name="Picture 23">
            <a:extLst>
              <a:ext uri="{FF2B5EF4-FFF2-40B4-BE49-F238E27FC236}">
                <a16:creationId xmlns:a16="http://schemas.microsoft.com/office/drawing/2014/main" id="{E127D477-5B45-4A12-9332-030686071E0E}"/>
              </a:ext>
            </a:extLst>
          </p:cNvPr>
          <p:cNvPicPr>
            <a:picLocks noChangeAspect="1"/>
          </p:cNvPicPr>
          <p:nvPr/>
        </p:nvPicPr>
        <p:blipFill rotWithShape="1">
          <a:blip r:embed="rId2">
            <a:extLst>
              <a:ext uri="{28A0092B-C50C-407E-A947-70E740481C1C}">
                <a14:useLocalDpi xmlns:a14="http://schemas.microsoft.com/office/drawing/2010/main" val="0"/>
              </a:ext>
            </a:extLst>
          </a:blip>
          <a:srcRect l="1" t="1" r="-6435" b="-6435"/>
          <a:stretch/>
        </p:blipFill>
        <p:spPr>
          <a:xfrm>
            <a:off x="5947410" y="2484755"/>
            <a:ext cx="605790" cy="605790"/>
          </a:xfrm>
          <a:prstGeom prst="rect">
            <a:avLst/>
          </a:prstGeom>
        </p:spPr>
      </p:pic>
      <p:pic>
        <p:nvPicPr>
          <p:cNvPr id="25" name="Picture 24">
            <a:extLst>
              <a:ext uri="{FF2B5EF4-FFF2-40B4-BE49-F238E27FC236}">
                <a16:creationId xmlns:a16="http://schemas.microsoft.com/office/drawing/2014/main" id="{3013E748-2007-48D8-BDDC-B6F520BA57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0751" y="3464559"/>
            <a:ext cx="588704" cy="548641"/>
          </a:xfrm>
          <a:prstGeom prst="rect">
            <a:avLst/>
          </a:prstGeom>
        </p:spPr>
      </p:pic>
      <p:pic>
        <p:nvPicPr>
          <p:cNvPr id="26" name="Picture 25">
            <a:extLst>
              <a:ext uri="{FF2B5EF4-FFF2-40B4-BE49-F238E27FC236}">
                <a16:creationId xmlns:a16="http://schemas.microsoft.com/office/drawing/2014/main" id="{DC617FDF-3607-4D90-A8BC-BCDD2A01D0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8538" y="4581525"/>
            <a:ext cx="497101" cy="569595"/>
          </a:xfrm>
          <a:prstGeom prst="rect">
            <a:avLst/>
          </a:prstGeom>
        </p:spPr>
      </p:pic>
      <p:pic>
        <p:nvPicPr>
          <p:cNvPr id="27" name="Picture 26">
            <a:extLst>
              <a:ext uri="{FF2B5EF4-FFF2-40B4-BE49-F238E27FC236}">
                <a16:creationId xmlns:a16="http://schemas.microsoft.com/office/drawing/2014/main" id="{C5511026-6A7B-4DFA-BEC8-0BC208DCDD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9806" y="3560127"/>
            <a:ext cx="525597" cy="412433"/>
          </a:xfrm>
          <a:prstGeom prst="rect">
            <a:avLst/>
          </a:prstGeom>
        </p:spPr>
      </p:pic>
      <p:sp>
        <p:nvSpPr>
          <p:cNvPr id="28" name="TextBox 27">
            <a:extLst>
              <a:ext uri="{FF2B5EF4-FFF2-40B4-BE49-F238E27FC236}">
                <a16:creationId xmlns:a16="http://schemas.microsoft.com/office/drawing/2014/main" id="{CDF3BCEE-C68D-4C5D-9B80-FCD3C7D5278B}"/>
              </a:ext>
            </a:extLst>
          </p:cNvPr>
          <p:cNvSpPr txBox="1"/>
          <p:nvPr/>
        </p:nvSpPr>
        <p:spPr>
          <a:xfrm>
            <a:off x="294640" y="74295"/>
            <a:ext cx="3474720" cy="2862322"/>
          </a:xfrm>
          <a:prstGeom prst="rect">
            <a:avLst/>
          </a:prstGeom>
          <a:noFill/>
          <a:ln w="19050">
            <a:solidFill>
              <a:srgbClr val="00B0F0"/>
            </a:solidFill>
          </a:ln>
        </p:spPr>
        <p:txBody>
          <a:bodyPr wrap="square" rtlCol="0">
            <a:spAutoFit/>
          </a:bodyPr>
          <a:lstStyle/>
          <a:p>
            <a:pPr algn="ctr"/>
            <a:r>
              <a:rPr lang="en-IN" sz="3600" b="1" dirty="0">
                <a:latin typeface="Tw Cen MT" panose="020B0602020104020603" pitchFamily="34" charset="0"/>
              </a:rPr>
              <a:t>Local Governance Interventions – UNICEF Framework</a:t>
            </a:r>
          </a:p>
        </p:txBody>
      </p:sp>
    </p:spTree>
    <p:extLst>
      <p:ext uri="{BB962C8B-B14F-4D97-AF65-F5344CB8AC3E}">
        <p14:creationId xmlns:p14="http://schemas.microsoft.com/office/powerpoint/2010/main" val="2009384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2" name="TextBox 41">
            <a:extLst>
              <a:ext uri="{FF2B5EF4-FFF2-40B4-BE49-F238E27FC236}">
                <a16:creationId xmlns:a16="http://schemas.microsoft.com/office/drawing/2014/main" id="{95080828-2C0C-49AD-BAB5-3A3969C24F8D}"/>
              </a:ext>
            </a:extLst>
          </p:cNvPr>
          <p:cNvSpPr txBox="1"/>
          <p:nvPr/>
        </p:nvSpPr>
        <p:spPr>
          <a:xfrm>
            <a:off x="1158950" y="371158"/>
            <a:ext cx="9952074" cy="707886"/>
          </a:xfrm>
          <a:prstGeom prst="rect">
            <a:avLst/>
          </a:prstGeom>
          <a:noFill/>
        </p:spPr>
        <p:txBody>
          <a:bodyPr wrap="square" rtlCol="0">
            <a:spAutoFit/>
          </a:bodyPr>
          <a:lstStyle/>
          <a:p>
            <a:pPr lvl="0" algn="ctr">
              <a:defRPr/>
            </a:pPr>
            <a:r>
              <a:rPr lang="en-GB" sz="4000" dirty="0">
                <a:latin typeface="Calibri" panose="020F0502020204030204" pitchFamily="34" charset="0"/>
                <a:ea typeface="Noto Sans" panose="020B0502040504020204" pitchFamily="34"/>
                <a:cs typeface="Calibri" panose="020F0502020204030204" pitchFamily="34" charset="0"/>
              </a:rPr>
              <a:t>Strategies and Objectives</a:t>
            </a:r>
            <a:endParaRPr kumimoji="0" lang="en-GB" sz="4000" i="0" u="none" strike="noStrike" kern="1200" cap="none" spc="0" normalizeH="0" baseline="0" noProof="0" dirty="0">
              <a:ln>
                <a:noFill/>
              </a:ln>
              <a:effectLst/>
              <a:uLnTx/>
              <a:uFillTx/>
              <a:latin typeface="Calibri" panose="020F0502020204030204" pitchFamily="34" charset="0"/>
              <a:ea typeface="Noto Sans" panose="020B0502040504020204" pitchFamily="34"/>
              <a:cs typeface="Calibri" panose="020F0502020204030204" pitchFamily="34" charset="0"/>
            </a:endParaRPr>
          </a:p>
        </p:txBody>
      </p:sp>
      <p:grpSp>
        <p:nvGrpSpPr>
          <p:cNvPr id="2" name="Group 1">
            <a:extLst>
              <a:ext uri="{FF2B5EF4-FFF2-40B4-BE49-F238E27FC236}">
                <a16:creationId xmlns:a16="http://schemas.microsoft.com/office/drawing/2014/main" id="{CC228256-7909-4687-AC06-DF201365974E}"/>
              </a:ext>
            </a:extLst>
          </p:cNvPr>
          <p:cNvGrpSpPr/>
          <p:nvPr/>
        </p:nvGrpSpPr>
        <p:grpSpPr>
          <a:xfrm>
            <a:off x="158980" y="1240534"/>
            <a:ext cx="1646369" cy="1169549"/>
            <a:chOff x="6493772" y="1741604"/>
            <a:chExt cx="660464" cy="657690"/>
          </a:xfrm>
        </p:grpSpPr>
        <p:sp>
          <p:nvSpPr>
            <p:cNvPr id="21" name="Oval 20">
              <a:extLst>
                <a:ext uri="{FF2B5EF4-FFF2-40B4-BE49-F238E27FC236}">
                  <a16:creationId xmlns:a16="http://schemas.microsoft.com/office/drawing/2014/main" id="{D9CB84BB-85E0-45B1-9A9A-18FFA2F49124}"/>
                </a:ext>
              </a:extLst>
            </p:cNvPr>
            <p:cNvSpPr>
              <a:spLocks noChangeArrowheads="1"/>
            </p:cNvSpPr>
            <p:nvPr/>
          </p:nvSpPr>
          <p:spPr bwMode="auto">
            <a:xfrm>
              <a:off x="6493772" y="1741604"/>
              <a:ext cx="660464" cy="657690"/>
            </a:xfrm>
            <a:prstGeom prst="ellipse">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4" name="Rectangle: Rounded Corners 23">
              <a:extLst>
                <a:ext uri="{FF2B5EF4-FFF2-40B4-BE49-F238E27FC236}">
                  <a16:creationId xmlns:a16="http://schemas.microsoft.com/office/drawing/2014/main" id="{2D5550FD-F773-422B-89AE-F3B73C2D6D9B}"/>
                </a:ext>
              </a:extLst>
            </p:cNvPr>
            <p:cNvSpPr/>
            <p:nvPr/>
          </p:nvSpPr>
          <p:spPr>
            <a:xfrm rot="2700000">
              <a:off x="6651394" y="2104726"/>
              <a:ext cx="205179" cy="954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623F86D-02ED-41FE-B82A-AF77216F4306}"/>
                </a:ext>
              </a:extLst>
            </p:cNvPr>
            <p:cNvSpPr/>
            <p:nvPr/>
          </p:nvSpPr>
          <p:spPr>
            <a:xfrm rot="8100000">
              <a:off x="6714042" y="2021725"/>
              <a:ext cx="339627" cy="9540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 name="Group 31">
            <a:extLst>
              <a:ext uri="{FF2B5EF4-FFF2-40B4-BE49-F238E27FC236}">
                <a16:creationId xmlns:a16="http://schemas.microsoft.com/office/drawing/2014/main" id="{BBEF0DB3-6780-4955-A9AC-6120553D0EBB}"/>
              </a:ext>
            </a:extLst>
          </p:cNvPr>
          <p:cNvGrpSpPr/>
          <p:nvPr/>
        </p:nvGrpSpPr>
        <p:grpSpPr>
          <a:xfrm>
            <a:off x="182865" y="3188357"/>
            <a:ext cx="1622484" cy="1169550"/>
            <a:chOff x="6528213" y="1937015"/>
            <a:chExt cx="660464" cy="657690"/>
          </a:xfrm>
        </p:grpSpPr>
        <p:sp>
          <p:nvSpPr>
            <p:cNvPr id="33" name="Oval 32">
              <a:extLst>
                <a:ext uri="{FF2B5EF4-FFF2-40B4-BE49-F238E27FC236}">
                  <a16:creationId xmlns:a16="http://schemas.microsoft.com/office/drawing/2014/main" id="{A639C86F-9695-43F9-8BD0-4B4285115887}"/>
                </a:ext>
              </a:extLst>
            </p:cNvPr>
            <p:cNvSpPr>
              <a:spLocks noChangeArrowheads="1"/>
            </p:cNvSpPr>
            <p:nvPr/>
          </p:nvSpPr>
          <p:spPr bwMode="auto">
            <a:xfrm>
              <a:off x="6528213" y="1937015"/>
              <a:ext cx="660464" cy="657690"/>
            </a:xfrm>
            <a:prstGeom prst="ellipse">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Rectangle: Rounded Corners 33">
              <a:extLst>
                <a:ext uri="{FF2B5EF4-FFF2-40B4-BE49-F238E27FC236}">
                  <a16:creationId xmlns:a16="http://schemas.microsoft.com/office/drawing/2014/main" id="{FE094DD3-28C7-482C-9462-3CE4CA9B21E7}"/>
                </a:ext>
              </a:extLst>
            </p:cNvPr>
            <p:cNvSpPr/>
            <p:nvPr/>
          </p:nvSpPr>
          <p:spPr>
            <a:xfrm rot="2700000">
              <a:off x="6689779" y="2300360"/>
              <a:ext cx="205179" cy="954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Rounded Corners 34">
              <a:extLst>
                <a:ext uri="{FF2B5EF4-FFF2-40B4-BE49-F238E27FC236}">
                  <a16:creationId xmlns:a16="http://schemas.microsoft.com/office/drawing/2014/main" id="{6F4769D5-0590-45A9-AA94-4ABE3AF85D9C}"/>
                </a:ext>
              </a:extLst>
            </p:cNvPr>
            <p:cNvSpPr/>
            <p:nvPr/>
          </p:nvSpPr>
          <p:spPr>
            <a:xfrm rot="8100000">
              <a:off x="6749174" y="2216376"/>
              <a:ext cx="339627" cy="9540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oup 35">
            <a:extLst>
              <a:ext uri="{FF2B5EF4-FFF2-40B4-BE49-F238E27FC236}">
                <a16:creationId xmlns:a16="http://schemas.microsoft.com/office/drawing/2014/main" id="{8AB3D930-A7D4-4663-A05F-C9537F60E040}"/>
              </a:ext>
            </a:extLst>
          </p:cNvPr>
          <p:cNvGrpSpPr/>
          <p:nvPr/>
        </p:nvGrpSpPr>
        <p:grpSpPr>
          <a:xfrm>
            <a:off x="168216" y="4923133"/>
            <a:ext cx="1622483" cy="1169551"/>
            <a:chOff x="6493772" y="1740581"/>
            <a:chExt cx="571514" cy="823500"/>
          </a:xfrm>
        </p:grpSpPr>
        <p:sp>
          <p:nvSpPr>
            <p:cNvPr id="37" name="Oval 36">
              <a:extLst>
                <a:ext uri="{FF2B5EF4-FFF2-40B4-BE49-F238E27FC236}">
                  <a16:creationId xmlns:a16="http://schemas.microsoft.com/office/drawing/2014/main" id="{381A3CC3-9084-4055-83FC-96BF2EA2F94A}"/>
                </a:ext>
              </a:extLst>
            </p:cNvPr>
            <p:cNvSpPr>
              <a:spLocks noChangeArrowheads="1"/>
            </p:cNvSpPr>
            <p:nvPr/>
          </p:nvSpPr>
          <p:spPr bwMode="auto">
            <a:xfrm>
              <a:off x="6493772" y="1740581"/>
              <a:ext cx="571514" cy="823500"/>
            </a:xfrm>
            <a:prstGeom prst="ellipse">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8" name="Rectangle: Rounded Corners 37">
              <a:extLst>
                <a:ext uri="{FF2B5EF4-FFF2-40B4-BE49-F238E27FC236}">
                  <a16:creationId xmlns:a16="http://schemas.microsoft.com/office/drawing/2014/main" id="{25F0C388-90EA-40B3-9ABD-D116082A68AF}"/>
                </a:ext>
              </a:extLst>
            </p:cNvPr>
            <p:cNvSpPr/>
            <p:nvPr/>
          </p:nvSpPr>
          <p:spPr>
            <a:xfrm rot="2700000">
              <a:off x="6651394" y="2104724"/>
              <a:ext cx="205179" cy="954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Rounded Corners 38">
              <a:extLst>
                <a:ext uri="{FF2B5EF4-FFF2-40B4-BE49-F238E27FC236}">
                  <a16:creationId xmlns:a16="http://schemas.microsoft.com/office/drawing/2014/main" id="{4D574F9C-332C-40AC-9D37-30731DDBFFEC}"/>
                </a:ext>
              </a:extLst>
            </p:cNvPr>
            <p:cNvSpPr/>
            <p:nvPr/>
          </p:nvSpPr>
          <p:spPr>
            <a:xfrm rot="8100000">
              <a:off x="6714042" y="2021725"/>
              <a:ext cx="339627" cy="9540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4">
            <a:extLst>
              <a:ext uri="{FF2B5EF4-FFF2-40B4-BE49-F238E27FC236}">
                <a16:creationId xmlns:a16="http://schemas.microsoft.com/office/drawing/2014/main" id="{8F65B532-94C3-427F-AC08-B91BE562ECD7}"/>
              </a:ext>
            </a:extLst>
          </p:cNvPr>
          <p:cNvGrpSpPr/>
          <p:nvPr/>
        </p:nvGrpSpPr>
        <p:grpSpPr>
          <a:xfrm>
            <a:off x="2050473" y="1323350"/>
            <a:ext cx="9901382" cy="5300807"/>
            <a:chOff x="2981801" y="1515178"/>
            <a:chExt cx="8933108" cy="5300807"/>
          </a:xfrm>
        </p:grpSpPr>
        <p:sp>
          <p:nvSpPr>
            <p:cNvPr id="26" name="TextBox 25">
              <a:extLst>
                <a:ext uri="{FF2B5EF4-FFF2-40B4-BE49-F238E27FC236}">
                  <a16:creationId xmlns:a16="http://schemas.microsoft.com/office/drawing/2014/main" id="{A4FAA62A-B5B9-49CF-B2F5-E9C5369268D9}"/>
                </a:ext>
              </a:extLst>
            </p:cNvPr>
            <p:cNvSpPr txBox="1"/>
            <p:nvPr/>
          </p:nvSpPr>
          <p:spPr>
            <a:xfrm>
              <a:off x="3112605" y="1871103"/>
              <a:ext cx="8802304" cy="1384995"/>
            </a:xfrm>
            <a:prstGeom prst="rect">
              <a:avLst/>
            </a:prstGeom>
            <a:noFill/>
          </p:spPr>
          <p:txBody>
            <a:bodyPr wrap="square" rtlCol="0">
              <a:spAutoFit/>
            </a:bodyPr>
            <a:lstStyle/>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Sensitization of ERs, Functionaries and community</a:t>
              </a:r>
              <a:r>
                <a:rPr lang="en-IN" sz="1400" dirty="0">
                  <a:latin typeface="Tw Cen MT" panose="020B0602020104020603" pitchFamily="34" charset="0"/>
                  <a:cs typeface="Adobe Devanagari" panose="02040503050201020203" pitchFamily="18" charset="0"/>
                </a:rPr>
                <a:t> on child rights, gender, social protection and risk-informed planning</a:t>
              </a:r>
              <a:endParaRPr lang="en-IN" sz="1400" b="1" dirty="0">
                <a:latin typeface="Tw Cen MT" panose="020B0602020104020603" pitchFamily="34" charset="0"/>
                <a:cs typeface="Adobe Devanagari" panose="02040503050201020203" pitchFamily="18" charset="0"/>
              </a:endParaRPr>
            </a:p>
            <a:p>
              <a:pPr marL="285750" lvl="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Child and Gender Sensitive-risk informed participatory Planning </a:t>
              </a:r>
              <a:r>
                <a:rPr lang="en-IN" sz="1400" dirty="0">
                  <a:latin typeface="Tw Cen MT" panose="020B0602020104020603" pitchFamily="34" charset="0"/>
                  <a:cs typeface="Adobe Devanagari" panose="02040503050201020203" pitchFamily="18" charset="0"/>
                </a:rPr>
                <a:t>linked to SDGs</a:t>
              </a:r>
            </a:p>
            <a:p>
              <a:pPr marL="285750" indent="-285750" algn="just">
                <a:buFont typeface="Arial" panose="020B0604020202020204" pitchFamily="34" charset="0"/>
                <a:buChar char="•"/>
                <a:defRPr/>
              </a:pPr>
              <a:r>
                <a:rPr lang="en-IN" sz="1400" dirty="0">
                  <a:latin typeface="Tw Cen MT" panose="020B0602020104020603" pitchFamily="34" charset="0"/>
                  <a:cs typeface="Adobe Devanagari" panose="02040503050201020203" pitchFamily="18" charset="0"/>
                </a:rPr>
                <a:t>Demonstration of a web based monitoring system </a:t>
              </a:r>
              <a:r>
                <a:rPr lang="en-IN" sz="1400" b="1" dirty="0">
                  <a:latin typeface="Tw Cen MT" panose="020B0602020104020603" pitchFamily="34" charset="0"/>
                  <a:cs typeface="Adobe Devanagari" panose="02040503050201020203" pitchFamily="18" charset="0"/>
                </a:rPr>
                <a:t>to track </a:t>
              </a:r>
              <a:r>
                <a:rPr lang="en-IN" sz="1400" dirty="0">
                  <a:latin typeface="Tw Cen MT" panose="020B0602020104020603" pitchFamily="34" charset="0"/>
                  <a:cs typeface="Adobe Devanagari" panose="02040503050201020203" pitchFamily="18" charset="0"/>
                </a:rPr>
                <a:t>all </a:t>
              </a:r>
              <a:r>
                <a:rPr lang="en-IN" sz="1400" b="1" dirty="0">
                  <a:latin typeface="Tw Cen MT" panose="020B0602020104020603" pitchFamily="34" charset="0"/>
                  <a:cs typeface="Adobe Devanagari" panose="02040503050201020203" pitchFamily="18" charset="0"/>
                </a:rPr>
                <a:t>social sector indicators</a:t>
              </a:r>
              <a:r>
                <a:rPr lang="en-IN" sz="1400" dirty="0">
                  <a:latin typeface="Tw Cen MT" panose="020B0602020104020603" pitchFamily="34" charset="0"/>
                  <a:cs typeface="Adobe Devanagari" panose="02040503050201020203" pitchFamily="18" charset="0"/>
                </a:rPr>
                <a:t> </a:t>
              </a:r>
            </a:p>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Strengthening GP level Committees and Institutions</a:t>
              </a:r>
              <a:r>
                <a:rPr lang="en-IN" sz="1400" dirty="0">
                  <a:latin typeface="Tw Cen MT" panose="020B0602020104020603" pitchFamily="34" charset="0"/>
                  <a:cs typeface="Adobe Devanagari" panose="02040503050201020203" pitchFamily="18" charset="0"/>
                </a:rPr>
                <a:t> </a:t>
              </a:r>
            </a:p>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Compliance to legal protocols </a:t>
              </a:r>
              <a:r>
                <a:rPr lang="en-IN" sz="1400" dirty="0">
                  <a:latin typeface="Tw Cen MT" panose="020B0602020104020603" pitchFamily="34" charset="0"/>
                  <a:cs typeface="Adobe Devanagari" panose="02040503050201020203" pitchFamily="18" charset="0"/>
                </a:rPr>
                <a:t>(laws related to women, children)</a:t>
              </a:r>
            </a:p>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Establish Mahila Panchayat Networks at block level </a:t>
              </a:r>
              <a:r>
                <a:rPr lang="en-IN" sz="1400" dirty="0">
                  <a:latin typeface="Tw Cen MT" panose="020B0602020104020603" pitchFamily="34" charset="0"/>
                  <a:cs typeface="Adobe Devanagari" panose="02040503050201020203" pitchFamily="18" charset="0"/>
                </a:rPr>
                <a:t>for exchange of ideas.</a:t>
              </a:r>
            </a:p>
          </p:txBody>
        </p:sp>
        <p:sp>
          <p:nvSpPr>
            <p:cNvPr id="43" name="TextBox 42">
              <a:extLst>
                <a:ext uri="{FF2B5EF4-FFF2-40B4-BE49-F238E27FC236}">
                  <a16:creationId xmlns:a16="http://schemas.microsoft.com/office/drawing/2014/main" id="{26A3202A-290F-40F8-B2BF-8600143622AC}"/>
                </a:ext>
              </a:extLst>
            </p:cNvPr>
            <p:cNvSpPr txBox="1"/>
            <p:nvPr/>
          </p:nvSpPr>
          <p:spPr>
            <a:xfrm>
              <a:off x="3112605" y="1515178"/>
              <a:ext cx="7883734" cy="369332"/>
            </a:xfrm>
            <a:prstGeom prst="rect">
              <a:avLst/>
            </a:prstGeom>
            <a:noFill/>
          </p:spPr>
          <p:txBody>
            <a:bodyPr wrap="square" rtlCol="0">
              <a:spAutoFit/>
            </a:bodyPr>
            <a:lstStyle/>
            <a:p>
              <a:pPr lvl="0">
                <a:defRPr/>
              </a:pPr>
              <a:r>
                <a:rPr lang="en-GB" b="1" dirty="0">
                  <a:latin typeface="Tw Cen MT" panose="020B0602020104020603" pitchFamily="34" charset="0"/>
                  <a:ea typeface="Noto Sans" panose="020B0502040504020204" pitchFamily="34"/>
                  <a:cs typeface="Adobe Devanagari" panose="02040503050201020203" pitchFamily="18" charset="0"/>
                </a:rPr>
                <a:t>Strengthening Governance and Accountability</a:t>
              </a:r>
            </a:p>
          </p:txBody>
        </p:sp>
        <p:sp>
          <p:nvSpPr>
            <p:cNvPr id="46" name="TextBox 45">
              <a:extLst>
                <a:ext uri="{FF2B5EF4-FFF2-40B4-BE49-F238E27FC236}">
                  <a16:creationId xmlns:a16="http://schemas.microsoft.com/office/drawing/2014/main" id="{21469279-16FD-4A80-99DF-6C485353C880}"/>
                </a:ext>
              </a:extLst>
            </p:cNvPr>
            <p:cNvSpPr txBox="1"/>
            <p:nvPr/>
          </p:nvSpPr>
          <p:spPr>
            <a:xfrm>
              <a:off x="3071004" y="3747705"/>
              <a:ext cx="8802304" cy="954107"/>
            </a:xfrm>
            <a:prstGeom prst="rect">
              <a:avLst/>
            </a:prstGeom>
            <a:noFill/>
          </p:spPr>
          <p:txBody>
            <a:bodyPr wrap="square" rtlCol="0">
              <a:spAutoFit/>
            </a:bodyPr>
            <a:lstStyle/>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Improving convergence and coordination</a:t>
              </a:r>
              <a:r>
                <a:rPr lang="en-IN" sz="1400" dirty="0">
                  <a:latin typeface="Tw Cen MT" panose="020B0602020104020603" pitchFamily="34" charset="0"/>
                  <a:cs typeface="Adobe Devanagari" panose="02040503050201020203" pitchFamily="18" charset="0"/>
                </a:rPr>
                <a:t> of GPs with departments, programmes/schemes for development activities around health, livelihood, education, nutrition, food distribution etc. </a:t>
              </a:r>
            </a:p>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Improving Social protection coverage </a:t>
              </a:r>
              <a:r>
                <a:rPr lang="en-IN" sz="1400" dirty="0">
                  <a:latin typeface="Tw Cen MT" panose="020B0602020104020603" pitchFamily="34" charset="0"/>
                  <a:cs typeface="Adobe Devanagari" panose="02040503050201020203" pitchFamily="18" charset="0"/>
                </a:rPr>
                <a:t>in programme area.</a:t>
              </a:r>
              <a:endParaRPr lang="en-GB" sz="1300" dirty="0">
                <a:latin typeface="Tw Cen MT" panose="020B0602020104020603" pitchFamily="34" charset="0"/>
                <a:cs typeface="Adobe Devanagari" panose="02040503050201020203" pitchFamily="18" charset="0"/>
              </a:endParaRPr>
            </a:p>
            <a:p>
              <a:pPr marL="285750" indent="-285750" algn="just">
                <a:buFont typeface="Arial" panose="020B0604020202020204" pitchFamily="34" charset="0"/>
                <a:buChar char="•"/>
                <a:defRPr/>
              </a:pPr>
              <a:endParaRPr lang="en-IN" sz="1400" dirty="0">
                <a:latin typeface="Tw Cen MT" panose="020B0602020104020603" pitchFamily="34" charset="0"/>
                <a:cs typeface="Adobe Devanagari" panose="02040503050201020203" pitchFamily="18" charset="0"/>
              </a:endParaRPr>
            </a:p>
          </p:txBody>
        </p:sp>
        <p:sp>
          <p:nvSpPr>
            <p:cNvPr id="47" name="TextBox 46">
              <a:extLst>
                <a:ext uri="{FF2B5EF4-FFF2-40B4-BE49-F238E27FC236}">
                  <a16:creationId xmlns:a16="http://schemas.microsoft.com/office/drawing/2014/main" id="{7E72EB65-9A2A-42FC-AA18-CF1D2DEFF4C6}"/>
                </a:ext>
              </a:extLst>
            </p:cNvPr>
            <p:cNvSpPr txBox="1"/>
            <p:nvPr/>
          </p:nvSpPr>
          <p:spPr>
            <a:xfrm>
              <a:off x="3090992" y="3375561"/>
              <a:ext cx="7883734" cy="369332"/>
            </a:xfrm>
            <a:prstGeom prst="rect">
              <a:avLst/>
            </a:prstGeom>
            <a:noFill/>
          </p:spPr>
          <p:txBody>
            <a:bodyPr wrap="square" rtlCol="0">
              <a:spAutoFit/>
            </a:bodyPr>
            <a:lstStyle/>
            <a:p>
              <a:pPr lvl="0">
                <a:defRPr/>
              </a:pPr>
              <a:r>
                <a:rPr lang="en-GB" b="1" dirty="0">
                  <a:latin typeface="Tw Cen MT" panose="020B0602020104020603" pitchFamily="34" charset="0"/>
                  <a:ea typeface="Noto Sans" panose="020B0502040504020204" pitchFamily="34"/>
                  <a:cs typeface="Adobe Devanagari" panose="02040503050201020203" pitchFamily="18" charset="0"/>
                </a:rPr>
                <a:t>Promoting Coordination and Convergence for Service Delivery</a:t>
              </a:r>
            </a:p>
          </p:txBody>
        </p:sp>
        <p:sp>
          <p:nvSpPr>
            <p:cNvPr id="48" name="TextBox 47">
              <a:extLst>
                <a:ext uri="{FF2B5EF4-FFF2-40B4-BE49-F238E27FC236}">
                  <a16:creationId xmlns:a16="http://schemas.microsoft.com/office/drawing/2014/main" id="{F307854E-7A9D-4676-B80A-0FE9D0109C4E}"/>
                </a:ext>
              </a:extLst>
            </p:cNvPr>
            <p:cNvSpPr txBox="1"/>
            <p:nvPr/>
          </p:nvSpPr>
          <p:spPr>
            <a:xfrm>
              <a:off x="2981801" y="5430990"/>
              <a:ext cx="8802304" cy="1384995"/>
            </a:xfrm>
            <a:prstGeom prst="rect">
              <a:avLst/>
            </a:prstGeom>
            <a:noFill/>
          </p:spPr>
          <p:txBody>
            <a:bodyPr wrap="square" rtlCol="0">
              <a:spAutoFit/>
            </a:bodyPr>
            <a:lstStyle/>
            <a:p>
              <a:pPr marL="285750" indent="-285750" algn="just">
                <a:buFont typeface="Arial" panose="020B0604020202020204" pitchFamily="34" charset="0"/>
                <a:buChar char="•"/>
                <a:defRPr/>
              </a:pPr>
              <a:r>
                <a:rPr lang="en-IN" sz="1400" b="1" dirty="0">
                  <a:latin typeface="Tw Cen MT" panose="020B0602020104020603" pitchFamily="34" charset="0"/>
                  <a:cs typeface="Adobe Devanagari" panose="02040503050201020203" pitchFamily="18" charset="0"/>
                </a:rPr>
                <a:t>Strengthening SHGs and VOs and their interphase with GP</a:t>
              </a:r>
              <a:r>
                <a:rPr lang="en-IN" sz="1400" dirty="0">
                  <a:latin typeface="Tw Cen MT" panose="020B0602020104020603" pitchFamily="34" charset="0"/>
                  <a:cs typeface="Adobe Devanagari" panose="02040503050201020203" pitchFamily="18" charset="0"/>
                </a:rPr>
                <a:t> for governance participation, and accessing/facilitating access to social protection programmes.</a:t>
              </a:r>
            </a:p>
            <a:p>
              <a:pPr marL="285750" lvl="0" indent="-285750">
                <a:buFont typeface="Arial" panose="020B0604020202020204" pitchFamily="34" charset="0"/>
                <a:buChar char="•"/>
              </a:pPr>
              <a:r>
                <a:rPr lang="en-IN" sz="1400" b="1" dirty="0">
                  <a:latin typeface="Tw Cen MT" panose="020B0602020104020603" pitchFamily="34" charset="0"/>
                  <a:cs typeface="Adobe Devanagari" panose="02040503050201020203" pitchFamily="18" charset="0"/>
                </a:rPr>
                <a:t>Children and women’s participation</a:t>
              </a:r>
              <a:r>
                <a:rPr lang="en-IN" sz="1400" dirty="0">
                  <a:latin typeface="Tw Cen MT" panose="020B0602020104020603" pitchFamily="34" charset="0"/>
                  <a:cs typeface="Adobe Devanagari" panose="02040503050201020203" pitchFamily="18" charset="0"/>
                </a:rPr>
                <a:t> strengthened through Mahila Sabha, and Bal Sabhas and Bal Panchayats.</a:t>
              </a:r>
            </a:p>
            <a:p>
              <a:pPr marL="285750" indent="-285750">
                <a:buFont typeface="Arial" panose="020B0604020202020204" pitchFamily="34" charset="0"/>
                <a:buChar char="•"/>
              </a:pPr>
              <a:r>
                <a:rPr lang="en-IN" sz="1400" b="1" dirty="0">
                  <a:latin typeface="Tw Cen MT" panose="020B0602020104020603" pitchFamily="34" charset="0"/>
                  <a:cs typeface="Adobe Devanagari" panose="02040503050201020203" pitchFamily="18" charset="0"/>
                </a:rPr>
                <a:t>Building and strengthening network of social security scheme beneficiaries </a:t>
              </a:r>
              <a:r>
                <a:rPr lang="en-IN" sz="1400" dirty="0">
                  <a:latin typeface="Tw Cen MT" panose="020B0602020104020603" pitchFamily="34" charset="0"/>
                  <a:cs typeface="Adobe Devanagari" panose="02040503050201020203" pitchFamily="18" charset="0"/>
                </a:rPr>
                <a:t>such as widows, deserted, old age, differently abled etc. </a:t>
              </a:r>
            </a:p>
            <a:p>
              <a:pPr marL="285750" indent="-285750">
                <a:buFont typeface="Arial" panose="020B0604020202020204" pitchFamily="34" charset="0"/>
                <a:buChar char="•"/>
              </a:pPr>
              <a:r>
                <a:rPr lang="en-IN" sz="1400" b="1" dirty="0">
                  <a:latin typeface="Tw Cen MT" panose="020B0602020104020603" pitchFamily="34" charset="0"/>
                  <a:cs typeface="Adobe Devanagari" panose="02040503050201020203" pitchFamily="18" charset="0"/>
                </a:rPr>
                <a:t>Creating a resource pool </a:t>
              </a:r>
              <a:r>
                <a:rPr lang="en-IN" sz="1400" dirty="0">
                  <a:latin typeface="Tw Cen MT" panose="020B0602020104020603" pitchFamily="34" charset="0"/>
                  <a:cs typeface="Adobe Devanagari" panose="02040503050201020203" pitchFamily="18" charset="0"/>
                </a:rPr>
                <a:t>(of local volunteers, organisations) for support to GP</a:t>
              </a:r>
            </a:p>
          </p:txBody>
        </p:sp>
        <p:sp>
          <p:nvSpPr>
            <p:cNvPr id="49" name="TextBox 48">
              <a:extLst>
                <a:ext uri="{FF2B5EF4-FFF2-40B4-BE49-F238E27FC236}">
                  <a16:creationId xmlns:a16="http://schemas.microsoft.com/office/drawing/2014/main" id="{E5F7063C-F4D4-4AA3-AB81-0A82327D4988}"/>
                </a:ext>
              </a:extLst>
            </p:cNvPr>
            <p:cNvSpPr txBox="1"/>
            <p:nvPr/>
          </p:nvSpPr>
          <p:spPr>
            <a:xfrm>
              <a:off x="3079272" y="5083227"/>
              <a:ext cx="7883734" cy="369332"/>
            </a:xfrm>
            <a:prstGeom prst="rect">
              <a:avLst/>
            </a:prstGeom>
            <a:noFill/>
          </p:spPr>
          <p:txBody>
            <a:bodyPr wrap="square" rtlCol="0">
              <a:spAutoFit/>
            </a:bodyPr>
            <a:lstStyle/>
            <a:p>
              <a:pPr lvl="0">
                <a:defRPr/>
              </a:pPr>
              <a:r>
                <a:rPr lang="en-GB" b="1" dirty="0">
                  <a:latin typeface="Tw Cen MT" panose="020B0602020104020603" pitchFamily="34" charset="0"/>
                  <a:ea typeface="Noto Sans" panose="020B0502040504020204" pitchFamily="34"/>
                  <a:cs typeface="Adobe Devanagari" panose="02040503050201020203" pitchFamily="18" charset="0"/>
                </a:rPr>
                <a:t>Engaging Citizens/Community</a:t>
              </a:r>
              <a:r>
                <a:rPr lang="en-GB" dirty="0">
                  <a:latin typeface="Tw Cen MT" panose="020B0602020104020603" pitchFamily="34" charset="0"/>
                  <a:ea typeface="Noto Sans" panose="020B0502040504020204" pitchFamily="34"/>
                  <a:cs typeface="Adobe Devanagari" panose="02040503050201020203" pitchFamily="18" charset="0"/>
                </a:rPr>
                <a:t> </a:t>
              </a:r>
              <a:r>
                <a:rPr lang="en-GB" b="1" dirty="0">
                  <a:latin typeface="Tw Cen MT" panose="020B0602020104020603" pitchFamily="34" charset="0"/>
                  <a:ea typeface="Noto Sans" panose="020B0502040504020204" pitchFamily="34"/>
                  <a:cs typeface="Adobe Devanagari" panose="02040503050201020203" pitchFamily="18" charset="0"/>
                </a:rPr>
                <a:t>Networks</a:t>
              </a:r>
            </a:p>
          </p:txBody>
        </p:sp>
      </p:grpSp>
    </p:spTree>
    <p:extLst>
      <p:ext uri="{BB962C8B-B14F-4D97-AF65-F5344CB8AC3E}">
        <p14:creationId xmlns:p14="http://schemas.microsoft.com/office/powerpoint/2010/main" val="18615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02D9-911C-49D3-913A-8FF1456CE639}"/>
              </a:ext>
            </a:extLst>
          </p:cNvPr>
          <p:cNvSpPr>
            <a:spLocks noGrp="1"/>
          </p:cNvSpPr>
          <p:nvPr>
            <p:ph type="title"/>
          </p:nvPr>
        </p:nvSpPr>
        <p:spPr>
          <a:xfrm>
            <a:off x="294468" y="1153572"/>
            <a:ext cx="3592766" cy="4461163"/>
          </a:xfrm>
        </p:spPr>
        <p:txBody>
          <a:bodyPr>
            <a:normAutofit/>
          </a:bodyPr>
          <a:lstStyle/>
          <a:p>
            <a:r>
              <a:rPr lang="en-US" b="1" dirty="0"/>
              <a:t>Institutionalize Localization of SDGs  </a:t>
            </a:r>
            <a:r>
              <a:rPr lang="en-US" b="1" dirty="0">
                <a:solidFill>
                  <a:srgbClr val="FFFFFF"/>
                </a:solidFill>
              </a:rPr>
              <a:t>Forward</a:t>
            </a:r>
          </a:p>
        </p:txBody>
      </p:sp>
      <p:sp>
        <p:nvSpPr>
          <p:cNvPr id="3" name="Content Placeholder 2">
            <a:extLst>
              <a:ext uri="{FF2B5EF4-FFF2-40B4-BE49-F238E27FC236}">
                <a16:creationId xmlns:a16="http://schemas.microsoft.com/office/drawing/2014/main" id="{1769C773-D6B0-4AC5-8B96-0254578A00E8}"/>
              </a:ext>
            </a:extLst>
          </p:cNvPr>
          <p:cNvSpPr>
            <a:spLocks noGrp="1"/>
          </p:cNvSpPr>
          <p:nvPr>
            <p:ph idx="1"/>
          </p:nvPr>
        </p:nvSpPr>
        <p:spPr>
          <a:xfrm>
            <a:off x="4447308" y="591344"/>
            <a:ext cx="6906491" cy="5585619"/>
          </a:xfrm>
        </p:spPr>
        <p:txBody>
          <a:bodyPr anchor="ctr">
            <a:normAutofit/>
          </a:bodyPr>
          <a:lstStyle/>
          <a:p>
            <a:endParaRPr lang="en-US" dirty="0"/>
          </a:p>
          <a:p>
            <a:pPr marL="0" lvl="0" indent="0">
              <a:buClr>
                <a:srgbClr val="00AEEF"/>
              </a:buClr>
              <a:buNone/>
            </a:pPr>
            <a:endParaRPr lang="en-US" dirty="0"/>
          </a:p>
          <a:p>
            <a:pPr marL="0" indent="0">
              <a:buClr>
                <a:srgbClr val="00B0F0"/>
              </a:buClr>
              <a:buNone/>
            </a:pPr>
            <a:endParaRPr lang="en-US" dirty="0"/>
          </a:p>
        </p:txBody>
      </p:sp>
      <p:sp>
        <p:nvSpPr>
          <p:cNvPr id="4" name="Date Placeholder 3">
            <a:extLst>
              <a:ext uri="{FF2B5EF4-FFF2-40B4-BE49-F238E27FC236}">
                <a16:creationId xmlns:a16="http://schemas.microsoft.com/office/drawing/2014/main" id="{37234079-886B-4AB6-BD09-79A0E37742F8}"/>
              </a:ext>
            </a:extLst>
          </p:cNvPr>
          <p:cNvSpPr>
            <a:spLocks noGrp="1"/>
          </p:cNvSpPr>
          <p:nvPr>
            <p:ph type="dt" sz="half" idx="10"/>
          </p:nvPr>
        </p:nvSpPr>
        <p:spPr>
          <a:xfrm>
            <a:off x="838200" y="6356350"/>
            <a:ext cx="1639957"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8C4E08F9-90F3-4A92-9C36-751DD6B9EFA1}" type="datetime1">
              <a:rPr kumimoji="0" lang="en-US"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defTabSz="914400" rtl="0" eaLnBrk="1" fontAlgn="auto" latinLnBrk="0" hangingPunct="1">
                <a:spcBef>
                  <a:spcPts val="0"/>
                </a:spcBef>
                <a:spcAft>
                  <a:spcPts val="600"/>
                </a:spcAft>
                <a:buClrTx/>
                <a:buSzTx/>
                <a:buFontTx/>
                <a:buNone/>
                <a:tabLst/>
                <a:defRPr/>
              </a:pPr>
              <a:t>11/22/2021</a:t>
            </a:fld>
            <a:endParaRPr kumimoji="0" lang="en-US"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C4DE234-5576-4773-8167-547424A1C97C}"/>
              </a:ext>
            </a:extLst>
          </p:cNvPr>
          <p:cNvSpPr>
            <a:spLocks noGrp="1"/>
          </p:cNvSpPr>
          <p:nvPr>
            <p:ph type="ftr" sz="quarter" idx="11"/>
          </p:nvPr>
        </p:nvSpPr>
        <p:spPr>
          <a:xfrm>
            <a:off x="4038600" y="6356350"/>
            <a:ext cx="5251174"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r>
              <a:rPr kumimoji="0" lang="en-US" b="0" i="0" u="none" strike="noStrike" kern="1200" cap="none" spc="0" normalizeH="0" baseline="0" noProof="0">
                <a:ln>
                  <a:noFill/>
                </a:ln>
                <a:effectLst/>
                <a:uLnTx/>
                <a:uFillTx/>
                <a:latin typeface="Calibri" panose="020F0502020204030204"/>
                <a:ea typeface="+mn-ea"/>
                <a:cs typeface="+mn-cs"/>
              </a:rPr>
              <a:t>UNICEF’s Public Finance Global Knowledge Platform on SDG Financing </a:t>
            </a:r>
          </a:p>
        </p:txBody>
      </p:sp>
      <p:sp>
        <p:nvSpPr>
          <p:cNvPr id="6" name="Slide Number Placeholder 5">
            <a:extLst>
              <a:ext uri="{FF2B5EF4-FFF2-40B4-BE49-F238E27FC236}">
                <a16:creationId xmlns:a16="http://schemas.microsoft.com/office/drawing/2014/main" id="{495A35B4-C05D-4030-BDD7-E002DDAAC841}"/>
              </a:ext>
            </a:extLst>
          </p:cNvPr>
          <p:cNvSpPr>
            <a:spLocks noGrp="1"/>
          </p:cNvSpPr>
          <p:nvPr>
            <p:ph type="sldNum" sz="quarter" idx="12"/>
          </p:nvPr>
        </p:nvSpPr>
        <p:spPr>
          <a:xfrm>
            <a:off x="9541564" y="6356350"/>
            <a:ext cx="1812235"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020C9B5A-48BD-404B-B69E-6B61D9A5FE58}" type="slidenum">
              <a:rPr kumimoji="0" lang="en-US" b="0" i="0" u="none" strike="noStrike" kern="1200" cap="none" spc="0" normalizeH="0" baseline="0" noProof="0" smtClean="0">
                <a:ln>
                  <a:noFill/>
                </a:ln>
                <a:effectLst/>
                <a:uLnTx/>
                <a:uFillTx/>
                <a:latin typeface="Calibri" panose="020F0502020204030204"/>
                <a:ea typeface="+mn-ea"/>
                <a:cs typeface="+mn-cs"/>
              </a:rPr>
              <a:pPr marL="0" marR="0" lvl="0" indent="0" defTabSz="914400" rtl="0" eaLnBrk="1" fontAlgn="auto" latinLnBrk="0" hangingPunct="1">
                <a:spcBef>
                  <a:spcPts val="0"/>
                </a:spcBef>
                <a:spcAft>
                  <a:spcPts val="600"/>
                </a:spcAft>
                <a:buClrTx/>
                <a:buSzTx/>
                <a:buFontTx/>
                <a:buNone/>
                <a:tabLst/>
                <a:defRPr/>
              </a:pPr>
              <a:t>9</a:t>
            </a:fld>
            <a:endParaRPr kumimoji="0" lang="en-US" b="0" i="0" u="none" strike="noStrike" kern="1200" cap="none" spc="0" normalizeH="0" baseline="0" noProof="0">
              <a:ln>
                <a:noFill/>
              </a:ln>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77476EBE-8A1F-B24E-972A-9B3961749EEB}"/>
              </a:ext>
            </a:extLst>
          </p:cNvPr>
          <p:cNvGraphicFramePr/>
          <p:nvPr>
            <p:extLst>
              <p:ext uri="{D42A27DB-BD31-4B8C-83A1-F6EECF244321}">
                <p14:modId xmlns:p14="http://schemas.microsoft.com/office/powerpoint/2010/main" val="136970017"/>
              </p:ext>
            </p:extLst>
          </p:nvPr>
        </p:nvGraphicFramePr>
        <p:xfrm>
          <a:off x="4368803" y="900460"/>
          <a:ext cx="7136363" cy="4510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11">
            <a:extLst>
              <a:ext uri="{FF2B5EF4-FFF2-40B4-BE49-F238E27FC236}">
                <a16:creationId xmlns:a16="http://schemas.microsoft.com/office/drawing/2014/main" id="{E306E944-7C0A-4846-9E8D-A5B819230052}"/>
              </a:ext>
            </a:extLst>
          </p:cNvPr>
          <p:cNvSpPr/>
          <p:nvPr/>
        </p:nvSpPr>
        <p:spPr>
          <a:xfrm>
            <a:off x="1919930" y="5730012"/>
            <a:ext cx="8310749" cy="58477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1600" b="1" i="1" dirty="0">
                <a:solidFill>
                  <a:srgbClr val="000000"/>
                </a:solidFill>
                <a:ea typeface="Calibri" panose="020F0502020204030204" pitchFamily="34" charset="0"/>
                <a:cs typeface="Times New Roman" panose="02020603050405020304" pitchFamily="18" charset="0"/>
              </a:rPr>
              <a:t>The Whole-of-Government Approach, with a more robust understanding of trade-offs and co-benefits among SDGs</a:t>
            </a:r>
            <a:r>
              <a:rPr lang="en-IN" sz="1600" b="1" i="1" dirty="0"/>
              <a:t> </a:t>
            </a:r>
            <a:endParaRPr lang="en-US" sz="1600" b="1" i="1" dirty="0"/>
          </a:p>
        </p:txBody>
      </p:sp>
      <p:sp>
        <p:nvSpPr>
          <p:cNvPr id="14" name="Title 3">
            <a:extLst>
              <a:ext uri="{FF2B5EF4-FFF2-40B4-BE49-F238E27FC236}">
                <a16:creationId xmlns:a16="http://schemas.microsoft.com/office/drawing/2014/main" id="{266C10C9-93C5-4A45-A170-9F876F515057}"/>
              </a:ext>
            </a:extLst>
          </p:cNvPr>
          <p:cNvSpPr txBox="1">
            <a:spLocks/>
          </p:cNvSpPr>
          <p:nvPr/>
        </p:nvSpPr>
        <p:spPr>
          <a:xfrm>
            <a:off x="2090851" y="170940"/>
            <a:ext cx="8310749" cy="7295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Localization of SDGs</a:t>
            </a:r>
          </a:p>
        </p:txBody>
      </p:sp>
    </p:spTree>
    <p:extLst>
      <p:ext uri="{BB962C8B-B14F-4D97-AF65-F5344CB8AC3E}">
        <p14:creationId xmlns:p14="http://schemas.microsoft.com/office/powerpoint/2010/main" val="2806063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C2D42CD-1B18-4A5A-8B59-3327BB278D20}"/>
              </a:ext>
            </a:extLst>
          </p:cNvPr>
          <p:cNvSpPr>
            <a:spLocks noGrp="1"/>
          </p:cNvSpPr>
          <p:nvPr>
            <p:ph type="dt" sz="half" idx="10"/>
          </p:nvPr>
        </p:nvSpPr>
        <p:spPr>
          <a:xfrm>
            <a:off x="838200" y="6356350"/>
            <a:ext cx="1565614" cy="365125"/>
          </a:xfrm>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8C4E08F9-90F3-4A92-9C36-751DD6B9EFA1}" type="datetime1">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11/22/2021</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1540ADB-C96D-4360-80A6-D1AB6C0599B4}"/>
              </a:ext>
            </a:extLst>
          </p:cNvPr>
          <p:cNvSpPr>
            <a:spLocks noGrp="1"/>
          </p:cNvSpPr>
          <p:nvPr>
            <p:ph type="ftr" sz="quarter" idx="11"/>
          </p:nvPr>
        </p:nvSpPr>
        <p:spPr>
          <a:xfrm>
            <a:off x="898934" y="6607175"/>
            <a:ext cx="5737945" cy="365125"/>
          </a:xfrm>
        </p:spPr>
        <p:txBody>
          <a:bodyPr vert="horz" lIns="91440" tIns="45720" rIns="91440" bIns="45720" rtlCol="0" anchor="ctr">
            <a:normAutofit/>
          </a:bodyPr>
          <a:lstStyle/>
          <a:p>
            <a:pPr marL="0" marR="0" lvl="0" indent="0" algn="r"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rPr>
              <a:t>UNICEF’s Public Finance Global Knowledge Platform on SDG Financing </a:t>
            </a:r>
          </a:p>
        </p:txBody>
      </p:sp>
      <p:sp>
        <p:nvSpPr>
          <p:cNvPr id="6" name="Slide Number Placeholder 5">
            <a:extLst>
              <a:ext uri="{FF2B5EF4-FFF2-40B4-BE49-F238E27FC236}">
                <a16:creationId xmlns:a16="http://schemas.microsoft.com/office/drawing/2014/main" id="{66DD390E-110E-43F8-A8BF-39122C30108B}"/>
              </a:ext>
            </a:extLst>
          </p:cNvPr>
          <p:cNvSpPr>
            <a:spLocks noGrp="1"/>
          </p:cNvSpPr>
          <p:nvPr>
            <p:ph type="sldNum" sz="quarter" idx="12"/>
          </p:nvPr>
        </p:nvSpPr>
        <p:spPr>
          <a:xfrm>
            <a:off x="8610600" y="6356350"/>
            <a:ext cx="2711252"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020C9B5A-48BD-404B-B69E-6B61D9A5FE58}" type="slidenum">
              <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1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Title 1">
            <a:extLst>
              <a:ext uri="{FF2B5EF4-FFF2-40B4-BE49-F238E27FC236}">
                <a16:creationId xmlns:a16="http://schemas.microsoft.com/office/drawing/2014/main" id="{1A72719A-006C-C147-AC79-643331FA02DD}"/>
              </a:ext>
            </a:extLst>
          </p:cNvPr>
          <p:cNvSpPr>
            <a:spLocks noGrp="1"/>
          </p:cNvSpPr>
          <p:nvPr>
            <p:ph type="title"/>
          </p:nvPr>
        </p:nvSpPr>
        <p:spPr>
          <a:xfrm>
            <a:off x="838200" y="302260"/>
            <a:ext cx="10077773" cy="745831"/>
          </a:xfrm>
        </p:spPr>
        <p:txBody>
          <a:bodyPr>
            <a:normAutofit/>
          </a:bodyPr>
          <a:lstStyle/>
          <a:p>
            <a:r>
              <a:rPr lang="en-US" sz="3600" dirty="0">
                <a:latin typeface="+mn-lt"/>
              </a:rPr>
              <a:t>Forward Looking Localization Strategy</a:t>
            </a:r>
          </a:p>
        </p:txBody>
      </p:sp>
      <p:graphicFrame>
        <p:nvGraphicFramePr>
          <p:cNvPr id="18" name="Diagram 17">
            <a:extLst>
              <a:ext uri="{FF2B5EF4-FFF2-40B4-BE49-F238E27FC236}">
                <a16:creationId xmlns:a16="http://schemas.microsoft.com/office/drawing/2014/main" id="{88630CF0-A749-AC4C-8619-117DB983A013}"/>
              </a:ext>
            </a:extLst>
          </p:cNvPr>
          <p:cNvGraphicFramePr/>
          <p:nvPr>
            <p:extLst>
              <p:ext uri="{D42A27DB-BD31-4B8C-83A1-F6EECF244321}">
                <p14:modId xmlns:p14="http://schemas.microsoft.com/office/powerpoint/2010/main" val="3837430476"/>
              </p:ext>
            </p:extLst>
          </p:nvPr>
        </p:nvGraphicFramePr>
        <p:xfrm>
          <a:off x="377330" y="1298916"/>
          <a:ext cx="11277600" cy="4993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8888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shot of a girl&#10;&#10;Description generated with very high confidence">
            <a:extLst>
              <a:ext uri="{FF2B5EF4-FFF2-40B4-BE49-F238E27FC236}">
                <a16:creationId xmlns:a16="http://schemas.microsoft.com/office/drawing/2014/main" id="{83431702-CCF9-4893-BB3E-18F86CE7A0D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10800000">
            <a:off x="0" y="-7229"/>
            <a:ext cx="12193790" cy="106476"/>
          </a:xfrm>
          <a:prstGeom prst="rect">
            <a:avLst/>
          </a:prstGeom>
        </p:spPr>
      </p:pic>
      <p:sp>
        <p:nvSpPr>
          <p:cNvPr id="5" name="TextBox 4">
            <a:extLst>
              <a:ext uri="{FF2B5EF4-FFF2-40B4-BE49-F238E27FC236}">
                <a16:creationId xmlns:a16="http://schemas.microsoft.com/office/drawing/2014/main" id="{0744337D-62A1-449C-A003-395D5B36B214}"/>
              </a:ext>
            </a:extLst>
          </p:cNvPr>
          <p:cNvSpPr txBox="1"/>
          <p:nvPr/>
        </p:nvSpPr>
        <p:spPr>
          <a:xfrm>
            <a:off x="519452" y="1120098"/>
            <a:ext cx="2674557" cy="523220"/>
          </a:xfrm>
          <a:prstGeom prst="rect">
            <a:avLst/>
          </a:prstGeom>
          <a:noFill/>
        </p:spPr>
        <p:txBody>
          <a:bodyPr wrap="square" lIns="0" rIns="0" rtlCol="0" anchor="b">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all" spc="0" normalizeH="0" baseline="0" noProof="0" dirty="0">
                <a:ln>
                  <a:noFill/>
                </a:ln>
                <a:solidFill>
                  <a:prstClr val="black"/>
                </a:solidFill>
                <a:effectLst/>
                <a:uLnTx/>
                <a:uFillTx/>
                <a:latin typeface="Calibri" panose="020F0502020204030204"/>
                <a:ea typeface="+mn-ea"/>
                <a:cs typeface="+mn-cs"/>
              </a:rPr>
              <a:t>problem</a:t>
            </a:r>
          </a:p>
        </p:txBody>
      </p:sp>
      <p:sp>
        <p:nvSpPr>
          <p:cNvPr id="7" name="TextBox 6">
            <a:extLst>
              <a:ext uri="{FF2B5EF4-FFF2-40B4-BE49-F238E27FC236}">
                <a16:creationId xmlns:a16="http://schemas.microsoft.com/office/drawing/2014/main" id="{C1C27504-243F-4F76-A2E9-3BB3013641D8}"/>
              </a:ext>
            </a:extLst>
          </p:cNvPr>
          <p:cNvSpPr txBox="1"/>
          <p:nvPr/>
        </p:nvSpPr>
        <p:spPr>
          <a:xfrm>
            <a:off x="526551" y="1742618"/>
            <a:ext cx="2667459" cy="4260077"/>
          </a:xfrm>
          <a:prstGeom prst="rect">
            <a:avLst/>
          </a:prstGeom>
          <a:noFill/>
        </p:spPr>
        <p:txBody>
          <a:bodyPr wrap="square" lIns="0" rIns="0" rtlCol="0" anchor="t">
            <a:spAutoFit/>
          </a:bodyPr>
          <a:lstStyle/>
          <a:p>
            <a:pPr marL="0" marR="0" lvl="0" indent="0" algn="r" defTabSz="914400" rtl="0" eaLnBrk="1" fontAlgn="auto" latinLnBrk="0" hangingPunct="1">
              <a:lnSpc>
                <a:spcPct val="150000"/>
              </a:lnSpc>
              <a:spcBef>
                <a:spcPts val="0"/>
              </a:spcBef>
              <a:spcAft>
                <a:spcPts val="0"/>
              </a:spcAft>
              <a:buClr>
                <a:prstClr val="white">
                  <a:lumMod val="50000"/>
                </a:prstClr>
              </a:buClr>
              <a:buSzTx/>
              <a:buFontTx/>
              <a:buNone/>
              <a:tabLst/>
              <a:defRPr/>
            </a:pPr>
            <a:r>
              <a:rPr kumimoji="0" lang="en-US" sz="1400" b="0" i="0" u="none" strike="noStrike" kern="1200" cap="none" spc="0" normalizeH="0" baseline="0" noProof="0" dirty="0">
                <a:ln>
                  <a:noFill/>
                </a:ln>
                <a:solidFill>
                  <a:prstClr val="black"/>
                </a:solidFill>
                <a:effectLst/>
                <a:uLnTx/>
                <a:uFillTx/>
                <a:ea typeface="+mn-ea"/>
                <a:cs typeface="+mn-cs"/>
              </a:rPr>
              <a:t>Despite several positive steps taken by the government, Panchayati Raj Institutions face challenges in efficiently discharging their roles and responsibilities. To ensure “leaving no one behind” it is important to innovate and </a:t>
            </a:r>
            <a:r>
              <a:rPr kumimoji="0" lang="en-US" sz="1400" b="1" i="0" u="none" strike="noStrike" kern="1200" cap="none" spc="0" normalizeH="0" baseline="0" noProof="0" dirty="0">
                <a:ln>
                  <a:noFill/>
                </a:ln>
                <a:solidFill>
                  <a:prstClr val="black"/>
                </a:solidFill>
                <a:effectLst/>
                <a:uLnTx/>
                <a:uFillTx/>
                <a:ea typeface="+mn-ea"/>
                <a:cs typeface="+mn-cs"/>
              </a:rPr>
              <a:t>re-strategize capacity building and monitoring approaches</a:t>
            </a:r>
            <a:r>
              <a:rPr kumimoji="0" lang="en-US" sz="1400" b="0" i="0" u="none" strike="noStrike" kern="1200" cap="none" spc="0" normalizeH="0" baseline="0" noProof="0" dirty="0">
                <a:ln>
                  <a:noFill/>
                </a:ln>
                <a:solidFill>
                  <a:prstClr val="black"/>
                </a:solidFill>
                <a:effectLst/>
                <a:uLnTx/>
                <a:uFillTx/>
                <a:ea typeface="+mn-ea"/>
                <a:cs typeface="+mn-cs"/>
              </a:rPr>
              <a:t> for PRIs as well as think through a more comprehensive implementation framework for </a:t>
            </a:r>
            <a:r>
              <a:rPr kumimoji="0" lang="en-US" sz="1400" b="1" i="1" u="none" strike="noStrike" kern="1200" cap="none" spc="0" normalizeH="0" baseline="0" noProof="0" dirty="0">
                <a:ln>
                  <a:noFill/>
                </a:ln>
                <a:solidFill>
                  <a:prstClr val="black"/>
                </a:solidFill>
                <a:effectLst/>
                <a:uLnTx/>
                <a:uFillTx/>
                <a:ea typeface="+mn-ea"/>
                <a:cs typeface="+mn-cs"/>
              </a:rPr>
              <a:t>sustainable development of gram panchayats</a:t>
            </a:r>
            <a:endParaRPr kumimoji="0" lang="en-IN" sz="1400" b="1" i="1" u="none" strike="noStrike" kern="1200" cap="none" spc="0" normalizeH="0" baseline="0" noProof="0" dirty="0">
              <a:ln>
                <a:noFill/>
              </a:ln>
              <a:solidFill>
                <a:prstClr val="black"/>
              </a:solidFill>
              <a:effectLst/>
              <a:uLnTx/>
              <a:uFillTx/>
              <a:ea typeface="+mn-ea"/>
              <a:cs typeface="+mn-cs"/>
            </a:endParaRPr>
          </a:p>
        </p:txBody>
      </p:sp>
      <p:sp>
        <p:nvSpPr>
          <p:cNvPr id="8" name="TextBox 7">
            <a:extLst>
              <a:ext uri="{FF2B5EF4-FFF2-40B4-BE49-F238E27FC236}">
                <a16:creationId xmlns:a16="http://schemas.microsoft.com/office/drawing/2014/main" id="{5237DED9-7355-4817-9ED0-D7C303EB482E}"/>
              </a:ext>
            </a:extLst>
          </p:cNvPr>
          <p:cNvSpPr txBox="1"/>
          <p:nvPr/>
        </p:nvSpPr>
        <p:spPr>
          <a:xfrm>
            <a:off x="9192302" y="2386837"/>
            <a:ext cx="2674557" cy="523220"/>
          </a:xfrm>
          <a:prstGeom prst="rect">
            <a:avLst/>
          </a:prstGeom>
          <a:noFill/>
        </p:spPr>
        <p:txBody>
          <a:bodyPr wrap="square" lIns="0" rIns="0"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all" spc="0" normalizeH="0" baseline="0" noProof="0" dirty="0">
                <a:ln>
                  <a:noFill/>
                </a:ln>
                <a:solidFill>
                  <a:prstClr val="black"/>
                </a:solidFill>
                <a:effectLst/>
                <a:uLnTx/>
                <a:uFillTx/>
                <a:latin typeface="Calibri" panose="020F0502020204030204"/>
                <a:ea typeface="+mn-ea"/>
                <a:cs typeface="+mn-cs"/>
              </a:rPr>
              <a:t>Solution</a:t>
            </a:r>
          </a:p>
        </p:txBody>
      </p:sp>
      <p:sp>
        <p:nvSpPr>
          <p:cNvPr id="10" name="TextBox 9">
            <a:extLst>
              <a:ext uri="{FF2B5EF4-FFF2-40B4-BE49-F238E27FC236}">
                <a16:creationId xmlns:a16="http://schemas.microsoft.com/office/drawing/2014/main" id="{CE263936-2DCD-438A-9C2D-4EEE707CFA5F}"/>
              </a:ext>
            </a:extLst>
          </p:cNvPr>
          <p:cNvSpPr txBox="1"/>
          <p:nvPr/>
        </p:nvSpPr>
        <p:spPr>
          <a:xfrm>
            <a:off x="8655719" y="3009357"/>
            <a:ext cx="3211142" cy="2966838"/>
          </a:xfrm>
          <a:prstGeom prst="rect">
            <a:avLst/>
          </a:prstGeom>
          <a:noFill/>
        </p:spPr>
        <p:txBody>
          <a:bodyPr wrap="square" lIns="0" rIns="0" rtlCol="0" anchor="t">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ea typeface="+mn-ea"/>
                <a:cs typeface="+mn-cs"/>
              </a:rPr>
              <a:t>Sustainable Development Goals with a strong </a:t>
            </a:r>
            <a:r>
              <a:rPr kumimoji="0" lang="en-US" sz="1400" b="1" i="0" u="none" strike="noStrike" kern="1200" cap="none" spc="0" normalizeH="0" baseline="0" noProof="0" dirty="0">
                <a:ln>
                  <a:noFill/>
                </a:ln>
                <a:solidFill>
                  <a:srgbClr val="00B0F0"/>
                </a:solidFill>
                <a:effectLst/>
                <a:uLnTx/>
                <a:uFillTx/>
                <a:ea typeface="+mn-ea"/>
                <a:cs typeface="+mn-cs"/>
              </a:rPr>
              <a:t>focus on local actions and monitorable targets </a:t>
            </a:r>
            <a:r>
              <a:rPr kumimoji="0" lang="en-US" sz="1400" b="0" i="0" u="none" strike="noStrike" kern="1200" cap="none" spc="0" normalizeH="0" baseline="0" noProof="0" dirty="0">
                <a:ln>
                  <a:noFill/>
                </a:ln>
                <a:solidFill>
                  <a:prstClr val="black"/>
                </a:solidFill>
                <a:effectLst/>
                <a:uLnTx/>
                <a:uFillTx/>
                <a:ea typeface="+mn-ea"/>
                <a:cs typeface="+mn-cs"/>
              </a:rPr>
              <a:t>provide the most suitable framework for adopting </a:t>
            </a:r>
            <a:r>
              <a:rPr kumimoji="0" lang="en-US" sz="1400" b="1" i="0" u="none" strike="noStrike" kern="1200" cap="none" spc="0" normalizeH="0" baseline="0" noProof="0" dirty="0">
                <a:ln>
                  <a:noFill/>
                </a:ln>
                <a:solidFill>
                  <a:srgbClr val="00B0F0"/>
                </a:solidFill>
                <a:effectLst/>
                <a:uLnTx/>
                <a:uFillTx/>
                <a:ea typeface="+mn-ea"/>
                <a:cs typeface="+mn-cs"/>
              </a:rPr>
              <a:t>a holistic and sustainable development approach</a:t>
            </a:r>
            <a:r>
              <a:rPr kumimoji="0" lang="en-US" sz="1400" b="1" i="0" u="none" strike="noStrike" kern="1200" cap="none" spc="0" normalizeH="0" baseline="0" noProof="0" dirty="0">
                <a:ln>
                  <a:noFill/>
                </a:ln>
                <a:solidFill>
                  <a:prstClr val="black"/>
                </a:solidFill>
                <a:effectLst/>
                <a:uLnTx/>
                <a:uFillTx/>
                <a:ea typeface="+mn-ea"/>
                <a:cs typeface="+mn-cs"/>
              </a:rPr>
              <a:t> </a:t>
            </a:r>
            <a:r>
              <a:rPr kumimoji="0" lang="en-US" sz="1400" b="0" i="0" u="none" strike="noStrike" kern="1200" cap="none" spc="0" normalizeH="0" baseline="0" noProof="0" dirty="0">
                <a:ln>
                  <a:noFill/>
                </a:ln>
                <a:solidFill>
                  <a:prstClr val="black"/>
                </a:solidFill>
                <a:effectLst/>
                <a:uLnTx/>
                <a:uFillTx/>
                <a:ea typeface="+mn-ea"/>
                <a:cs typeface="+mn-cs"/>
              </a:rPr>
              <a:t>for re-energizing the Panchayati Raj Institutions and integrating the Women and Children Assemblies for planning, implementation &amp; monitoring </a:t>
            </a:r>
          </a:p>
        </p:txBody>
      </p:sp>
      <p:grpSp>
        <p:nvGrpSpPr>
          <p:cNvPr id="11" name="Group 10">
            <a:extLst>
              <a:ext uri="{FF2B5EF4-FFF2-40B4-BE49-F238E27FC236}">
                <a16:creationId xmlns:a16="http://schemas.microsoft.com/office/drawing/2014/main" id="{15833662-CCE8-44C6-A90B-FA0B8DFA3BEA}"/>
              </a:ext>
            </a:extLst>
          </p:cNvPr>
          <p:cNvGrpSpPr/>
          <p:nvPr/>
        </p:nvGrpSpPr>
        <p:grpSpPr>
          <a:xfrm>
            <a:off x="3464482" y="1294055"/>
            <a:ext cx="5278626" cy="3983695"/>
            <a:chOff x="3464482" y="1294055"/>
            <a:chExt cx="5278626" cy="3983695"/>
          </a:xfrm>
        </p:grpSpPr>
        <p:sp>
          <p:nvSpPr>
            <p:cNvPr id="12" name="Shape">
              <a:extLst>
                <a:ext uri="{FF2B5EF4-FFF2-40B4-BE49-F238E27FC236}">
                  <a16:creationId xmlns:a16="http://schemas.microsoft.com/office/drawing/2014/main" id="{722ACEF3-06E3-453D-A271-C6B2DD0C3E6B}"/>
                </a:ext>
              </a:extLst>
            </p:cNvPr>
            <p:cNvSpPr/>
            <p:nvPr/>
          </p:nvSpPr>
          <p:spPr>
            <a:xfrm>
              <a:off x="6918053" y="1614489"/>
              <a:ext cx="1330260" cy="1940002"/>
            </a:xfrm>
            <a:custGeom>
              <a:avLst/>
              <a:gdLst/>
              <a:ahLst/>
              <a:cxnLst>
                <a:cxn ang="0">
                  <a:pos x="wd2" y="hd2"/>
                </a:cxn>
                <a:cxn ang="5400000">
                  <a:pos x="wd2" y="hd2"/>
                </a:cxn>
                <a:cxn ang="10800000">
                  <a:pos x="wd2" y="hd2"/>
                </a:cxn>
                <a:cxn ang="16200000">
                  <a:pos x="wd2" y="hd2"/>
                </a:cxn>
              </a:cxnLst>
              <a:rect l="0" t="0" r="r" b="b"/>
              <a:pathLst>
                <a:path w="21006" h="19626" extrusionOk="0">
                  <a:moveTo>
                    <a:pt x="8863" y="17161"/>
                  </a:moveTo>
                  <a:cubicBezTo>
                    <a:pt x="8751" y="17154"/>
                    <a:pt x="7739" y="17301"/>
                    <a:pt x="7868" y="17417"/>
                  </a:cubicBezTo>
                  <a:cubicBezTo>
                    <a:pt x="7963" y="17503"/>
                    <a:pt x="8374" y="18292"/>
                    <a:pt x="7941" y="18328"/>
                  </a:cubicBezTo>
                  <a:cubicBezTo>
                    <a:pt x="7834" y="18335"/>
                    <a:pt x="6890" y="18490"/>
                    <a:pt x="7109" y="18605"/>
                  </a:cubicBezTo>
                  <a:cubicBezTo>
                    <a:pt x="9127" y="19675"/>
                    <a:pt x="4416" y="19628"/>
                    <a:pt x="3786" y="19625"/>
                  </a:cubicBezTo>
                  <a:cubicBezTo>
                    <a:pt x="3651" y="19625"/>
                    <a:pt x="3516" y="19625"/>
                    <a:pt x="3382" y="19625"/>
                  </a:cubicBezTo>
                  <a:cubicBezTo>
                    <a:pt x="4197" y="18558"/>
                    <a:pt x="5063" y="17518"/>
                    <a:pt x="5883" y="16498"/>
                  </a:cubicBezTo>
                  <a:cubicBezTo>
                    <a:pt x="6845" y="15302"/>
                    <a:pt x="7845" y="14117"/>
                    <a:pt x="8880" y="12943"/>
                  </a:cubicBezTo>
                  <a:cubicBezTo>
                    <a:pt x="9470" y="12273"/>
                    <a:pt x="10061" y="11600"/>
                    <a:pt x="10685" y="10937"/>
                  </a:cubicBezTo>
                  <a:cubicBezTo>
                    <a:pt x="12416" y="10847"/>
                    <a:pt x="14086" y="10433"/>
                    <a:pt x="14924" y="9738"/>
                  </a:cubicBezTo>
                  <a:cubicBezTo>
                    <a:pt x="15784" y="9024"/>
                    <a:pt x="15778" y="8005"/>
                    <a:pt x="14007" y="8164"/>
                  </a:cubicBezTo>
                  <a:cubicBezTo>
                    <a:pt x="12242" y="8322"/>
                    <a:pt x="10932" y="9576"/>
                    <a:pt x="10021" y="10523"/>
                  </a:cubicBezTo>
                  <a:cubicBezTo>
                    <a:pt x="9920" y="10519"/>
                    <a:pt x="9819" y="10516"/>
                    <a:pt x="9723" y="10508"/>
                  </a:cubicBezTo>
                  <a:cubicBezTo>
                    <a:pt x="9099" y="10465"/>
                    <a:pt x="8419" y="10336"/>
                    <a:pt x="7823" y="10127"/>
                  </a:cubicBezTo>
                  <a:cubicBezTo>
                    <a:pt x="8172" y="9442"/>
                    <a:pt x="8717" y="8427"/>
                    <a:pt x="8290" y="7757"/>
                  </a:cubicBezTo>
                  <a:cubicBezTo>
                    <a:pt x="7890" y="7134"/>
                    <a:pt x="6800" y="7198"/>
                    <a:pt x="5956" y="7461"/>
                  </a:cubicBezTo>
                  <a:cubicBezTo>
                    <a:pt x="4382" y="7948"/>
                    <a:pt x="4776" y="9169"/>
                    <a:pt x="5720" y="9939"/>
                  </a:cubicBezTo>
                  <a:cubicBezTo>
                    <a:pt x="5945" y="10123"/>
                    <a:pt x="6232" y="10282"/>
                    <a:pt x="6552" y="10415"/>
                  </a:cubicBezTo>
                  <a:cubicBezTo>
                    <a:pt x="6496" y="10523"/>
                    <a:pt x="6440" y="10634"/>
                    <a:pt x="6384" y="10746"/>
                  </a:cubicBezTo>
                  <a:cubicBezTo>
                    <a:pt x="5692" y="12133"/>
                    <a:pt x="5164" y="13563"/>
                    <a:pt x="4157" y="14874"/>
                  </a:cubicBezTo>
                  <a:cubicBezTo>
                    <a:pt x="3674" y="15501"/>
                    <a:pt x="3078" y="16430"/>
                    <a:pt x="1892" y="16163"/>
                  </a:cubicBezTo>
                  <a:cubicBezTo>
                    <a:pt x="1768" y="16134"/>
                    <a:pt x="1661" y="16098"/>
                    <a:pt x="1554" y="16055"/>
                  </a:cubicBezTo>
                  <a:cubicBezTo>
                    <a:pt x="1526" y="16016"/>
                    <a:pt x="1481" y="15976"/>
                    <a:pt x="1397" y="15944"/>
                  </a:cubicBezTo>
                  <a:cubicBezTo>
                    <a:pt x="1363" y="15929"/>
                    <a:pt x="1313" y="15926"/>
                    <a:pt x="1273" y="15915"/>
                  </a:cubicBezTo>
                  <a:cubicBezTo>
                    <a:pt x="149" y="15230"/>
                    <a:pt x="109" y="13592"/>
                    <a:pt x="48" y="12799"/>
                  </a:cubicBezTo>
                  <a:cubicBezTo>
                    <a:pt x="-211" y="9673"/>
                    <a:pt x="537" y="6363"/>
                    <a:pt x="3393" y="3744"/>
                  </a:cubicBezTo>
                  <a:cubicBezTo>
                    <a:pt x="6552" y="845"/>
                    <a:pt x="14592" y="-1925"/>
                    <a:pt x="18690" y="1792"/>
                  </a:cubicBezTo>
                  <a:cubicBezTo>
                    <a:pt x="21215" y="4079"/>
                    <a:pt x="21389" y="7775"/>
                    <a:pt x="20563" y="10415"/>
                  </a:cubicBezTo>
                  <a:cubicBezTo>
                    <a:pt x="19438" y="13988"/>
                    <a:pt x="15064" y="17481"/>
                    <a:pt x="8863" y="17161"/>
                  </a:cubicBezTo>
                  <a:close/>
                </a:path>
              </a:pathLst>
            </a:custGeom>
            <a:solidFill>
              <a:schemeClr val="accent3">
                <a:lumMod val="60000"/>
                <a:lumOff val="4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Shape">
              <a:extLst>
                <a:ext uri="{FF2B5EF4-FFF2-40B4-BE49-F238E27FC236}">
                  <a16:creationId xmlns:a16="http://schemas.microsoft.com/office/drawing/2014/main" id="{BCFD35CC-5194-4D4F-8855-C8F899400E7E}"/>
                </a:ext>
              </a:extLst>
            </p:cNvPr>
            <p:cNvSpPr/>
            <p:nvPr/>
          </p:nvSpPr>
          <p:spPr>
            <a:xfrm>
              <a:off x="6918053" y="2682604"/>
              <a:ext cx="616294" cy="880841"/>
            </a:xfrm>
            <a:custGeom>
              <a:avLst/>
              <a:gdLst/>
              <a:ahLst/>
              <a:cxnLst>
                <a:cxn ang="0">
                  <a:pos x="wd2" y="hd2"/>
                </a:cxn>
                <a:cxn ang="5400000">
                  <a:pos x="wd2" y="hd2"/>
                </a:cxn>
                <a:cxn ang="10800000">
                  <a:pos x="wd2" y="hd2"/>
                </a:cxn>
                <a:cxn ang="16200000">
                  <a:pos x="wd2" y="hd2"/>
                </a:cxn>
              </a:cxnLst>
              <a:rect l="0" t="0" r="r" b="b"/>
              <a:pathLst>
                <a:path w="20409" h="21600" extrusionOk="0">
                  <a:moveTo>
                    <a:pt x="2358" y="21102"/>
                  </a:moveTo>
                  <a:cubicBezTo>
                    <a:pt x="672" y="20439"/>
                    <a:pt x="-1191" y="18998"/>
                    <a:pt x="990" y="17575"/>
                  </a:cubicBezTo>
                  <a:cubicBezTo>
                    <a:pt x="1073" y="17532"/>
                    <a:pt x="1120" y="17479"/>
                    <a:pt x="1108" y="17401"/>
                  </a:cubicBezTo>
                  <a:cubicBezTo>
                    <a:pt x="625" y="16938"/>
                    <a:pt x="696" y="16493"/>
                    <a:pt x="1014" y="16082"/>
                  </a:cubicBezTo>
                  <a:cubicBezTo>
                    <a:pt x="2252" y="16108"/>
                    <a:pt x="3891" y="15401"/>
                    <a:pt x="3136" y="14703"/>
                  </a:cubicBezTo>
                  <a:cubicBezTo>
                    <a:pt x="2971" y="14546"/>
                    <a:pt x="2888" y="14397"/>
                    <a:pt x="2900" y="14196"/>
                  </a:cubicBezTo>
                  <a:cubicBezTo>
                    <a:pt x="3171" y="14257"/>
                    <a:pt x="3454" y="14301"/>
                    <a:pt x="3761" y="14319"/>
                  </a:cubicBezTo>
                  <a:cubicBezTo>
                    <a:pt x="9715" y="14755"/>
                    <a:pt x="12285" y="8670"/>
                    <a:pt x="13736" y="5527"/>
                  </a:cubicBezTo>
                  <a:cubicBezTo>
                    <a:pt x="14573" y="3702"/>
                    <a:pt x="15292" y="1842"/>
                    <a:pt x="16058" y="0"/>
                  </a:cubicBezTo>
                  <a:cubicBezTo>
                    <a:pt x="17391" y="349"/>
                    <a:pt x="18876" y="550"/>
                    <a:pt x="20409" y="594"/>
                  </a:cubicBezTo>
                  <a:cubicBezTo>
                    <a:pt x="14879" y="7316"/>
                    <a:pt x="9621" y="14371"/>
                    <a:pt x="5129" y="21600"/>
                  </a:cubicBezTo>
                  <a:cubicBezTo>
                    <a:pt x="4150" y="21565"/>
                    <a:pt x="3207" y="21443"/>
                    <a:pt x="2358" y="21102"/>
                  </a:cubicBezTo>
                  <a:close/>
                </a:path>
              </a:pathLst>
            </a:custGeom>
            <a:solidFill>
              <a:schemeClr val="accent3">
                <a:lumMod val="60000"/>
                <a:lumOff val="4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hape">
              <a:extLst>
                <a:ext uri="{FF2B5EF4-FFF2-40B4-BE49-F238E27FC236}">
                  <a16:creationId xmlns:a16="http://schemas.microsoft.com/office/drawing/2014/main" id="{8B7AF69C-1A27-4A91-9ADA-1B87653EE891}"/>
                </a:ext>
              </a:extLst>
            </p:cNvPr>
            <p:cNvSpPr/>
            <p:nvPr/>
          </p:nvSpPr>
          <p:spPr>
            <a:xfrm>
              <a:off x="3784919" y="1614492"/>
              <a:ext cx="4514761" cy="3397880"/>
            </a:xfrm>
            <a:custGeom>
              <a:avLst/>
              <a:gdLst/>
              <a:ahLst/>
              <a:cxnLst>
                <a:cxn ang="0">
                  <a:pos x="wd2" y="hd2"/>
                </a:cxn>
                <a:cxn ang="5400000">
                  <a:pos x="wd2" y="hd2"/>
                </a:cxn>
                <a:cxn ang="10800000">
                  <a:pos x="wd2" y="hd2"/>
                </a:cxn>
                <a:cxn ang="16200000">
                  <a:pos x="wd2" y="hd2"/>
                </a:cxn>
              </a:cxnLst>
              <a:rect l="0" t="0" r="r" b="b"/>
              <a:pathLst>
                <a:path w="20627" h="20090" extrusionOk="0">
                  <a:moveTo>
                    <a:pt x="20209" y="1652"/>
                  </a:moveTo>
                  <a:cubicBezTo>
                    <a:pt x="19599" y="-150"/>
                    <a:pt x="18047" y="-308"/>
                    <a:pt x="16779" y="370"/>
                  </a:cubicBezTo>
                  <a:cubicBezTo>
                    <a:pt x="15331" y="1142"/>
                    <a:pt x="14384" y="2891"/>
                    <a:pt x="14043" y="4828"/>
                  </a:cubicBezTo>
                  <a:cubicBezTo>
                    <a:pt x="13844" y="5948"/>
                    <a:pt x="13808" y="7131"/>
                    <a:pt x="13901" y="8270"/>
                  </a:cubicBezTo>
                  <a:cubicBezTo>
                    <a:pt x="13934" y="8670"/>
                    <a:pt x="14018" y="9207"/>
                    <a:pt x="14241" y="9543"/>
                  </a:cubicBezTo>
                  <a:cubicBezTo>
                    <a:pt x="14116" y="9697"/>
                    <a:pt x="14052" y="9922"/>
                    <a:pt x="14131" y="10124"/>
                  </a:cubicBezTo>
                  <a:cubicBezTo>
                    <a:pt x="14010" y="10259"/>
                    <a:pt x="13984" y="10364"/>
                    <a:pt x="13926" y="10575"/>
                  </a:cubicBezTo>
                  <a:cubicBezTo>
                    <a:pt x="13919" y="10598"/>
                    <a:pt x="13906" y="10767"/>
                    <a:pt x="13904" y="10777"/>
                  </a:cubicBezTo>
                  <a:cubicBezTo>
                    <a:pt x="13896" y="10830"/>
                    <a:pt x="13849" y="10882"/>
                    <a:pt x="13841" y="10945"/>
                  </a:cubicBezTo>
                  <a:cubicBezTo>
                    <a:pt x="13748" y="11670"/>
                    <a:pt x="14373" y="11762"/>
                    <a:pt x="14776" y="11785"/>
                  </a:cubicBezTo>
                  <a:cubicBezTo>
                    <a:pt x="14788" y="11785"/>
                    <a:pt x="14801" y="11787"/>
                    <a:pt x="14814" y="11787"/>
                  </a:cubicBezTo>
                  <a:cubicBezTo>
                    <a:pt x="14604" y="12387"/>
                    <a:pt x="14405" y="12989"/>
                    <a:pt x="14222" y="13598"/>
                  </a:cubicBezTo>
                  <a:cubicBezTo>
                    <a:pt x="14017" y="14280"/>
                    <a:pt x="13895" y="14991"/>
                    <a:pt x="13834" y="15716"/>
                  </a:cubicBezTo>
                  <a:cubicBezTo>
                    <a:pt x="13799" y="15692"/>
                    <a:pt x="13763" y="15669"/>
                    <a:pt x="13729" y="15648"/>
                  </a:cubicBezTo>
                  <a:cubicBezTo>
                    <a:pt x="12924" y="15137"/>
                    <a:pt x="12087" y="14716"/>
                    <a:pt x="11230" y="14375"/>
                  </a:cubicBezTo>
                  <a:cubicBezTo>
                    <a:pt x="9444" y="13663"/>
                    <a:pt x="7583" y="13305"/>
                    <a:pt x="5719" y="13189"/>
                  </a:cubicBezTo>
                  <a:cubicBezTo>
                    <a:pt x="5391" y="13168"/>
                    <a:pt x="5060" y="13158"/>
                    <a:pt x="4732" y="13154"/>
                  </a:cubicBezTo>
                  <a:cubicBezTo>
                    <a:pt x="4940" y="12834"/>
                    <a:pt x="5121" y="12484"/>
                    <a:pt x="5264" y="12101"/>
                  </a:cubicBezTo>
                  <a:cubicBezTo>
                    <a:pt x="5339" y="11901"/>
                    <a:pt x="5407" y="11634"/>
                    <a:pt x="5461" y="11337"/>
                  </a:cubicBezTo>
                  <a:cubicBezTo>
                    <a:pt x="5927" y="11278"/>
                    <a:pt x="6386" y="11072"/>
                    <a:pt x="6824" y="10855"/>
                  </a:cubicBezTo>
                  <a:cubicBezTo>
                    <a:pt x="7757" y="11478"/>
                    <a:pt x="8987" y="11777"/>
                    <a:pt x="9826" y="10739"/>
                  </a:cubicBezTo>
                  <a:cubicBezTo>
                    <a:pt x="10236" y="10232"/>
                    <a:pt x="10370" y="9394"/>
                    <a:pt x="10041" y="8758"/>
                  </a:cubicBezTo>
                  <a:cubicBezTo>
                    <a:pt x="10012" y="8701"/>
                    <a:pt x="9838" y="8497"/>
                    <a:pt x="9830" y="8461"/>
                  </a:cubicBezTo>
                  <a:cubicBezTo>
                    <a:pt x="9773" y="8215"/>
                    <a:pt x="9903" y="8076"/>
                    <a:pt x="9976" y="7862"/>
                  </a:cubicBezTo>
                  <a:cubicBezTo>
                    <a:pt x="10087" y="7537"/>
                    <a:pt x="10132" y="7158"/>
                    <a:pt x="10100" y="6807"/>
                  </a:cubicBezTo>
                  <a:cubicBezTo>
                    <a:pt x="10033" y="6072"/>
                    <a:pt x="9638" y="5460"/>
                    <a:pt x="9106" y="5205"/>
                  </a:cubicBezTo>
                  <a:cubicBezTo>
                    <a:pt x="8860" y="5087"/>
                    <a:pt x="8644" y="5129"/>
                    <a:pt x="8397" y="5079"/>
                  </a:cubicBezTo>
                  <a:cubicBezTo>
                    <a:pt x="8013" y="5001"/>
                    <a:pt x="7813" y="4493"/>
                    <a:pt x="7463" y="4277"/>
                  </a:cubicBezTo>
                  <a:cubicBezTo>
                    <a:pt x="6651" y="3771"/>
                    <a:pt x="5677" y="4119"/>
                    <a:pt x="5108" y="4969"/>
                  </a:cubicBezTo>
                  <a:cubicBezTo>
                    <a:pt x="4720" y="4447"/>
                    <a:pt x="4135" y="4317"/>
                    <a:pt x="3587" y="4515"/>
                  </a:cubicBezTo>
                  <a:cubicBezTo>
                    <a:pt x="2886" y="4767"/>
                    <a:pt x="2429" y="5506"/>
                    <a:pt x="2220" y="6375"/>
                  </a:cubicBezTo>
                  <a:cubicBezTo>
                    <a:pt x="1456" y="6375"/>
                    <a:pt x="647" y="6807"/>
                    <a:pt x="696" y="7988"/>
                  </a:cubicBezTo>
                  <a:cubicBezTo>
                    <a:pt x="773" y="9840"/>
                    <a:pt x="2565" y="9994"/>
                    <a:pt x="3631" y="9975"/>
                  </a:cubicBezTo>
                  <a:cubicBezTo>
                    <a:pt x="3741" y="10775"/>
                    <a:pt x="4340" y="11240"/>
                    <a:pt x="4930" y="11333"/>
                  </a:cubicBezTo>
                  <a:cubicBezTo>
                    <a:pt x="5007" y="11345"/>
                    <a:pt x="5082" y="11350"/>
                    <a:pt x="5156" y="11352"/>
                  </a:cubicBezTo>
                  <a:cubicBezTo>
                    <a:pt x="5122" y="11524"/>
                    <a:pt x="5080" y="11693"/>
                    <a:pt x="5031" y="11855"/>
                  </a:cubicBezTo>
                  <a:cubicBezTo>
                    <a:pt x="4888" y="12326"/>
                    <a:pt x="4685" y="12758"/>
                    <a:pt x="4439" y="13149"/>
                  </a:cubicBezTo>
                  <a:cubicBezTo>
                    <a:pt x="3954" y="13147"/>
                    <a:pt x="3470" y="13160"/>
                    <a:pt x="2985" y="13185"/>
                  </a:cubicBezTo>
                  <a:cubicBezTo>
                    <a:pt x="2259" y="13223"/>
                    <a:pt x="1430" y="13175"/>
                    <a:pt x="747" y="13554"/>
                  </a:cubicBezTo>
                  <a:cubicBezTo>
                    <a:pt x="267" y="13819"/>
                    <a:pt x="-244" y="14570"/>
                    <a:pt x="128" y="15255"/>
                  </a:cubicBezTo>
                  <a:cubicBezTo>
                    <a:pt x="462" y="15867"/>
                    <a:pt x="1150" y="15747"/>
                    <a:pt x="1627" y="15570"/>
                  </a:cubicBezTo>
                  <a:cubicBezTo>
                    <a:pt x="2712" y="15166"/>
                    <a:pt x="3836" y="14438"/>
                    <a:pt x="4616" y="13333"/>
                  </a:cubicBezTo>
                  <a:cubicBezTo>
                    <a:pt x="5487" y="13352"/>
                    <a:pt x="6357" y="13421"/>
                    <a:pt x="7221" y="13552"/>
                  </a:cubicBezTo>
                  <a:cubicBezTo>
                    <a:pt x="9478" y="13893"/>
                    <a:pt x="11800" y="14640"/>
                    <a:pt x="13813" y="16061"/>
                  </a:cubicBezTo>
                  <a:cubicBezTo>
                    <a:pt x="13792" y="16440"/>
                    <a:pt x="13784" y="16821"/>
                    <a:pt x="13792" y="17202"/>
                  </a:cubicBezTo>
                  <a:cubicBezTo>
                    <a:pt x="13812" y="18191"/>
                    <a:pt x="13854" y="19587"/>
                    <a:pt x="14703" y="19997"/>
                  </a:cubicBezTo>
                  <a:cubicBezTo>
                    <a:pt x="15059" y="20170"/>
                    <a:pt x="15497" y="20100"/>
                    <a:pt x="15796" y="19787"/>
                  </a:cubicBezTo>
                  <a:cubicBezTo>
                    <a:pt x="16356" y="19199"/>
                    <a:pt x="16118" y="18122"/>
                    <a:pt x="15752" y="17488"/>
                  </a:cubicBezTo>
                  <a:cubicBezTo>
                    <a:pt x="15352" y="16793"/>
                    <a:pt x="14757" y="16326"/>
                    <a:pt x="14158" y="15928"/>
                  </a:cubicBezTo>
                  <a:cubicBezTo>
                    <a:pt x="14184" y="15478"/>
                    <a:pt x="14233" y="15027"/>
                    <a:pt x="14311" y="14587"/>
                  </a:cubicBezTo>
                  <a:cubicBezTo>
                    <a:pt x="14479" y="13642"/>
                    <a:pt x="14775" y="12716"/>
                    <a:pt x="15110" y="11815"/>
                  </a:cubicBezTo>
                  <a:cubicBezTo>
                    <a:pt x="15515" y="11849"/>
                    <a:pt x="15962" y="11878"/>
                    <a:pt x="16323" y="11716"/>
                  </a:cubicBezTo>
                  <a:cubicBezTo>
                    <a:pt x="16587" y="11598"/>
                    <a:pt x="16862" y="11242"/>
                    <a:pt x="16639" y="10927"/>
                  </a:cubicBezTo>
                  <a:cubicBezTo>
                    <a:pt x="16826" y="10817"/>
                    <a:pt x="16969" y="10632"/>
                    <a:pt x="16897" y="10367"/>
                  </a:cubicBezTo>
                  <a:cubicBezTo>
                    <a:pt x="20105" y="10322"/>
                    <a:pt x="21356" y="5045"/>
                    <a:pt x="20209" y="1652"/>
                  </a:cubicBezTo>
                  <a:close/>
                  <a:moveTo>
                    <a:pt x="1487" y="9045"/>
                  </a:moveTo>
                  <a:cubicBezTo>
                    <a:pt x="740" y="8146"/>
                    <a:pt x="917" y="6403"/>
                    <a:pt x="2246" y="6567"/>
                  </a:cubicBezTo>
                  <a:cubicBezTo>
                    <a:pt x="2305" y="6573"/>
                    <a:pt x="2512" y="6531"/>
                    <a:pt x="2531" y="6436"/>
                  </a:cubicBezTo>
                  <a:cubicBezTo>
                    <a:pt x="2637" y="5923"/>
                    <a:pt x="2806" y="5401"/>
                    <a:pt x="3125" y="5041"/>
                  </a:cubicBezTo>
                  <a:cubicBezTo>
                    <a:pt x="3735" y="4352"/>
                    <a:pt x="4507" y="4552"/>
                    <a:pt x="4909" y="5331"/>
                  </a:cubicBezTo>
                  <a:cubicBezTo>
                    <a:pt x="4960" y="5430"/>
                    <a:pt x="5217" y="5312"/>
                    <a:pt x="5254" y="5230"/>
                  </a:cubicBezTo>
                  <a:cubicBezTo>
                    <a:pt x="5745" y="4190"/>
                    <a:pt x="6796" y="3942"/>
                    <a:pt x="7515" y="4754"/>
                  </a:cubicBezTo>
                  <a:cubicBezTo>
                    <a:pt x="7897" y="5186"/>
                    <a:pt x="7873" y="5213"/>
                    <a:pt x="8371" y="5249"/>
                  </a:cubicBezTo>
                  <a:cubicBezTo>
                    <a:pt x="9656" y="5340"/>
                    <a:pt x="10129" y="7278"/>
                    <a:pt x="9366" y="8470"/>
                  </a:cubicBezTo>
                  <a:cubicBezTo>
                    <a:pt x="9360" y="8485"/>
                    <a:pt x="9363" y="8495"/>
                    <a:pt x="9373" y="8506"/>
                  </a:cubicBezTo>
                  <a:cubicBezTo>
                    <a:pt x="9856" y="8904"/>
                    <a:pt x="10017" y="9706"/>
                    <a:pt x="9752" y="10371"/>
                  </a:cubicBezTo>
                  <a:cubicBezTo>
                    <a:pt x="9444" y="11143"/>
                    <a:pt x="8665" y="11326"/>
                    <a:pt x="8036" y="11166"/>
                  </a:cubicBezTo>
                  <a:cubicBezTo>
                    <a:pt x="7712" y="11084"/>
                    <a:pt x="7372" y="10689"/>
                    <a:pt x="7060" y="10644"/>
                  </a:cubicBezTo>
                  <a:cubicBezTo>
                    <a:pt x="6677" y="10590"/>
                    <a:pt x="6170" y="11044"/>
                    <a:pt x="5804" y="11124"/>
                  </a:cubicBezTo>
                  <a:cubicBezTo>
                    <a:pt x="5703" y="11145"/>
                    <a:pt x="5597" y="11158"/>
                    <a:pt x="5491" y="11160"/>
                  </a:cubicBezTo>
                  <a:cubicBezTo>
                    <a:pt x="5695" y="9840"/>
                    <a:pt x="5581" y="8066"/>
                    <a:pt x="4346" y="8560"/>
                  </a:cubicBezTo>
                  <a:cubicBezTo>
                    <a:pt x="3907" y="8737"/>
                    <a:pt x="3595" y="9190"/>
                    <a:pt x="3618" y="9800"/>
                  </a:cubicBezTo>
                  <a:cubicBezTo>
                    <a:pt x="2864" y="9802"/>
                    <a:pt x="2061" y="9735"/>
                    <a:pt x="1487" y="9045"/>
                  </a:cubicBezTo>
                  <a:close/>
                  <a:moveTo>
                    <a:pt x="3979" y="9838"/>
                  </a:moveTo>
                  <a:cubicBezTo>
                    <a:pt x="3922" y="9381"/>
                    <a:pt x="4070" y="8558"/>
                    <a:pt x="4621" y="8670"/>
                  </a:cubicBezTo>
                  <a:cubicBezTo>
                    <a:pt x="4917" y="8729"/>
                    <a:pt x="5086" y="9131"/>
                    <a:pt x="5165" y="9466"/>
                  </a:cubicBezTo>
                  <a:cubicBezTo>
                    <a:pt x="5291" y="10002"/>
                    <a:pt x="5283" y="10586"/>
                    <a:pt x="5194" y="11139"/>
                  </a:cubicBezTo>
                  <a:cubicBezTo>
                    <a:pt x="4621" y="11047"/>
                    <a:pt x="4081" y="10647"/>
                    <a:pt x="3979" y="9838"/>
                  </a:cubicBezTo>
                  <a:close/>
                  <a:moveTo>
                    <a:pt x="1952" y="15278"/>
                  </a:moveTo>
                  <a:cubicBezTo>
                    <a:pt x="1503" y="15465"/>
                    <a:pt x="950" y="15720"/>
                    <a:pt x="566" y="15255"/>
                  </a:cubicBezTo>
                  <a:cubicBezTo>
                    <a:pt x="268" y="14892"/>
                    <a:pt x="322" y="14381"/>
                    <a:pt x="555" y="13994"/>
                  </a:cubicBezTo>
                  <a:cubicBezTo>
                    <a:pt x="1030" y="13204"/>
                    <a:pt x="2590" y="13360"/>
                    <a:pt x="3313" y="13335"/>
                  </a:cubicBezTo>
                  <a:cubicBezTo>
                    <a:pt x="3650" y="13324"/>
                    <a:pt x="3987" y="13320"/>
                    <a:pt x="4324" y="13322"/>
                  </a:cubicBezTo>
                  <a:cubicBezTo>
                    <a:pt x="3699" y="14240"/>
                    <a:pt x="2834" y="14907"/>
                    <a:pt x="1952" y="15278"/>
                  </a:cubicBezTo>
                  <a:close/>
                  <a:moveTo>
                    <a:pt x="14363" y="16467"/>
                  </a:moveTo>
                  <a:cubicBezTo>
                    <a:pt x="14874" y="16871"/>
                    <a:pt x="15383" y="17379"/>
                    <a:pt x="15637" y="18103"/>
                  </a:cubicBezTo>
                  <a:cubicBezTo>
                    <a:pt x="15895" y="18839"/>
                    <a:pt x="15705" y="20614"/>
                    <a:pt x="14734" y="19629"/>
                  </a:cubicBezTo>
                  <a:cubicBezTo>
                    <a:pt x="14244" y="19134"/>
                    <a:pt x="14184" y="18242"/>
                    <a:pt x="14152" y="17501"/>
                  </a:cubicBezTo>
                  <a:cubicBezTo>
                    <a:pt x="14134" y="17101"/>
                    <a:pt x="14129" y="16701"/>
                    <a:pt x="14142" y="16299"/>
                  </a:cubicBezTo>
                  <a:cubicBezTo>
                    <a:pt x="14215" y="16353"/>
                    <a:pt x="14290" y="16408"/>
                    <a:pt x="14363" y="16467"/>
                  </a:cubicBezTo>
                  <a:close/>
                  <a:moveTo>
                    <a:pt x="14497" y="11489"/>
                  </a:moveTo>
                  <a:cubicBezTo>
                    <a:pt x="14264" y="11329"/>
                    <a:pt x="14007" y="10981"/>
                    <a:pt x="14308" y="10638"/>
                  </a:cubicBezTo>
                  <a:cubicBezTo>
                    <a:pt x="14319" y="10628"/>
                    <a:pt x="14326" y="10615"/>
                    <a:pt x="14324" y="10596"/>
                  </a:cubicBezTo>
                  <a:cubicBezTo>
                    <a:pt x="14257" y="10484"/>
                    <a:pt x="14267" y="10377"/>
                    <a:pt x="14311" y="10278"/>
                  </a:cubicBezTo>
                  <a:cubicBezTo>
                    <a:pt x="14482" y="10284"/>
                    <a:pt x="14708" y="10114"/>
                    <a:pt x="14604" y="9946"/>
                  </a:cubicBezTo>
                  <a:cubicBezTo>
                    <a:pt x="14581" y="9908"/>
                    <a:pt x="14570" y="9872"/>
                    <a:pt x="14571" y="9823"/>
                  </a:cubicBezTo>
                  <a:cubicBezTo>
                    <a:pt x="14609" y="9838"/>
                    <a:pt x="14648" y="9849"/>
                    <a:pt x="14690" y="9853"/>
                  </a:cubicBezTo>
                  <a:cubicBezTo>
                    <a:pt x="15512" y="9958"/>
                    <a:pt x="15866" y="8491"/>
                    <a:pt x="16066" y="7733"/>
                  </a:cubicBezTo>
                  <a:cubicBezTo>
                    <a:pt x="16182" y="7293"/>
                    <a:pt x="16281" y="6845"/>
                    <a:pt x="16387" y="6401"/>
                  </a:cubicBezTo>
                  <a:cubicBezTo>
                    <a:pt x="16570" y="6485"/>
                    <a:pt x="16775" y="6533"/>
                    <a:pt x="16987" y="6544"/>
                  </a:cubicBezTo>
                  <a:cubicBezTo>
                    <a:pt x="16224" y="8165"/>
                    <a:pt x="15499" y="9866"/>
                    <a:pt x="14879" y="11609"/>
                  </a:cubicBezTo>
                  <a:cubicBezTo>
                    <a:pt x="14744" y="11600"/>
                    <a:pt x="14614" y="11571"/>
                    <a:pt x="14497" y="11489"/>
                  </a:cubicBezTo>
                  <a:close/>
                  <a:moveTo>
                    <a:pt x="16253" y="5481"/>
                  </a:moveTo>
                  <a:cubicBezTo>
                    <a:pt x="16240" y="5592"/>
                    <a:pt x="16221" y="5700"/>
                    <a:pt x="16200" y="5805"/>
                  </a:cubicBezTo>
                  <a:cubicBezTo>
                    <a:pt x="16040" y="5596"/>
                    <a:pt x="15941" y="5325"/>
                    <a:pt x="15965" y="4990"/>
                  </a:cubicBezTo>
                  <a:cubicBezTo>
                    <a:pt x="15990" y="4653"/>
                    <a:pt x="16148" y="4496"/>
                    <a:pt x="16268" y="4849"/>
                  </a:cubicBezTo>
                  <a:cubicBezTo>
                    <a:pt x="16323" y="5016"/>
                    <a:pt x="16273" y="5310"/>
                    <a:pt x="16253" y="5481"/>
                  </a:cubicBezTo>
                  <a:close/>
                  <a:moveTo>
                    <a:pt x="16771" y="10169"/>
                  </a:moveTo>
                  <a:cubicBezTo>
                    <a:pt x="16738" y="10164"/>
                    <a:pt x="16445" y="10251"/>
                    <a:pt x="16483" y="10318"/>
                  </a:cubicBezTo>
                  <a:cubicBezTo>
                    <a:pt x="16510" y="10369"/>
                    <a:pt x="16629" y="10830"/>
                    <a:pt x="16504" y="10851"/>
                  </a:cubicBezTo>
                  <a:cubicBezTo>
                    <a:pt x="16473" y="10855"/>
                    <a:pt x="16200" y="10945"/>
                    <a:pt x="16263" y="11013"/>
                  </a:cubicBezTo>
                  <a:cubicBezTo>
                    <a:pt x="16847" y="11638"/>
                    <a:pt x="15484" y="11611"/>
                    <a:pt x="15302" y="11609"/>
                  </a:cubicBezTo>
                  <a:cubicBezTo>
                    <a:pt x="15263" y="11609"/>
                    <a:pt x="15224" y="11609"/>
                    <a:pt x="15185" y="11609"/>
                  </a:cubicBezTo>
                  <a:cubicBezTo>
                    <a:pt x="15420" y="10985"/>
                    <a:pt x="15671" y="10377"/>
                    <a:pt x="15908" y="9781"/>
                  </a:cubicBezTo>
                  <a:cubicBezTo>
                    <a:pt x="16187" y="9083"/>
                    <a:pt x="16476" y="8390"/>
                    <a:pt x="16775" y="7704"/>
                  </a:cubicBezTo>
                  <a:cubicBezTo>
                    <a:pt x="16946" y="7312"/>
                    <a:pt x="17117" y="6919"/>
                    <a:pt x="17298" y="6531"/>
                  </a:cubicBezTo>
                  <a:cubicBezTo>
                    <a:pt x="17799" y="6479"/>
                    <a:pt x="18282" y="6236"/>
                    <a:pt x="18524" y="5830"/>
                  </a:cubicBezTo>
                  <a:cubicBezTo>
                    <a:pt x="18773" y="5413"/>
                    <a:pt x="18771" y="4818"/>
                    <a:pt x="18259" y="4910"/>
                  </a:cubicBezTo>
                  <a:cubicBezTo>
                    <a:pt x="17748" y="5003"/>
                    <a:pt x="17369" y="5735"/>
                    <a:pt x="17106" y="6289"/>
                  </a:cubicBezTo>
                  <a:cubicBezTo>
                    <a:pt x="17076" y="6287"/>
                    <a:pt x="17047" y="6285"/>
                    <a:pt x="17019" y="6281"/>
                  </a:cubicBezTo>
                  <a:cubicBezTo>
                    <a:pt x="16839" y="6255"/>
                    <a:pt x="16642" y="6180"/>
                    <a:pt x="16470" y="6058"/>
                  </a:cubicBezTo>
                  <a:cubicBezTo>
                    <a:pt x="16570" y="5658"/>
                    <a:pt x="16728" y="5064"/>
                    <a:pt x="16605" y="4672"/>
                  </a:cubicBezTo>
                  <a:cubicBezTo>
                    <a:pt x="16489" y="4308"/>
                    <a:pt x="16174" y="4346"/>
                    <a:pt x="15930" y="4500"/>
                  </a:cubicBezTo>
                  <a:cubicBezTo>
                    <a:pt x="15474" y="4784"/>
                    <a:pt x="15588" y="5498"/>
                    <a:pt x="15861" y="5948"/>
                  </a:cubicBezTo>
                  <a:cubicBezTo>
                    <a:pt x="15926" y="6055"/>
                    <a:pt x="16009" y="6148"/>
                    <a:pt x="16102" y="6226"/>
                  </a:cubicBezTo>
                  <a:cubicBezTo>
                    <a:pt x="16086" y="6289"/>
                    <a:pt x="16069" y="6354"/>
                    <a:pt x="16053" y="6420"/>
                  </a:cubicBezTo>
                  <a:cubicBezTo>
                    <a:pt x="15853" y="7230"/>
                    <a:pt x="15700" y="8066"/>
                    <a:pt x="15409" y="8832"/>
                  </a:cubicBezTo>
                  <a:cubicBezTo>
                    <a:pt x="15269" y="9198"/>
                    <a:pt x="15097" y="9741"/>
                    <a:pt x="14754" y="9586"/>
                  </a:cubicBezTo>
                  <a:cubicBezTo>
                    <a:pt x="14718" y="9569"/>
                    <a:pt x="14687" y="9548"/>
                    <a:pt x="14656" y="9522"/>
                  </a:cubicBezTo>
                  <a:cubicBezTo>
                    <a:pt x="14648" y="9499"/>
                    <a:pt x="14635" y="9476"/>
                    <a:pt x="14610" y="9457"/>
                  </a:cubicBezTo>
                  <a:cubicBezTo>
                    <a:pt x="14601" y="9449"/>
                    <a:pt x="14586" y="9447"/>
                    <a:pt x="14575" y="9440"/>
                  </a:cubicBezTo>
                  <a:cubicBezTo>
                    <a:pt x="14249" y="9040"/>
                    <a:pt x="14238" y="8083"/>
                    <a:pt x="14220" y="7619"/>
                  </a:cubicBezTo>
                  <a:cubicBezTo>
                    <a:pt x="14145" y="5792"/>
                    <a:pt x="14361" y="3858"/>
                    <a:pt x="15188" y="2327"/>
                  </a:cubicBezTo>
                  <a:cubicBezTo>
                    <a:pt x="16102" y="633"/>
                    <a:pt x="18428" y="-986"/>
                    <a:pt x="19614" y="1186"/>
                  </a:cubicBezTo>
                  <a:cubicBezTo>
                    <a:pt x="20344" y="2523"/>
                    <a:pt x="20395" y="4683"/>
                    <a:pt x="20156" y="6226"/>
                  </a:cubicBezTo>
                  <a:cubicBezTo>
                    <a:pt x="19830" y="8314"/>
                    <a:pt x="18565" y="10356"/>
                    <a:pt x="16771" y="10169"/>
                  </a:cubicBezTo>
                  <a:close/>
                  <a:moveTo>
                    <a:pt x="17402" y="6297"/>
                  </a:moveTo>
                  <a:cubicBezTo>
                    <a:pt x="17553" y="5952"/>
                    <a:pt x="17764" y="5462"/>
                    <a:pt x="17976" y="5329"/>
                  </a:cubicBezTo>
                  <a:cubicBezTo>
                    <a:pt x="18381" y="5072"/>
                    <a:pt x="18413" y="5523"/>
                    <a:pt x="18221" y="5849"/>
                  </a:cubicBezTo>
                  <a:cubicBezTo>
                    <a:pt x="18036" y="6165"/>
                    <a:pt x="17717" y="6279"/>
                    <a:pt x="17402" y="6297"/>
                  </a:cubicBezTo>
                  <a:close/>
                </a:path>
              </a:pathLst>
            </a:custGeom>
            <a:solidFill>
              <a:schemeClr val="tx2">
                <a:lumMod val="75000"/>
                <a:lumOff val="25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Shape">
              <a:extLst>
                <a:ext uri="{FF2B5EF4-FFF2-40B4-BE49-F238E27FC236}">
                  <a16:creationId xmlns:a16="http://schemas.microsoft.com/office/drawing/2014/main" id="{B84AF049-64D9-4F23-8384-303D51F97D96}"/>
                </a:ext>
              </a:extLst>
            </p:cNvPr>
            <p:cNvSpPr/>
            <p:nvPr/>
          </p:nvSpPr>
          <p:spPr>
            <a:xfrm>
              <a:off x="6455203" y="4320383"/>
              <a:ext cx="1136951" cy="957367"/>
            </a:xfrm>
            <a:custGeom>
              <a:avLst/>
              <a:gdLst/>
              <a:ahLst/>
              <a:cxnLst>
                <a:cxn ang="0">
                  <a:pos x="wd2" y="hd2"/>
                </a:cxn>
                <a:cxn ang="5400000">
                  <a:pos x="wd2" y="hd2"/>
                </a:cxn>
                <a:cxn ang="10800000">
                  <a:pos x="wd2" y="hd2"/>
                </a:cxn>
                <a:cxn ang="16200000">
                  <a:pos x="wd2" y="hd2"/>
                </a:cxn>
              </a:cxnLst>
              <a:rect l="0" t="0" r="r" b="b"/>
              <a:pathLst>
                <a:path w="19713" h="20847" extrusionOk="0">
                  <a:moveTo>
                    <a:pt x="15268" y="103"/>
                  </a:moveTo>
                  <a:cubicBezTo>
                    <a:pt x="14978" y="-246"/>
                    <a:pt x="13743" y="374"/>
                    <a:pt x="14033" y="715"/>
                  </a:cubicBezTo>
                  <a:cubicBezTo>
                    <a:pt x="18639" y="6181"/>
                    <a:pt x="21324" y="19292"/>
                    <a:pt x="12015" y="20013"/>
                  </a:cubicBezTo>
                  <a:cubicBezTo>
                    <a:pt x="9144" y="20238"/>
                    <a:pt x="6354" y="18516"/>
                    <a:pt x="4650" y="15632"/>
                  </a:cubicBezTo>
                  <a:cubicBezTo>
                    <a:pt x="3113" y="13027"/>
                    <a:pt x="3132" y="10376"/>
                    <a:pt x="2953" y="7461"/>
                  </a:cubicBezTo>
                  <a:cubicBezTo>
                    <a:pt x="3125" y="7701"/>
                    <a:pt x="3280" y="7941"/>
                    <a:pt x="3416" y="8135"/>
                  </a:cubicBezTo>
                  <a:cubicBezTo>
                    <a:pt x="3786" y="8654"/>
                    <a:pt x="5045" y="8011"/>
                    <a:pt x="4632" y="7430"/>
                  </a:cubicBezTo>
                  <a:cubicBezTo>
                    <a:pt x="4021" y="6577"/>
                    <a:pt x="3027" y="4925"/>
                    <a:pt x="1990" y="5197"/>
                  </a:cubicBezTo>
                  <a:cubicBezTo>
                    <a:pt x="1533" y="5321"/>
                    <a:pt x="1249" y="5685"/>
                    <a:pt x="1027" y="6174"/>
                  </a:cubicBezTo>
                  <a:cubicBezTo>
                    <a:pt x="669" y="6933"/>
                    <a:pt x="378" y="7755"/>
                    <a:pt x="51" y="8538"/>
                  </a:cubicBezTo>
                  <a:cubicBezTo>
                    <a:pt x="-276" y="9337"/>
                    <a:pt x="1057" y="9283"/>
                    <a:pt x="1304" y="8686"/>
                  </a:cubicBezTo>
                  <a:cubicBezTo>
                    <a:pt x="1409" y="8437"/>
                    <a:pt x="1514" y="8182"/>
                    <a:pt x="1613" y="7933"/>
                  </a:cubicBezTo>
                  <a:cubicBezTo>
                    <a:pt x="1693" y="9872"/>
                    <a:pt x="1662" y="11794"/>
                    <a:pt x="2255" y="13655"/>
                  </a:cubicBezTo>
                  <a:cubicBezTo>
                    <a:pt x="2872" y="15601"/>
                    <a:pt x="3934" y="17338"/>
                    <a:pt x="5274" y="18586"/>
                  </a:cubicBezTo>
                  <a:cubicBezTo>
                    <a:pt x="7737" y="20889"/>
                    <a:pt x="11002" y="21354"/>
                    <a:pt x="13916" y="20338"/>
                  </a:cubicBezTo>
                  <a:cubicBezTo>
                    <a:pt x="16651" y="19385"/>
                    <a:pt x="19336" y="17191"/>
                    <a:pt x="19657" y="13392"/>
                  </a:cubicBezTo>
                  <a:cubicBezTo>
                    <a:pt x="20077" y="8414"/>
                    <a:pt x="18071" y="3429"/>
                    <a:pt x="15268" y="103"/>
                  </a:cubicBezTo>
                  <a:close/>
                </a:path>
              </a:pathLst>
            </a:custGeom>
            <a:solidFill>
              <a:schemeClr val="bg2">
                <a:lumMod val="9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a:extLst>
                <a:ext uri="{FF2B5EF4-FFF2-40B4-BE49-F238E27FC236}">
                  <a16:creationId xmlns:a16="http://schemas.microsoft.com/office/drawing/2014/main" id="{0E6341C4-8F68-4042-9F33-EBF1567FA820}"/>
                </a:ext>
              </a:extLst>
            </p:cNvPr>
            <p:cNvSpPr/>
            <p:nvPr/>
          </p:nvSpPr>
          <p:spPr>
            <a:xfrm>
              <a:off x="3464482" y="3608306"/>
              <a:ext cx="1332609" cy="860432"/>
            </a:xfrm>
            <a:custGeom>
              <a:avLst/>
              <a:gdLst/>
              <a:ahLst/>
              <a:cxnLst>
                <a:cxn ang="0">
                  <a:pos x="wd2" y="hd2"/>
                </a:cxn>
                <a:cxn ang="5400000">
                  <a:pos x="wd2" y="hd2"/>
                </a:cxn>
                <a:cxn ang="10800000">
                  <a:pos x="wd2" y="hd2"/>
                </a:cxn>
                <a:cxn ang="16200000">
                  <a:pos x="wd2" y="hd2"/>
                </a:cxn>
              </a:cxnLst>
              <a:rect l="0" t="0" r="r" b="b"/>
              <a:pathLst>
                <a:path w="19272" h="20535" extrusionOk="0">
                  <a:moveTo>
                    <a:pt x="18362" y="11511"/>
                  </a:moveTo>
                  <a:cubicBezTo>
                    <a:pt x="14701" y="15794"/>
                    <a:pt x="9938" y="20578"/>
                    <a:pt x="5232" y="19048"/>
                  </a:cubicBezTo>
                  <a:cubicBezTo>
                    <a:pt x="253" y="17425"/>
                    <a:pt x="-406" y="5665"/>
                    <a:pt x="4645" y="3430"/>
                  </a:cubicBezTo>
                  <a:cubicBezTo>
                    <a:pt x="4588" y="3651"/>
                    <a:pt x="4527" y="3864"/>
                    <a:pt x="4501" y="3974"/>
                  </a:cubicBezTo>
                  <a:cubicBezTo>
                    <a:pt x="4393" y="4458"/>
                    <a:pt x="4279" y="4943"/>
                    <a:pt x="4171" y="5427"/>
                  </a:cubicBezTo>
                  <a:cubicBezTo>
                    <a:pt x="3955" y="6379"/>
                    <a:pt x="5057" y="6328"/>
                    <a:pt x="5222" y="5606"/>
                  </a:cubicBezTo>
                  <a:cubicBezTo>
                    <a:pt x="5371" y="4943"/>
                    <a:pt x="5525" y="4280"/>
                    <a:pt x="5675" y="3609"/>
                  </a:cubicBezTo>
                  <a:cubicBezTo>
                    <a:pt x="5762" y="3235"/>
                    <a:pt x="5932" y="2716"/>
                    <a:pt x="5876" y="2300"/>
                  </a:cubicBezTo>
                  <a:cubicBezTo>
                    <a:pt x="5829" y="1969"/>
                    <a:pt x="5670" y="1765"/>
                    <a:pt x="5520" y="1552"/>
                  </a:cubicBezTo>
                  <a:cubicBezTo>
                    <a:pt x="5160" y="1051"/>
                    <a:pt x="4769" y="601"/>
                    <a:pt x="4398" y="133"/>
                  </a:cubicBezTo>
                  <a:cubicBezTo>
                    <a:pt x="4027" y="-334"/>
                    <a:pt x="3054" y="533"/>
                    <a:pt x="3543" y="1153"/>
                  </a:cubicBezTo>
                  <a:cubicBezTo>
                    <a:pt x="3703" y="1348"/>
                    <a:pt x="4238" y="1858"/>
                    <a:pt x="4542" y="2326"/>
                  </a:cubicBezTo>
                  <a:cubicBezTo>
                    <a:pt x="-92" y="4263"/>
                    <a:pt x="-1920" y="14528"/>
                    <a:pt x="2616" y="19023"/>
                  </a:cubicBezTo>
                  <a:cubicBezTo>
                    <a:pt x="4882" y="21266"/>
                    <a:pt x="8012" y="20637"/>
                    <a:pt x="10443" y="19550"/>
                  </a:cubicBezTo>
                  <a:cubicBezTo>
                    <a:pt x="13594" y="18131"/>
                    <a:pt x="16421" y="15301"/>
                    <a:pt x="19067" y="12208"/>
                  </a:cubicBezTo>
                  <a:cubicBezTo>
                    <a:pt x="19680" y="11494"/>
                    <a:pt x="18758" y="11052"/>
                    <a:pt x="18362" y="11511"/>
                  </a:cubicBezTo>
                  <a:close/>
                </a:path>
              </a:pathLst>
            </a:custGeom>
            <a:solidFill>
              <a:schemeClr val="bg2">
                <a:lumMod val="9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Shape">
              <a:extLst>
                <a:ext uri="{FF2B5EF4-FFF2-40B4-BE49-F238E27FC236}">
                  <a16:creationId xmlns:a16="http://schemas.microsoft.com/office/drawing/2014/main" id="{F6014653-5A44-4266-A670-801D7832C309}"/>
                </a:ext>
              </a:extLst>
            </p:cNvPr>
            <p:cNvSpPr/>
            <p:nvPr/>
          </p:nvSpPr>
          <p:spPr>
            <a:xfrm>
              <a:off x="7986171" y="1294055"/>
              <a:ext cx="232703" cy="326013"/>
            </a:xfrm>
            <a:custGeom>
              <a:avLst/>
              <a:gdLst/>
              <a:ahLst/>
              <a:cxnLst>
                <a:cxn ang="0">
                  <a:pos x="wd2" y="hd2"/>
                </a:cxn>
                <a:cxn ang="5400000">
                  <a:pos x="wd2" y="hd2"/>
                </a:cxn>
                <a:cxn ang="10800000">
                  <a:pos x="wd2" y="hd2"/>
                </a:cxn>
                <a:cxn ang="16200000">
                  <a:pos x="wd2" y="hd2"/>
                </a:cxn>
              </a:cxnLst>
              <a:rect l="0" t="0" r="r" b="b"/>
              <a:pathLst>
                <a:path w="18430" h="18908" extrusionOk="0">
                  <a:moveTo>
                    <a:pt x="10808" y="17313"/>
                  </a:moveTo>
                  <a:cubicBezTo>
                    <a:pt x="13994" y="12687"/>
                    <a:pt x="16447" y="7876"/>
                    <a:pt x="18336" y="2879"/>
                  </a:cubicBezTo>
                  <a:cubicBezTo>
                    <a:pt x="19549" y="-343"/>
                    <a:pt x="8636" y="-1272"/>
                    <a:pt x="7311" y="2239"/>
                  </a:cubicBezTo>
                  <a:cubicBezTo>
                    <a:pt x="5591" y="6761"/>
                    <a:pt x="3222" y="11118"/>
                    <a:pt x="346" y="15310"/>
                  </a:cubicBezTo>
                  <a:cubicBezTo>
                    <a:pt x="-2051" y="18738"/>
                    <a:pt x="8721" y="20328"/>
                    <a:pt x="10808" y="17313"/>
                  </a:cubicBezTo>
                  <a:lnTo>
                    <a:pt x="10808" y="17313"/>
                  </a:ln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Shape">
              <a:extLst>
                <a:ext uri="{FF2B5EF4-FFF2-40B4-BE49-F238E27FC236}">
                  <a16:creationId xmlns:a16="http://schemas.microsoft.com/office/drawing/2014/main" id="{7C02B358-A24B-4B7D-B6C4-038627E24C67}"/>
                </a:ext>
              </a:extLst>
            </p:cNvPr>
            <p:cNvSpPr/>
            <p:nvPr/>
          </p:nvSpPr>
          <p:spPr>
            <a:xfrm>
              <a:off x="8306605" y="1970528"/>
              <a:ext cx="356383" cy="155171"/>
            </a:xfrm>
            <a:custGeom>
              <a:avLst/>
              <a:gdLst/>
              <a:ahLst/>
              <a:cxnLst>
                <a:cxn ang="0">
                  <a:pos x="wd2" y="hd2"/>
                </a:cxn>
                <a:cxn ang="5400000">
                  <a:pos x="wd2" y="hd2"/>
                </a:cxn>
                <a:cxn ang="10800000">
                  <a:pos x="wd2" y="hd2"/>
                </a:cxn>
                <a:cxn ang="16200000">
                  <a:pos x="wd2" y="hd2"/>
                </a:cxn>
              </a:cxnLst>
              <a:rect l="0" t="0" r="r" b="b"/>
              <a:pathLst>
                <a:path w="20001" h="20599" extrusionOk="0">
                  <a:moveTo>
                    <a:pt x="5692" y="20307"/>
                  </a:moveTo>
                  <a:cubicBezTo>
                    <a:pt x="10627" y="18321"/>
                    <a:pt x="15283" y="13973"/>
                    <a:pt x="19419" y="7309"/>
                  </a:cubicBezTo>
                  <a:cubicBezTo>
                    <a:pt x="20878" y="4946"/>
                    <a:pt x="19259" y="2015"/>
                    <a:pt x="18221" y="1117"/>
                  </a:cubicBezTo>
                  <a:cubicBezTo>
                    <a:pt x="16662" y="-253"/>
                    <a:pt x="14284" y="-679"/>
                    <a:pt x="12825" y="1684"/>
                  </a:cubicBezTo>
                  <a:cubicBezTo>
                    <a:pt x="9528" y="6978"/>
                    <a:pt x="5932" y="10475"/>
                    <a:pt x="1995" y="12083"/>
                  </a:cubicBezTo>
                  <a:cubicBezTo>
                    <a:pt x="757" y="12555"/>
                    <a:pt x="-722" y="14777"/>
                    <a:pt x="397" y="17754"/>
                  </a:cubicBezTo>
                  <a:cubicBezTo>
                    <a:pt x="1516" y="20779"/>
                    <a:pt x="4174" y="20921"/>
                    <a:pt x="5692" y="20307"/>
                  </a:cubicBezTo>
                  <a:lnTo>
                    <a:pt x="5692" y="20307"/>
                  </a:lnTo>
                  <a:close/>
                </a:path>
              </a:pathLst>
            </a:custGeom>
            <a:solidFill>
              <a:srgbClr val="F6BF69"/>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Shape">
              <a:extLst>
                <a:ext uri="{FF2B5EF4-FFF2-40B4-BE49-F238E27FC236}">
                  <a16:creationId xmlns:a16="http://schemas.microsoft.com/office/drawing/2014/main" id="{406D918F-C601-453D-801D-2EB40CFF17D5}"/>
                </a:ext>
              </a:extLst>
            </p:cNvPr>
            <p:cNvSpPr/>
            <p:nvPr/>
          </p:nvSpPr>
          <p:spPr>
            <a:xfrm>
              <a:off x="8342209" y="2611399"/>
              <a:ext cx="400899" cy="87072"/>
            </a:xfrm>
            <a:custGeom>
              <a:avLst/>
              <a:gdLst/>
              <a:ahLst/>
              <a:cxnLst>
                <a:cxn ang="0">
                  <a:pos x="wd2" y="hd2"/>
                </a:cxn>
                <a:cxn ang="5400000">
                  <a:pos x="wd2" y="hd2"/>
                </a:cxn>
                <a:cxn ang="10800000">
                  <a:pos x="wd2" y="hd2"/>
                </a:cxn>
                <a:cxn ang="16200000">
                  <a:pos x="wd2" y="hd2"/>
                </a:cxn>
              </a:cxnLst>
              <a:rect l="0" t="0" r="r" b="b"/>
              <a:pathLst>
                <a:path w="21076" h="20161" extrusionOk="0">
                  <a:moveTo>
                    <a:pt x="3559" y="20030"/>
                  </a:moveTo>
                  <a:cubicBezTo>
                    <a:pt x="9155" y="20772"/>
                    <a:pt x="14584" y="18381"/>
                    <a:pt x="20030" y="12610"/>
                  </a:cubicBezTo>
                  <a:cubicBezTo>
                    <a:pt x="21509" y="11043"/>
                    <a:pt x="21284" y="5932"/>
                    <a:pt x="20199" y="3047"/>
                  </a:cubicBezTo>
                  <a:cubicBezTo>
                    <a:pt x="18720" y="-828"/>
                    <a:pt x="16624" y="-498"/>
                    <a:pt x="15014" y="1233"/>
                  </a:cubicBezTo>
                  <a:cubicBezTo>
                    <a:pt x="11345" y="5108"/>
                    <a:pt x="7565" y="7004"/>
                    <a:pt x="3784" y="6510"/>
                  </a:cubicBezTo>
                  <a:cubicBezTo>
                    <a:pt x="2885" y="6427"/>
                    <a:pt x="115" y="5850"/>
                    <a:pt x="3" y="11951"/>
                  </a:cubicBezTo>
                  <a:cubicBezTo>
                    <a:pt x="-91" y="17887"/>
                    <a:pt x="2754" y="19948"/>
                    <a:pt x="3559" y="20030"/>
                  </a:cubicBezTo>
                  <a:lnTo>
                    <a:pt x="3559" y="20030"/>
                  </a:lnTo>
                  <a:close/>
                </a:path>
              </a:pathLst>
            </a:custGeom>
            <a:solidFill>
              <a:srgbClr val="F6BF69"/>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Shape">
              <a:extLst>
                <a:ext uri="{FF2B5EF4-FFF2-40B4-BE49-F238E27FC236}">
                  <a16:creationId xmlns:a16="http://schemas.microsoft.com/office/drawing/2014/main" id="{5B01E6BD-A795-43A6-92A5-9F02F8DF5683}"/>
                </a:ext>
              </a:extLst>
            </p:cNvPr>
            <p:cNvSpPr/>
            <p:nvPr/>
          </p:nvSpPr>
          <p:spPr>
            <a:xfrm>
              <a:off x="8092979" y="3181060"/>
              <a:ext cx="359229" cy="282748"/>
            </a:xfrm>
            <a:custGeom>
              <a:avLst/>
              <a:gdLst/>
              <a:ahLst/>
              <a:cxnLst>
                <a:cxn ang="0">
                  <a:pos x="wd2" y="hd2"/>
                </a:cxn>
                <a:cxn ang="5400000">
                  <a:pos x="wd2" y="hd2"/>
                </a:cxn>
                <a:cxn ang="10800000">
                  <a:pos x="wd2" y="hd2"/>
                </a:cxn>
                <a:cxn ang="16200000">
                  <a:pos x="wd2" y="hd2"/>
                </a:cxn>
              </a:cxnLst>
              <a:rect l="0" t="0" r="r" b="b"/>
              <a:pathLst>
                <a:path w="19476" h="20157" extrusionOk="0">
                  <a:moveTo>
                    <a:pt x="358" y="3451"/>
                  </a:moveTo>
                  <a:cubicBezTo>
                    <a:pt x="3736" y="9771"/>
                    <a:pt x="8002" y="14949"/>
                    <a:pt x="12982" y="19035"/>
                  </a:cubicBezTo>
                  <a:cubicBezTo>
                    <a:pt x="14430" y="20228"/>
                    <a:pt x="16766" y="20558"/>
                    <a:pt x="18329" y="19593"/>
                  </a:cubicBezTo>
                  <a:cubicBezTo>
                    <a:pt x="19719" y="18756"/>
                    <a:pt x="19912" y="17131"/>
                    <a:pt x="18541" y="16015"/>
                  </a:cubicBezTo>
                  <a:cubicBezTo>
                    <a:pt x="13928" y="12233"/>
                    <a:pt x="10164" y="7410"/>
                    <a:pt x="7037" y="1572"/>
                  </a:cubicBezTo>
                  <a:cubicBezTo>
                    <a:pt x="5647" y="-1042"/>
                    <a:pt x="-1688" y="-382"/>
                    <a:pt x="358" y="3451"/>
                  </a:cubicBezTo>
                  <a:lnTo>
                    <a:pt x="358" y="3451"/>
                  </a:ln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Shape">
              <a:extLst>
                <a:ext uri="{FF2B5EF4-FFF2-40B4-BE49-F238E27FC236}">
                  <a16:creationId xmlns:a16="http://schemas.microsoft.com/office/drawing/2014/main" id="{5E8ECC54-A2C3-43D0-B48D-4A37D9EA1463}"/>
                </a:ext>
              </a:extLst>
            </p:cNvPr>
            <p:cNvSpPr/>
            <p:nvPr/>
          </p:nvSpPr>
          <p:spPr>
            <a:xfrm>
              <a:off x="7096075" y="1472077"/>
              <a:ext cx="252061" cy="270541"/>
            </a:xfrm>
            <a:custGeom>
              <a:avLst/>
              <a:gdLst/>
              <a:ahLst/>
              <a:cxnLst>
                <a:cxn ang="0">
                  <a:pos x="wd2" y="hd2"/>
                </a:cxn>
                <a:cxn ang="5400000">
                  <a:pos x="wd2" y="hd2"/>
                </a:cxn>
                <a:cxn ang="10800000">
                  <a:pos x="wd2" y="hd2"/>
                </a:cxn>
                <a:cxn ang="16200000">
                  <a:pos x="wd2" y="hd2"/>
                </a:cxn>
              </a:cxnLst>
              <a:rect l="0" t="0" r="r" b="b"/>
              <a:pathLst>
                <a:path w="18226" h="19775" extrusionOk="0">
                  <a:moveTo>
                    <a:pt x="17691" y="16713"/>
                  </a:moveTo>
                  <a:cubicBezTo>
                    <a:pt x="14035" y="12523"/>
                    <a:pt x="11461" y="7579"/>
                    <a:pt x="9890" y="2244"/>
                  </a:cubicBezTo>
                  <a:cubicBezTo>
                    <a:pt x="8989" y="-775"/>
                    <a:pt x="-1000" y="-879"/>
                    <a:pt x="81" y="2738"/>
                  </a:cubicBezTo>
                  <a:cubicBezTo>
                    <a:pt x="1832" y="8620"/>
                    <a:pt x="4818" y="13825"/>
                    <a:pt x="8809" y="18431"/>
                  </a:cubicBezTo>
                  <a:cubicBezTo>
                    <a:pt x="10791" y="20721"/>
                    <a:pt x="20600" y="20045"/>
                    <a:pt x="17691" y="16713"/>
                  </a:cubicBezTo>
                  <a:lnTo>
                    <a:pt x="17691" y="16713"/>
                  </a:ln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Shape">
              <a:extLst>
                <a:ext uri="{FF2B5EF4-FFF2-40B4-BE49-F238E27FC236}">
                  <a16:creationId xmlns:a16="http://schemas.microsoft.com/office/drawing/2014/main" id="{2B4CD8C7-5FA1-473E-AF6B-23F9264E16E0}"/>
                </a:ext>
              </a:extLst>
            </p:cNvPr>
            <p:cNvSpPr/>
            <p:nvPr/>
          </p:nvSpPr>
          <p:spPr>
            <a:xfrm>
              <a:off x="6597619" y="1899323"/>
              <a:ext cx="328548" cy="247309"/>
            </a:xfrm>
            <a:custGeom>
              <a:avLst/>
              <a:gdLst/>
              <a:ahLst/>
              <a:cxnLst>
                <a:cxn ang="0">
                  <a:pos x="wd2" y="hd2"/>
                </a:cxn>
                <a:cxn ang="5400000">
                  <a:pos x="wd2" y="hd2"/>
                </a:cxn>
                <a:cxn ang="10800000">
                  <a:pos x="wd2" y="hd2"/>
                </a:cxn>
                <a:cxn ang="16200000">
                  <a:pos x="wd2" y="hd2"/>
                </a:cxn>
              </a:cxnLst>
              <a:rect l="0" t="0" r="r" b="b"/>
              <a:pathLst>
                <a:path w="19715" h="21222" extrusionOk="0">
                  <a:moveTo>
                    <a:pt x="19185" y="17771"/>
                  </a:moveTo>
                  <a:cubicBezTo>
                    <a:pt x="15083" y="13280"/>
                    <a:pt x="11473" y="8208"/>
                    <a:pt x="8332" y="2342"/>
                  </a:cubicBezTo>
                  <a:cubicBezTo>
                    <a:pt x="7242" y="295"/>
                    <a:pt x="4956" y="-102"/>
                    <a:pt x="3290" y="20"/>
                  </a:cubicBezTo>
                  <a:cubicBezTo>
                    <a:pt x="2692" y="51"/>
                    <a:pt x="-855" y="815"/>
                    <a:pt x="192" y="2770"/>
                  </a:cubicBezTo>
                  <a:cubicBezTo>
                    <a:pt x="3546" y="9064"/>
                    <a:pt x="7413" y="14685"/>
                    <a:pt x="11814" y="19482"/>
                  </a:cubicBezTo>
                  <a:cubicBezTo>
                    <a:pt x="13310" y="21131"/>
                    <a:pt x="15660" y="21498"/>
                    <a:pt x="17476" y="21040"/>
                  </a:cubicBezTo>
                  <a:cubicBezTo>
                    <a:pt x="18459" y="20765"/>
                    <a:pt x="20745" y="19451"/>
                    <a:pt x="19185" y="17771"/>
                  </a:cubicBezTo>
                  <a:lnTo>
                    <a:pt x="19185" y="17771"/>
                  </a:ln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Shape">
              <a:extLst>
                <a:ext uri="{FF2B5EF4-FFF2-40B4-BE49-F238E27FC236}">
                  <a16:creationId xmlns:a16="http://schemas.microsoft.com/office/drawing/2014/main" id="{7EAD34F4-5DA0-4D08-88BB-45017EED3F25}"/>
                </a:ext>
              </a:extLst>
            </p:cNvPr>
            <p:cNvSpPr/>
            <p:nvPr/>
          </p:nvSpPr>
          <p:spPr>
            <a:xfrm>
              <a:off x="6348395" y="2682607"/>
              <a:ext cx="442340" cy="101345"/>
            </a:xfrm>
            <a:custGeom>
              <a:avLst/>
              <a:gdLst/>
              <a:ahLst/>
              <a:cxnLst>
                <a:cxn ang="0">
                  <a:pos x="wd2" y="hd2"/>
                </a:cxn>
                <a:cxn ang="5400000">
                  <a:pos x="wd2" y="hd2"/>
                </a:cxn>
                <a:cxn ang="10800000">
                  <a:pos x="wd2" y="hd2"/>
                </a:cxn>
                <a:cxn ang="16200000">
                  <a:pos x="wd2" y="hd2"/>
                </a:cxn>
              </a:cxnLst>
              <a:rect l="0" t="0" r="r" b="b"/>
              <a:pathLst>
                <a:path w="19182" h="18083" extrusionOk="0">
                  <a:moveTo>
                    <a:pt x="14857" y="423"/>
                  </a:moveTo>
                  <a:cubicBezTo>
                    <a:pt x="10982" y="4933"/>
                    <a:pt x="7153" y="6267"/>
                    <a:pt x="3154" y="4234"/>
                  </a:cubicBezTo>
                  <a:cubicBezTo>
                    <a:pt x="2258" y="3789"/>
                    <a:pt x="112" y="4488"/>
                    <a:pt x="4" y="9571"/>
                  </a:cubicBezTo>
                  <a:cubicBezTo>
                    <a:pt x="-104" y="14844"/>
                    <a:pt x="2058" y="16496"/>
                    <a:pt x="2907" y="16877"/>
                  </a:cubicBezTo>
                  <a:cubicBezTo>
                    <a:pt x="7863" y="19418"/>
                    <a:pt x="12881" y="17957"/>
                    <a:pt x="17698" y="12366"/>
                  </a:cubicBezTo>
                  <a:cubicBezTo>
                    <a:pt x="21496" y="7919"/>
                    <a:pt x="17065" y="-2182"/>
                    <a:pt x="14857" y="423"/>
                  </a:cubicBezTo>
                  <a:lnTo>
                    <a:pt x="14857" y="423"/>
                  </a:ln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Shape">
              <a:extLst>
                <a:ext uri="{FF2B5EF4-FFF2-40B4-BE49-F238E27FC236}">
                  <a16:creationId xmlns:a16="http://schemas.microsoft.com/office/drawing/2014/main" id="{318B5759-47CD-4DCA-9ADD-5F3E9322160F}"/>
                </a:ext>
              </a:extLst>
            </p:cNvPr>
            <p:cNvSpPr/>
            <p:nvPr/>
          </p:nvSpPr>
          <p:spPr>
            <a:xfrm>
              <a:off x="5173468" y="1899320"/>
              <a:ext cx="232706" cy="326013"/>
            </a:xfrm>
            <a:custGeom>
              <a:avLst/>
              <a:gdLst/>
              <a:ahLst/>
              <a:cxnLst>
                <a:cxn ang="0">
                  <a:pos x="wd2" y="hd2"/>
                </a:cxn>
                <a:cxn ang="5400000">
                  <a:pos x="wd2" y="hd2"/>
                </a:cxn>
                <a:cxn ang="10800000">
                  <a:pos x="wd2" y="hd2"/>
                </a:cxn>
                <a:cxn ang="16200000">
                  <a:pos x="wd2" y="hd2"/>
                </a:cxn>
              </a:cxnLst>
              <a:rect l="0" t="0" r="r" b="b"/>
              <a:pathLst>
                <a:path w="18430" h="18908" extrusionOk="0">
                  <a:moveTo>
                    <a:pt x="10807" y="17313"/>
                  </a:moveTo>
                  <a:cubicBezTo>
                    <a:pt x="13994" y="12687"/>
                    <a:pt x="16447" y="7876"/>
                    <a:pt x="18336" y="2879"/>
                  </a:cubicBezTo>
                  <a:cubicBezTo>
                    <a:pt x="19549" y="-343"/>
                    <a:pt x="8636" y="-1272"/>
                    <a:pt x="7311" y="2239"/>
                  </a:cubicBezTo>
                  <a:cubicBezTo>
                    <a:pt x="5591" y="6761"/>
                    <a:pt x="3222" y="11118"/>
                    <a:pt x="346" y="15310"/>
                  </a:cubicBezTo>
                  <a:cubicBezTo>
                    <a:pt x="-2051" y="18738"/>
                    <a:pt x="8721" y="20328"/>
                    <a:pt x="10807" y="17313"/>
                  </a:cubicBezTo>
                  <a:lnTo>
                    <a:pt x="10807" y="17313"/>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Shape">
              <a:extLst>
                <a:ext uri="{FF2B5EF4-FFF2-40B4-BE49-F238E27FC236}">
                  <a16:creationId xmlns:a16="http://schemas.microsoft.com/office/drawing/2014/main" id="{6B04F8F4-3BC1-4AD7-91B9-F91C1A9F365B}"/>
                </a:ext>
              </a:extLst>
            </p:cNvPr>
            <p:cNvSpPr/>
            <p:nvPr/>
          </p:nvSpPr>
          <p:spPr>
            <a:xfrm>
              <a:off x="5778733" y="2255358"/>
              <a:ext cx="356386" cy="155168"/>
            </a:xfrm>
            <a:custGeom>
              <a:avLst/>
              <a:gdLst/>
              <a:ahLst/>
              <a:cxnLst>
                <a:cxn ang="0">
                  <a:pos x="wd2" y="hd2"/>
                </a:cxn>
                <a:cxn ang="5400000">
                  <a:pos x="wd2" y="hd2"/>
                </a:cxn>
                <a:cxn ang="10800000">
                  <a:pos x="wd2" y="hd2"/>
                </a:cxn>
                <a:cxn ang="16200000">
                  <a:pos x="wd2" y="hd2"/>
                </a:cxn>
              </a:cxnLst>
              <a:rect l="0" t="0" r="r" b="b"/>
              <a:pathLst>
                <a:path w="20001" h="20598" extrusionOk="0">
                  <a:moveTo>
                    <a:pt x="5692" y="20307"/>
                  </a:moveTo>
                  <a:cubicBezTo>
                    <a:pt x="10628" y="18321"/>
                    <a:pt x="15283" y="13973"/>
                    <a:pt x="19419" y="7309"/>
                  </a:cubicBezTo>
                  <a:cubicBezTo>
                    <a:pt x="20878" y="4946"/>
                    <a:pt x="19260" y="2015"/>
                    <a:pt x="18220" y="1117"/>
                  </a:cubicBezTo>
                  <a:cubicBezTo>
                    <a:pt x="16662" y="-253"/>
                    <a:pt x="14284" y="-679"/>
                    <a:pt x="12825" y="1684"/>
                  </a:cubicBezTo>
                  <a:cubicBezTo>
                    <a:pt x="9528" y="6978"/>
                    <a:pt x="5932" y="10475"/>
                    <a:pt x="1995" y="12083"/>
                  </a:cubicBezTo>
                  <a:cubicBezTo>
                    <a:pt x="757" y="12555"/>
                    <a:pt x="-722" y="14777"/>
                    <a:pt x="397" y="17754"/>
                  </a:cubicBezTo>
                  <a:cubicBezTo>
                    <a:pt x="1536" y="20779"/>
                    <a:pt x="4174" y="20921"/>
                    <a:pt x="5692" y="20307"/>
                  </a:cubicBezTo>
                  <a:lnTo>
                    <a:pt x="5692" y="20307"/>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Shape">
              <a:extLst>
                <a:ext uri="{FF2B5EF4-FFF2-40B4-BE49-F238E27FC236}">
                  <a16:creationId xmlns:a16="http://schemas.microsoft.com/office/drawing/2014/main" id="{F6930684-EAE1-4536-A578-38B0D676F0FE}"/>
                </a:ext>
              </a:extLst>
            </p:cNvPr>
            <p:cNvSpPr/>
            <p:nvPr/>
          </p:nvSpPr>
          <p:spPr>
            <a:xfrm>
              <a:off x="4461392" y="2006131"/>
              <a:ext cx="251957" cy="270645"/>
            </a:xfrm>
            <a:custGeom>
              <a:avLst/>
              <a:gdLst/>
              <a:ahLst/>
              <a:cxnLst>
                <a:cxn ang="0">
                  <a:pos x="wd2" y="hd2"/>
                </a:cxn>
                <a:cxn ang="5400000">
                  <a:pos x="wd2" y="hd2"/>
                </a:cxn>
                <a:cxn ang="10800000">
                  <a:pos x="wd2" y="hd2"/>
                </a:cxn>
                <a:cxn ang="16200000">
                  <a:pos x="wd2" y="hd2"/>
                </a:cxn>
              </a:cxnLst>
              <a:rect l="0" t="0" r="r" b="b"/>
              <a:pathLst>
                <a:path w="18241" h="19782" extrusionOk="0">
                  <a:moveTo>
                    <a:pt x="17712" y="16713"/>
                  </a:moveTo>
                  <a:cubicBezTo>
                    <a:pt x="14052" y="12523"/>
                    <a:pt x="11474" y="7579"/>
                    <a:pt x="9902" y="2244"/>
                  </a:cubicBezTo>
                  <a:cubicBezTo>
                    <a:pt x="9000" y="-775"/>
                    <a:pt x="-1001" y="-879"/>
                    <a:pt x="82" y="2738"/>
                  </a:cubicBezTo>
                  <a:cubicBezTo>
                    <a:pt x="1834" y="8620"/>
                    <a:pt x="4824" y="13825"/>
                    <a:pt x="8820" y="18431"/>
                  </a:cubicBezTo>
                  <a:cubicBezTo>
                    <a:pt x="10804" y="20721"/>
                    <a:pt x="20599" y="20070"/>
                    <a:pt x="17712" y="16713"/>
                  </a:cubicBezTo>
                  <a:lnTo>
                    <a:pt x="17712" y="16713"/>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Shape">
              <a:extLst>
                <a:ext uri="{FF2B5EF4-FFF2-40B4-BE49-F238E27FC236}">
                  <a16:creationId xmlns:a16="http://schemas.microsoft.com/office/drawing/2014/main" id="{82B371F5-C257-4FA3-A4EF-7056545A9515}"/>
                </a:ext>
              </a:extLst>
            </p:cNvPr>
            <p:cNvSpPr/>
            <p:nvPr/>
          </p:nvSpPr>
          <p:spPr>
            <a:xfrm>
              <a:off x="3784919" y="2290965"/>
              <a:ext cx="328351" cy="247309"/>
            </a:xfrm>
            <a:custGeom>
              <a:avLst/>
              <a:gdLst/>
              <a:ahLst/>
              <a:cxnLst>
                <a:cxn ang="0">
                  <a:pos x="wd2" y="hd2"/>
                </a:cxn>
                <a:cxn ang="5400000">
                  <a:pos x="wd2" y="hd2"/>
                </a:cxn>
                <a:cxn ang="10800000">
                  <a:pos x="wd2" y="hd2"/>
                </a:cxn>
                <a:cxn ang="16200000">
                  <a:pos x="wd2" y="hd2"/>
                </a:cxn>
              </a:cxnLst>
              <a:rect l="0" t="0" r="r" b="b"/>
              <a:pathLst>
                <a:path w="19723" h="21222" extrusionOk="0">
                  <a:moveTo>
                    <a:pt x="19204" y="17771"/>
                  </a:moveTo>
                  <a:cubicBezTo>
                    <a:pt x="15098" y="13280"/>
                    <a:pt x="11484" y="8208"/>
                    <a:pt x="8340" y="2342"/>
                  </a:cubicBezTo>
                  <a:cubicBezTo>
                    <a:pt x="7249" y="295"/>
                    <a:pt x="4961" y="-102"/>
                    <a:pt x="3293" y="20"/>
                  </a:cubicBezTo>
                  <a:cubicBezTo>
                    <a:pt x="2694" y="51"/>
                    <a:pt x="-856" y="815"/>
                    <a:pt x="192" y="2770"/>
                  </a:cubicBezTo>
                  <a:cubicBezTo>
                    <a:pt x="3550" y="9064"/>
                    <a:pt x="7420" y="14685"/>
                    <a:pt x="11826" y="19482"/>
                  </a:cubicBezTo>
                  <a:cubicBezTo>
                    <a:pt x="13323" y="21131"/>
                    <a:pt x="15675" y="21498"/>
                    <a:pt x="17493" y="21040"/>
                  </a:cubicBezTo>
                  <a:cubicBezTo>
                    <a:pt x="18456" y="20765"/>
                    <a:pt x="20744" y="19451"/>
                    <a:pt x="19204" y="17771"/>
                  </a:cubicBezTo>
                  <a:lnTo>
                    <a:pt x="19204" y="17771"/>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Shape">
              <a:extLst>
                <a:ext uri="{FF2B5EF4-FFF2-40B4-BE49-F238E27FC236}">
                  <a16:creationId xmlns:a16="http://schemas.microsoft.com/office/drawing/2014/main" id="{1584135F-512C-4F49-9ABC-191DF4626715}"/>
                </a:ext>
              </a:extLst>
            </p:cNvPr>
            <p:cNvSpPr/>
            <p:nvPr/>
          </p:nvSpPr>
          <p:spPr>
            <a:xfrm>
              <a:off x="3464485" y="3038645"/>
              <a:ext cx="442401" cy="101345"/>
            </a:xfrm>
            <a:custGeom>
              <a:avLst/>
              <a:gdLst/>
              <a:ahLst/>
              <a:cxnLst>
                <a:cxn ang="0">
                  <a:pos x="wd2" y="hd2"/>
                </a:cxn>
                <a:cxn ang="5400000">
                  <a:pos x="wd2" y="hd2"/>
                </a:cxn>
                <a:cxn ang="10800000">
                  <a:pos x="wd2" y="hd2"/>
                </a:cxn>
                <a:cxn ang="16200000">
                  <a:pos x="wd2" y="hd2"/>
                </a:cxn>
              </a:cxnLst>
              <a:rect l="0" t="0" r="r" b="b"/>
              <a:pathLst>
                <a:path w="19185" h="18083" extrusionOk="0">
                  <a:moveTo>
                    <a:pt x="14857" y="423"/>
                  </a:moveTo>
                  <a:cubicBezTo>
                    <a:pt x="10982" y="4933"/>
                    <a:pt x="7153" y="6267"/>
                    <a:pt x="3154" y="4234"/>
                  </a:cubicBezTo>
                  <a:cubicBezTo>
                    <a:pt x="2258" y="3789"/>
                    <a:pt x="112" y="4488"/>
                    <a:pt x="4" y="9571"/>
                  </a:cubicBezTo>
                  <a:cubicBezTo>
                    <a:pt x="-104" y="14844"/>
                    <a:pt x="2058" y="16496"/>
                    <a:pt x="2907" y="16877"/>
                  </a:cubicBezTo>
                  <a:cubicBezTo>
                    <a:pt x="7863" y="19418"/>
                    <a:pt x="12881" y="17957"/>
                    <a:pt x="17698" y="12366"/>
                  </a:cubicBezTo>
                  <a:cubicBezTo>
                    <a:pt x="21496" y="7919"/>
                    <a:pt x="17080" y="-2182"/>
                    <a:pt x="14857" y="423"/>
                  </a:cubicBezTo>
                  <a:lnTo>
                    <a:pt x="14857" y="423"/>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Shape">
              <a:extLst>
                <a:ext uri="{FF2B5EF4-FFF2-40B4-BE49-F238E27FC236}">
                  <a16:creationId xmlns:a16="http://schemas.microsoft.com/office/drawing/2014/main" id="{FEB5F743-122E-4A6F-B585-8C3D9512FC1F}"/>
                </a:ext>
              </a:extLst>
            </p:cNvPr>
            <p:cNvSpPr/>
            <p:nvPr/>
          </p:nvSpPr>
          <p:spPr>
            <a:xfrm>
              <a:off x="4034143" y="2326566"/>
              <a:ext cx="1932822" cy="1175195"/>
            </a:xfrm>
            <a:custGeom>
              <a:avLst/>
              <a:gdLst/>
              <a:ahLst/>
              <a:cxnLst>
                <a:cxn ang="0">
                  <a:pos x="wd2" y="hd2"/>
                </a:cxn>
                <a:cxn ang="5400000">
                  <a:pos x="wd2" y="hd2"/>
                </a:cxn>
                <a:cxn ang="10800000">
                  <a:pos x="wd2" y="hd2"/>
                </a:cxn>
                <a:cxn ang="16200000">
                  <a:pos x="wd2" y="hd2"/>
                </a:cxn>
              </a:cxnLst>
              <a:rect l="0" t="0" r="r" b="b"/>
              <a:pathLst>
                <a:path w="20315" h="20324" extrusionOk="0">
                  <a:moveTo>
                    <a:pt x="1009" y="13961"/>
                  </a:moveTo>
                  <a:cubicBezTo>
                    <a:pt x="-709" y="11332"/>
                    <a:pt x="-301" y="6234"/>
                    <a:pt x="2756" y="6714"/>
                  </a:cubicBezTo>
                  <a:cubicBezTo>
                    <a:pt x="2891" y="6733"/>
                    <a:pt x="3366" y="6610"/>
                    <a:pt x="3411" y="6332"/>
                  </a:cubicBezTo>
                  <a:cubicBezTo>
                    <a:pt x="3654" y="4830"/>
                    <a:pt x="4044" y="3303"/>
                    <a:pt x="4777" y="2250"/>
                  </a:cubicBezTo>
                  <a:cubicBezTo>
                    <a:pt x="6180" y="237"/>
                    <a:pt x="7958" y="822"/>
                    <a:pt x="8882" y="3100"/>
                  </a:cubicBezTo>
                  <a:cubicBezTo>
                    <a:pt x="8998" y="3389"/>
                    <a:pt x="9590" y="3044"/>
                    <a:pt x="9676" y="2804"/>
                  </a:cubicBezTo>
                  <a:cubicBezTo>
                    <a:pt x="10806" y="-237"/>
                    <a:pt x="13223" y="-964"/>
                    <a:pt x="14877" y="1413"/>
                  </a:cubicBezTo>
                  <a:cubicBezTo>
                    <a:pt x="15757" y="2675"/>
                    <a:pt x="15701" y="2755"/>
                    <a:pt x="16846" y="2860"/>
                  </a:cubicBezTo>
                  <a:cubicBezTo>
                    <a:pt x="19802" y="3124"/>
                    <a:pt x="20891" y="8795"/>
                    <a:pt x="19136" y="12280"/>
                  </a:cubicBezTo>
                  <a:cubicBezTo>
                    <a:pt x="19121" y="12324"/>
                    <a:pt x="19128" y="12354"/>
                    <a:pt x="19151" y="12385"/>
                  </a:cubicBezTo>
                  <a:cubicBezTo>
                    <a:pt x="20262" y="13549"/>
                    <a:pt x="20633" y="15895"/>
                    <a:pt x="20023" y="17841"/>
                  </a:cubicBezTo>
                  <a:cubicBezTo>
                    <a:pt x="19316" y="20100"/>
                    <a:pt x="17523" y="20636"/>
                    <a:pt x="16075" y="20168"/>
                  </a:cubicBezTo>
                  <a:cubicBezTo>
                    <a:pt x="15330" y="19928"/>
                    <a:pt x="14548" y="18770"/>
                    <a:pt x="13829" y="18641"/>
                  </a:cubicBezTo>
                  <a:cubicBezTo>
                    <a:pt x="12950" y="18481"/>
                    <a:pt x="11782" y="19811"/>
                    <a:pt x="10940" y="20045"/>
                  </a:cubicBezTo>
                  <a:cubicBezTo>
                    <a:pt x="10708" y="20107"/>
                    <a:pt x="10465" y="20143"/>
                    <a:pt x="10222" y="20150"/>
                  </a:cubicBezTo>
                  <a:cubicBezTo>
                    <a:pt x="10690" y="16289"/>
                    <a:pt x="10428" y="11098"/>
                    <a:pt x="7587" y="12545"/>
                  </a:cubicBezTo>
                  <a:cubicBezTo>
                    <a:pt x="6577" y="13063"/>
                    <a:pt x="5859" y="14386"/>
                    <a:pt x="5911" y="16172"/>
                  </a:cubicBezTo>
                  <a:cubicBezTo>
                    <a:pt x="4178" y="16178"/>
                    <a:pt x="2330" y="15981"/>
                    <a:pt x="1009" y="13961"/>
                  </a:cubicBezTo>
                  <a:close/>
                </a:path>
              </a:pathLst>
            </a:custGeom>
            <a:solidFill>
              <a:schemeClr val="accent4">
                <a:lumMod val="60000"/>
                <a:lumOff val="4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Shape">
              <a:extLst>
                <a:ext uri="{FF2B5EF4-FFF2-40B4-BE49-F238E27FC236}">
                  <a16:creationId xmlns:a16="http://schemas.microsoft.com/office/drawing/2014/main" id="{3FE846A9-AC1D-405A-8C7C-E92A67EF7396}"/>
                </a:ext>
              </a:extLst>
            </p:cNvPr>
            <p:cNvSpPr/>
            <p:nvPr/>
          </p:nvSpPr>
          <p:spPr>
            <a:xfrm>
              <a:off x="4675015" y="3074246"/>
              <a:ext cx="283048" cy="419377"/>
            </a:xfrm>
            <a:custGeom>
              <a:avLst/>
              <a:gdLst/>
              <a:ahLst/>
              <a:cxnLst>
                <a:cxn ang="0">
                  <a:pos x="wd2" y="hd2"/>
                </a:cxn>
                <a:cxn ang="5400000">
                  <a:pos x="wd2" y="hd2"/>
                </a:cxn>
                <a:cxn ang="10800000">
                  <a:pos x="wd2" y="hd2"/>
                </a:cxn>
                <a:cxn ang="16200000">
                  <a:pos x="wd2" y="hd2"/>
                </a:cxn>
              </a:cxnLst>
              <a:rect l="0" t="0" r="r" b="b"/>
              <a:pathLst>
                <a:path w="20394" h="20752" extrusionOk="0">
                  <a:moveTo>
                    <a:pt x="180" y="9864"/>
                  </a:moveTo>
                  <a:cubicBezTo>
                    <a:pt x="-718" y="6041"/>
                    <a:pt x="1616" y="-848"/>
                    <a:pt x="10313" y="86"/>
                  </a:cubicBezTo>
                  <a:cubicBezTo>
                    <a:pt x="14982" y="579"/>
                    <a:pt x="17650" y="3944"/>
                    <a:pt x="18881" y="6746"/>
                  </a:cubicBezTo>
                  <a:cubicBezTo>
                    <a:pt x="20882" y="11238"/>
                    <a:pt x="20754" y="16118"/>
                    <a:pt x="19343" y="20752"/>
                  </a:cubicBezTo>
                  <a:cubicBezTo>
                    <a:pt x="10313" y="19977"/>
                    <a:pt x="1796" y="16629"/>
                    <a:pt x="180" y="9864"/>
                  </a:cubicBezTo>
                  <a:close/>
                </a:path>
              </a:pathLst>
            </a:custGeom>
            <a:solidFill>
              <a:schemeClr val="accent4">
                <a:lumMod val="60000"/>
                <a:lumOff val="40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Shape">
              <a:extLst>
                <a:ext uri="{FF2B5EF4-FFF2-40B4-BE49-F238E27FC236}">
                  <a16:creationId xmlns:a16="http://schemas.microsoft.com/office/drawing/2014/main" id="{68F974E5-25BF-4B5F-9A0B-15569B8911AA}"/>
                </a:ext>
              </a:extLst>
            </p:cNvPr>
            <p:cNvSpPr/>
            <p:nvPr/>
          </p:nvSpPr>
          <p:spPr>
            <a:xfrm>
              <a:off x="7289647" y="2401808"/>
              <a:ext cx="72528" cy="195496"/>
            </a:xfrm>
            <a:custGeom>
              <a:avLst/>
              <a:gdLst/>
              <a:ahLst/>
              <a:cxnLst>
                <a:cxn ang="0">
                  <a:pos x="wd2" y="hd2"/>
                </a:cxn>
                <a:cxn ang="5400000">
                  <a:pos x="wd2" y="hd2"/>
                </a:cxn>
                <a:cxn ang="10800000">
                  <a:pos x="wd2" y="hd2"/>
                </a:cxn>
                <a:cxn ang="16200000">
                  <a:pos x="wd2" y="hd2"/>
                </a:cxn>
              </a:cxnLst>
              <a:rect l="0" t="0" r="r" b="b"/>
              <a:pathLst>
                <a:path w="18723" h="19068" extrusionOk="0">
                  <a:moveTo>
                    <a:pt x="16477" y="13720"/>
                  </a:moveTo>
                  <a:cubicBezTo>
                    <a:pt x="15741" y="15561"/>
                    <a:pt x="14638" y="17332"/>
                    <a:pt x="13443" y="19068"/>
                  </a:cubicBezTo>
                  <a:cubicBezTo>
                    <a:pt x="4436" y="15630"/>
                    <a:pt x="-1171" y="11150"/>
                    <a:pt x="208" y="5629"/>
                  </a:cubicBezTo>
                  <a:cubicBezTo>
                    <a:pt x="1587" y="73"/>
                    <a:pt x="10502" y="-2532"/>
                    <a:pt x="17304" y="3302"/>
                  </a:cubicBezTo>
                  <a:cubicBezTo>
                    <a:pt x="20429" y="6045"/>
                    <a:pt x="17580" y="10907"/>
                    <a:pt x="16477" y="13720"/>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Shape">
              <a:extLst>
                <a:ext uri="{FF2B5EF4-FFF2-40B4-BE49-F238E27FC236}">
                  <a16:creationId xmlns:a16="http://schemas.microsoft.com/office/drawing/2014/main" id="{43B94D49-C2BF-4C02-ACEF-5CFA2EEA3107}"/>
                </a:ext>
              </a:extLst>
            </p:cNvPr>
            <p:cNvSpPr/>
            <p:nvPr/>
          </p:nvSpPr>
          <p:spPr>
            <a:xfrm>
              <a:off x="7594526" y="2504585"/>
              <a:ext cx="204279" cy="176626"/>
            </a:xfrm>
            <a:custGeom>
              <a:avLst/>
              <a:gdLst/>
              <a:ahLst/>
              <a:cxnLst>
                <a:cxn ang="0">
                  <a:pos x="wd2" y="hd2"/>
                </a:cxn>
                <a:cxn ang="5400000">
                  <a:pos x="wd2" y="hd2"/>
                </a:cxn>
                <a:cxn ang="10800000">
                  <a:pos x="wd2" y="hd2"/>
                </a:cxn>
                <a:cxn ang="16200000">
                  <a:pos x="wd2" y="hd2"/>
                </a:cxn>
              </a:cxnLst>
              <a:rect l="0" t="0" r="r" b="b"/>
              <a:pathLst>
                <a:path w="19924" h="18411" extrusionOk="0">
                  <a:moveTo>
                    <a:pt x="0" y="18411"/>
                  </a:moveTo>
                  <a:cubicBezTo>
                    <a:pt x="3230" y="12324"/>
                    <a:pt x="7744" y="3677"/>
                    <a:pt x="12259" y="1339"/>
                  </a:cubicBezTo>
                  <a:cubicBezTo>
                    <a:pt x="20905" y="-3189"/>
                    <a:pt x="21600" y="4753"/>
                    <a:pt x="17502" y="10506"/>
                  </a:cubicBezTo>
                  <a:cubicBezTo>
                    <a:pt x="13543" y="16073"/>
                    <a:pt x="6737" y="18077"/>
                    <a:pt x="0" y="18411"/>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Shape">
              <a:extLst>
                <a:ext uri="{FF2B5EF4-FFF2-40B4-BE49-F238E27FC236}">
                  <a16:creationId xmlns:a16="http://schemas.microsoft.com/office/drawing/2014/main" id="{C695D510-0947-4872-AC65-EC75E50DE5D0}"/>
                </a:ext>
              </a:extLst>
            </p:cNvPr>
            <p:cNvSpPr/>
            <p:nvPr/>
          </p:nvSpPr>
          <p:spPr>
            <a:xfrm>
              <a:off x="5280277" y="2540192"/>
              <a:ext cx="586751" cy="586757"/>
            </a:xfrm>
            <a:custGeom>
              <a:avLst/>
              <a:gdLst/>
              <a:ahLst/>
              <a:cxnLst>
                <a:cxn ang="0">
                  <a:pos x="wd2" y="hd2"/>
                </a:cxn>
                <a:cxn ang="5400000">
                  <a:pos x="wd2" y="hd2"/>
                </a:cxn>
                <a:cxn ang="10800000">
                  <a:pos x="wd2" y="hd2"/>
                </a:cxn>
                <a:cxn ang="16200000">
                  <a:pos x="wd2" y="hd2"/>
                </a:cxn>
              </a:cxnLst>
              <a:rect l="0" t="0" r="r" b="b"/>
              <a:pathLst>
                <a:path w="21600" h="21600" extrusionOk="0">
                  <a:moveTo>
                    <a:pt x="18952" y="13448"/>
                  </a:moveTo>
                  <a:cubicBezTo>
                    <a:pt x="20420" y="13448"/>
                    <a:pt x="21600" y="12255"/>
                    <a:pt x="21600" y="10800"/>
                  </a:cubicBezTo>
                  <a:cubicBezTo>
                    <a:pt x="21600" y="9345"/>
                    <a:pt x="20407" y="8152"/>
                    <a:pt x="18952" y="8152"/>
                  </a:cubicBezTo>
                  <a:cubicBezTo>
                    <a:pt x="18808" y="8152"/>
                    <a:pt x="18664" y="8179"/>
                    <a:pt x="18520" y="8192"/>
                  </a:cubicBezTo>
                  <a:cubicBezTo>
                    <a:pt x="18402" y="7838"/>
                    <a:pt x="18258" y="7510"/>
                    <a:pt x="18100" y="7183"/>
                  </a:cubicBezTo>
                  <a:cubicBezTo>
                    <a:pt x="18218" y="7104"/>
                    <a:pt x="18336" y="7012"/>
                    <a:pt x="18441" y="6907"/>
                  </a:cubicBezTo>
                  <a:cubicBezTo>
                    <a:pt x="19477" y="5872"/>
                    <a:pt x="19477" y="4194"/>
                    <a:pt x="18441" y="3159"/>
                  </a:cubicBezTo>
                  <a:cubicBezTo>
                    <a:pt x="17406" y="2123"/>
                    <a:pt x="15728" y="2123"/>
                    <a:pt x="14693" y="3159"/>
                  </a:cubicBezTo>
                  <a:cubicBezTo>
                    <a:pt x="14588" y="3264"/>
                    <a:pt x="14496" y="3382"/>
                    <a:pt x="14417" y="3500"/>
                  </a:cubicBezTo>
                  <a:cubicBezTo>
                    <a:pt x="14090" y="3342"/>
                    <a:pt x="13749" y="3198"/>
                    <a:pt x="13408" y="3080"/>
                  </a:cubicBezTo>
                  <a:cubicBezTo>
                    <a:pt x="13434" y="2936"/>
                    <a:pt x="13448" y="2792"/>
                    <a:pt x="13448" y="2648"/>
                  </a:cubicBezTo>
                  <a:cubicBezTo>
                    <a:pt x="13448" y="1180"/>
                    <a:pt x="12255" y="0"/>
                    <a:pt x="10800" y="0"/>
                  </a:cubicBezTo>
                  <a:cubicBezTo>
                    <a:pt x="9345" y="0"/>
                    <a:pt x="8152" y="1193"/>
                    <a:pt x="8152" y="2648"/>
                  </a:cubicBezTo>
                  <a:cubicBezTo>
                    <a:pt x="8152" y="2792"/>
                    <a:pt x="8179" y="2936"/>
                    <a:pt x="8192" y="3080"/>
                  </a:cubicBezTo>
                  <a:cubicBezTo>
                    <a:pt x="7838" y="3198"/>
                    <a:pt x="7510" y="3342"/>
                    <a:pt x="7183" y="3500"/>
                  </a:cubicBezTo>
                  <a:cubicBezTo>
                    <a:pt x="7104" y="3382"/>
                    <a:pt x="7012" y="3264"/>
                    <a:pt x="6907" y="3159"/>
                  </a:cubicBezTo>
                  <a:cubicBezTo>
                    <a:pt x="5872" y="2123"/>
                    <a:pt x="4194" y="2123"/>
                    <a:pt x="3159" y="3159"/>
                  </a:cubicBezTo>
                  <a:cubicBezTo>
                    <a:pt x="2123" y="4194"/>
                    <a:pt x="2123" y="5872"/>
                    <a:pt x="3159" y="6907"/>
                  </a:cubicBezTo>
                  <a:cubicBezTo>
                    <a:pt x="3264" y="7012"/>
                    <a:pt x="3382" y="7104"/>
                    <a:pt x="3500" y="7183"/>
                  </a:cubicBezTo>
                  <a:cubicBezTo>
                    <a:pt x="3342" y="7510"/>
                    <a:pt x="3198" y="7851"/>
                    <a:pt x="3080" y="8192"/>
                  </a:cubicBezTo>
                  <a:cubicBezTo>
                    <a:pt x="2936" y="8166"/>
                    <a:pt x="2792" y="8152"/>
                    <a:pt x="2648" y="8152"/>
                  </a:cubicBezTo>
                  <a:cubicBezTo>
                    <a:pt x="1180" y="8152"/>
                    <a:pt x="0" y="9345"/>
                    <a:pt x="0" y="10800"/>
                  </a:cubicBezTo>
                  <a:cubicBezTo>
                    <a:pt x="0" y="12255"/>
                    <a:pt x="1193" y="13448"/>
                    <a:pt x="2648" y="13448"/>
                  </a:cubicBezTo>
                  <a:cubicBezTo>
                    <a:pt x="2792" y="13448"/>
                    <a:pt x="2936" y="13421"/>
                    <a:pt x="3080" y="13408"/>
                  </a:cubicBezTo>
                  <a:cubicBezTo>
                    <a:pt x="3198" y="13762"/>
                    <a:pt x="3342" y="14090"/>
                    <a:pt x="3500" y="14417"/>
                  </a:cubicBezTo>
                  <a:cubicBezTo>
                    <a:pt x="3382" y="14496"/>
                    <a:pt x="3264" y="14588"/>
                    <a:pt x="3159" y="14693"/>
                  </a:cubicBezTo>
                  <a:cubicBezTo>
                    <a:pt x="2123" y="15728"/>
                    <a:pt x="2123" y="17406"/>
                    <a:pt x="3159" y="18441"/>
                  </a:cubicBezTo>
                  <a:cubicBezTo>
                    <a:pt x="4194" y="19477"/>
                    <a:pt x="5872" y="19477"/>
                    <a:pt x="6907" y="18441"/>
                  </a:cubicBezTo>
                  <a:cubicBezTo>
                    <a:pt x="7012" y="18336"/>
                    <a:pt x="7104" y="18218"/>
                    <a:pt x="7183" y="18100"/>
                  </a:cubicBezTo>
                  <a:cubicBezTo>
                    <a:pt x="7510" y="18258"/>
                    <a:pt x="7838" y="18402"/>
                    <a:pt x="8192" y="18520"/>
                  </a:cubicBezTo>
                  <a:cubicBezTo>
                    <a:pt x="8166" y="18664"/>
                    <a:pt x="8152" y="18808"/>
                    <a:pt x="8152" y="18952"/>
                  </a:cubicBezTo>
                  <a:cubicBezTo>
                    <a:pt x="8152" y="20420"/>
                    <a:pt x="9345" y="21600"/>
                    <a:pt x="10800" y="21600"/>
                  </a:cubicBezTo>
                  <a:cubicBezTo>
                    <a:pt x="12255" y="21600"/>
                    <a:pt x="13448" y="20407"/>
                    <a:pt x="13448" y="18952"/>
                  </a:cubicBezTo>
                  <a:cubicBezTo>
                    <a:pt x="13448" y="18808"/>
                    <a:pt x="13421" y="18664"/>
                    <a:pt x="13408" y="18520"/>
                  </a:cubicBezTo>
                  <a:cubicBezTo>
                    <a:pt x="13762" y="18402"/>
                    <a:pt x="14090" y="18258"/>
                    <a:pt x="14417" y="18100"/>
                  </a:cubicBezTo>
                  <a:cubicBezTo>
                    <a:pt x="14496" y="18218"/>
                    <a:pt x="14588" y="18336"/>
                    <a:pt x="14693" y="18441"/>
                  </a:cubicBezTo>
                  <a:cubicBezTo>
                    <a:pt x="15728" y="19477"/>
                    <a:pt x="17406" y="19477"/>
                    <a:pt x="18441" y="18441"/>
                  </a:cubicBezTo>
                  <a:cubicBezTo>
                    <a:pt x="19477" y="17406"/>
                    <a:pt x="19477" y="15728"/>
                    <a:pt x="18441" y="14693"/>
                  </a:cubicBezTo>
                  <a:cubicBezTo>
                    <a:pt x="18336" y="14588"/>
                    <a:pt x="18218" y="14496"/>
                    <a:pt x="18100" y="14417"/>
                  </a:cubicBezTo>
                  <a:cubicBezTo>
                    <a:pt x="18258" y="14090"/>
                    <a:pt x="18402" y="13762"/>
                    <a:pt x="18520" y="13408"/>
                  </a:cubicBezTo>
                  <a:cubicBezTo>
                    <a:pt x="18664" y="13434"/>
                    <a:pt x="18808" y="13448"/>
                    <a:pt x="18952" y="13448"/>
                  </a:cubicBezTo>
                  <a:close/>
                  <a:moveTo>
                    <a:pt x="10800" y="16567"/>
                  </a:moveTo>
                  <a:cubicBezTo>
                    <a:pt x="7615" y="16567"/>
                    <a:pt x="5033" y="13985"/>
                    <a:pt x="5033" y="10800"/>
                  </a:cubicBezTo>
                  <a:cubicBezTo>
                    <a:pt x="5033" y="7615"/>
                    <a:pt x="7615" y="5033"/>
                    <a:pt x="10800" y="5033"/>
                  </a:cubicBezTo>
                  <a:cubicBezTo>
                    <a:pt x="13985" y="5033"/>
                    <a:pt x="16567" y="7615"/>
                    <a:pt x="16567" y="10800"/>
                  </a:cubicBezTo>
                  <a:cubicBezTo>
                    <a:pt x="16567" y="13985"/>
                    <a:pt x="13985" y="16567"/>
                    <a:pt x="10800" y="16567"/>
                  </a:cubicBezTo>
                  <a:close/>
                </a:path>
              </a:pathLst>
            </a:custGeom>
            <a:solidFill>
              <a:srgbClr val="060708"/>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Shape">
              <a:extLst>
                <a:ext uri="{FF2B5EF4-FFF2-40B4-BE49-F238E27FC236}">
                  <a16:creationId xmlns:a16="http://schemas.microsoft.com/office/drawing/2014/main" id="{5C2A1965-D35A-43BA-9393-9DB262DD47B5}"/>
                </a:ext>
              </a:extLst>
            </p:cNvPr>
            <p:cNvSpPr/>
            <p:nvPr/>
          </p:nvSpPr>
          <p:spPr>
            <a:xfrm>
              <a:off x="4105351" y="2789418"/>
              <a:ext cx="399483" cy="399478"/>
            </a:xfrm>
            <a:custGeom>
              <a:avLst/>
              <a:gdLst/>
              <a:ahLst/>
              <a:cxnLst>
                <a:cxn ang="0">
                  <a:pos x="wd2" y="hd2"/>
                </a:cxn>
                <a:cxn ang="5400000">
                  <a:pos x="wd2" y="hd2"/>
                </a:cxn>
                <a:cxn ang="10800000">
                  <a:pos x="wd2" y="hd2"/>
                </a:cxn>
                <a:cxn ang="16200000">
                  <a:pos x="wd2" y="hd2"/>
                </a:cxn>
              </a:cxnLst>
              <a:rect l="0" t="0" r="r" b="b"/>
              <a:pathLst>
                <a:path w="21600" h="21600" extrusionOk="0">
                  <a:moveTo>
                    <a:pt x="18943" y="13457"/>
                  </a:moveTo>
                  <a:cubicBezTo>
                    <a:pt x="20406" y="13457"/>
                    <a:pt x="21600" y="12263"/>
                    <a:pt x="21600" y="10800"/>
                  </a:cubicBezTo>
                  <a:cubicBezTo>
                    <a:pt x="21600" y="9337"/>
                    <a:pt x="20406" y="8143"/>
                    <a:pt x="18943" y="8143"/>
                  </a:cubicBezTo>
                  <a:cubicBezTo>
                    <a:pt x="18789" y="8143"/>
                    <a:pt x="18655" y="8163"/>
                    <a:pt x="18520" y="8182"/>
                  </a:cubicBezTo>
                  <a:cubicBezTo>
                    <a:pt x="18404" y="7835"/>
                    <a:pt x="18270" y="7489"/>
                    <a:pt x="18096" y="7181"/>
                  </a:cubicBezTo>
                  <a:cubicBezTo>
                    <a:pt x="18212" y="7104"/>
                    <a:pt x="18327" y="7007"/>
                    <a:pt x="18443" y="6911"/>
                  </a:cubicBezTo>
                  <a:cubicBezTo>
                    <a:pt x="19482" y="5872"/>
                    <a:pt x="19482" y="4197"/>
                    <a:pt x="18443" y="3157"/>
                  </a:cubicBezTo>
                  <a:cubicBezTo>
                    <a:pt x="17403" y="2117"/>
                    <a:pt x="15728" y="2118"/>
                    <a:pt x="14689" y="3157"/>
                  </a:cubicBezTo>
                  <a:cubicBezTo>
                    <a:pt x="14593" y="3253"/>
                    <a:pt x="14496" y="3369"/>
                    <a:pt x="14419" y="3504"/>
                  </a:cubicBezTo>
                  <a:cubicBezTo>
                    <a:pt x="14092" y="3350"/>
                    <a:pt x="13765" y="3196"/>
                    <a:pt x="13418" y="3080"/>
                  </a:cubicBezTo>
                  <a:cubicBezTo>
                    <a:pt x="13437" y="2945"/>
                    <a:pt x="13457" y="2791"/>
                    <a:pt x="13457" y="2657"/>
                  </a:cubicBezTo>
                  <a:cubicBezTo>
                    <a:pt x="13457" y="1194"/>
                    <a:pt x="12263" y="0"/>
                    <a:pt x="10800" y="0"/>
                  </a:cubicBezTo>
                  <a:cubicBezTo>
                    <a:pt x="9337" y="0"/>
                    <a:pt x="8143" y="1194"/>
                    <a:pt x="8143" y="2657"/>
                  </a:cubicBezTo>
                  <a:cubicBezTo>
                    <a:pt x="8143" y="2811"/>
                    <a:pt x="8163" y="2946"/>
                    <a:pt x="8182" y="3080"/>
                  </a:cubicBezTo>
                  <a:cubicBezTo>
                    <a:pt x="7835" y="3196"/>
                    <a:pt x="7489" y="3330"/>
                    <a:pt x="7181" y="3504"/>
                  </a:cubicBezTo>
                  <a:cubicBezTo>
                    <a:pt x="7104" y="3388"/>
                    <a:pt x="7008" y="3273"/>
                    <a:pt x="6911" y="3157"/>
                  </a:cubicBezTo>
                  <a:cubicBezTo>
                    <a:pt x="5872" y="2118"/>
                    <a:pt x="4197" y="2118"/>
                    <a:pt x="3157" y="3157"/>
                  </a:cubicBezTo>
                  <a:cubicBezTo>
                    <a:pt x="2118" y="4197"/>
                    <a:pt x="2118" y="5872"/>
                    <a:pt x="3157" y="6911"/>
                  </a:cubicBezTo>
                  <a:cubicBezTo>
                    <a:pt x="3253" y="7007"/>
                    <a:pt x="3369" y="7104"/>
                    <a:pt x="3504" y="7181"/>
                  </a:cubicBezTo>
                  <a:cubicBezTo>
                    <a:pt x="3350" y="7508"/>
                    <a:pt x="3196" y="7835"/>
                    <a:pt x="3080" y="8182"/>
                  </a:cubicBezTo>
                  <a:cubicBezTo>
                    <a:pt x="2945" y="8163"/>
                    <a:pt x="2791" y="8143"/>
                    <a:pt x="2657" y="8143"/>
                  </a:cubicBezTo>
                  <a:cubicBezTo>
                    <a:pt x="1194" y="8143"/>
                    <a:pt x="0" y="9337"/>
                    <a:pt x="0" y="10800"/>
                  </a:cubicBezTo>
                  <a:cubicBezTo>
                    <a:pt x="0" y="12263"/>
                    <a:pt x="1194" y="13457"/>
                    <a:pt x="2657" y="13457"/>
                  </a:cubicBezTo>
                  <a:cubicBezTo>
                    <a:pt x="2811" y="13457"/>
                    <a:pt x="2945" y="13437"/>
                    <a:pt x="3080" y="13418"/>
                  </a:cubicBezTo>
                  <a:cubicBezTo>
                    <a:pt x="3196" y="13765"/>
                    <a:pt x="3330" y="14111"/>
                    <a:pt x="3504" y="14419"/>
                  </a:cubicBezTo>
                  <a:cubicBezTo>
                    <a:pt x="3388" y="14496"/>
                    <a:pt x="3273" y="14593"/>
                    <a:pt x="3157" y="14689"/>
                  </a:cubicBezTo>
                  <a:cubicBezTo>
                    <a:pt x="2118" y="15728"/>
                    <a:pt x="2118" y="17403"/>
                    <a:pt x="3157" y="18443"/>
                  </a:cubicBezTo>
                  <a:cubicBezTo>
                    <a:pt x="4197" y="19482"/>
                    <a:pt x="5872" y="19482"/>
                    <a:pt x="6911" y="18443"/>
                  </a:cubicBezTo>
                  <a:cubicBezTo>
                    <a:pt x="7007" y="18347"/>
                    <a:pt x="7104" y="18231"/>
                    <a:pt x="7181" y="18096"/>
                  </a:cubicBezTo>
                  <a:cubicBezTo>
                    <a:pt x="7508" y="18250"/>
                    <a:pt x="7835" y="18404"/>
                    <a:pt x="8182" y="18520"/>
                  </a:cubicBezTo>
                  <a:cubicBezTo>
                    <a:pt x="8163" y="18655"/>
                    <a:pt x="8143" y="18809"/>
                    <a:pt x="8143" y="18943"/>
                  </a:cubicBezTo>
                  <a:cubicBezTo>
                    <a:pt x="8143" y="20406"/>
                    <a:pt x="9337" y="21600"/>
                    <a:pt x="10800" y="21600"/>
                  </a:cubicBezTo>
                  <a:cubicBezTo>
                    <a:pt x="12263" y="21600"/>
                    <a:pt x="13457" y="20406"/>
                    <a:pt x="13457" y="18943"/>
                  </a:cubicBezTo>
                  <a:cubicBezTo>
                    <a:pt x="13457" y="18789"/>
                    <a:pt x="13437" y="18654"/>
                    <a:pt x="13418" y="18520"/>
                  </a:cubicBezTo>
                  <a:cubicBezTo>
                    <a:pt x="13765" y="18404"/>
                    <a:pt x="14111" y="18270"/>
                    <a:pt x="14419" y="18096"/>
                  </a:cubicBezTo>
                  <a:cubicBezTo>
                    <a:pt x="14496" y="18212"/>
                    <a:pt x="14592" y="18327"/>
                    <a:pt x="14689" y="18443"/>
                  </a:cubicBezTo>
                  <a:cubicBezTo>
                    <a:pt x="15728" y="19482"/>
                    <a:pt x="17403" y="19482"/>
                    <a:pt x="18443" y="18443"/>
                  </a:cubicBezTo>
                  <a:cubicBezTo>
                    <a:pt x="19482" y="17403"/>
                    <a:pt x="19482" y="15728"/>
                    <a:pt x="18443" y="14689"/>
                  </a:cubicBezTo>
                  <a:cubicBezTo>
                    <a:pt x="18347" y="14593"/>
                    <a:pt x="18231" y="14496"/>
                    <a:pt x="18096" y="14419"/>
                  </a:cubicBezTo>
                  <a:cubicBezTo>
                    <a:pt x="18250" y="14092"/>
                    <a:pt x="18404" y="13765"/>
                    <a:pt x="18520" y="13418"/>
                  </a:cubicBezTo>
                  <a:cubicBezTo>
                    <a:pt x="18655" y="13437"/>
                    <a:pt x="18809" y="13457"/>
                    <a:pt x="18943" y="13457"/>
                  </a:cubicBezTo>
                  <a:close/>
                  <a:moveTo>
                    <a:pt x="10800" y="16575"/>
                  </a:moveTo>
                  <a:cubicBezTo>
                    <a:pt x="7624" y="16575"/>
                    <a:pt x="5044" y="13996"/>
                    <a:pt x="5044" y="10819"/>
                  </a:cubicBezTo>
                  <a:cubicBezTo>
                    <a:pt x="5044" y="7643"/>
                    <a:pt x="7624" y="5063"/>
                    <a:pt x="10800" y="5063"/>
                  </a:cubicBezTo>
                  <a:cubicBezTo>
                    <a:pt x="13976" y="5063"/>
                    <a:pt x="16556" y="7643"/>
                    <a:pt x="16556" y="10819"/>
                  </a:cubicBezTo>
                  <a:cubicBezTo>
                    <a:pt x="16556" y="13996"/>
                    <a:pt x="13976" y="16575"/>
                    <a:pt x="10800" y="16575"/>
                  </a:cubicBezTo>
                  <a:close/>
                </a:path>
              </a:pathLst>
            </a:custGeom>
            <a:solidFill>
              <a:srgbClr val="060708"/>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Shape">
              <a:extLst>
                <a:ext uri="{FF2B5EF4-FFF2-40B4-BE49-F238E27FC236}">
                  <a16:creationId xmlns:a16="http://schemas.microsoft.com/office/drawing/2014/main" id="{86FAD247-A470-4DA4-A2C5-99192C535BE4}"/>
                </a:ext>
              </a:extLst>
            </p:cNvPr>
            <p:cNvSpPr/>
            <p:nvPr/>
          </p:nvSpPr>
          <p:spPr>
            <a:xfrm>
              <a:off x="5173468" y="3038642"/>
              <a:ext cx="340378" cy="340370"/>
            </a:xfrm>
            <a:custGeom>
              <a:avLst/>
              <a:gdLst/>
              <a:ahLst/>
              <a:cxnLst>
                <a:cxn ang="0">
                  <a:pos x="wd2" y="hd2"/>
                </a:cxn>
                <a:cxn ang="5400000">
                  <a:pos x="wd2" y="hd2"/>
                </a:cxn>
                <a:cxn ang="10800000">
                  <a:pos x="wd2" y="hd2"/>
                </a:cxn>
                <a:cxn ang="16200000">
                  <a:pos x="wd2" y="hd2"/>
                </a:cxn>
              </a:cxnLst>
              <a:rect l="0" t="0" r="r" b="b"/>
              <a:pathLst>
                <a:path w="21600" h="21600" extrusionOk="0">
                  <a:moveTo>
                    <a:pt x="18956" y="13444"/>
                  </a:moveTo>
                  <a:cubicBezTo>
                    <a:pt x="20425" y="13444"/>
                    <a:pt x="21600" y="12246"/>
                    <a:pt x="21600" y="10800"/>
                  </a:cubicBezTo>
                  <a:cubicBezTo>
                    <a:pt x="21600" y="9331"/>
                    <a:pt x="20403" y="8156"/>
                    <a:pt x="18956" y="8156"/>
                  </a:cubicBezTo>
                  <a:cubicBezTo>
                    <a:pt x="18798" y="8156"/>
                    <a:pt x="18663" y="8179"/>
                    <a:pt x="18527" y="8202"/>
                  </a:cubicBezTo>
                  <a:cubicBezTo>
                    <a:pt x="18414" y="7863"/>
                    <a:pt x="18279" y="7524"/>
                    <a:pt x="18098" y="7185"/>
                  </a:cubicBezTo>
                  <a:cubicBezTo>
                    <a:pt x="18211" y="7095"/>
                    <a:pt x="18324" y="7004"/>
                    <a:pt x="18437" y="6914"/>
                  </a:cubicBezTo>
                  <a:cubicBezTo>
                    <a:pt x="19476" y="5874"/>
                    <a:pt x="19476" y="4202"/>
                    <a:pt x="18437" y="3163"/>
                  </a:cubicBezTo>
                  <a:cubicBezTo>
                    <a:pt x="17398" y="2124"/>
                    <a:pt x="15726" y="2124"/>
                    <a:pt x="14686" y="3163"/>
                  </a:cubicBezTo>
                  <a:cubicBezTo>
                    <a:pt x="14573" y="3276"/>
                    <a:pt x="14483" y="3389"/>
                    <a:pt x="14415" y="3502"/>
                  </a:cubicBezTo>
                  <a:cubicBezTo>
                    <a:pt x="14099" y="3344"/>
                    <a:pt x="13760" y="3208"/>
                    <a:pt x="13398" y="3073"/>
                  </a:cubicBezTo>
                  <a:cubicBezTo>
                    <a:pt x="13421" y="2937"/>
                    <a:pt x="13444" y="2779"/>
                    <a:pt x="13444" y="2644"/>
                  </a:cubicBezTo>
                  <a:cubicBezTo>
                    <a:pt x="13444" y="1175"/>
                    <a:pt x="12246" y="0"/>
                    <a:pt x="10800" y="0"/>
                  </a:cubicBezTo>
                  <a:cubicBezTo>
                    <a:pt x="9331" y="0"/>
                    <a:pt x="8156" y="1198"/>
                    <a:pt x="8156" y="2644"/>
                  </a:cubicBezTo>
                  <a:cubicBezTo>
                    <a:pt x="8156" y="2802"/>
                    <a:pt x="8179" y="2937"/>
                    <a:pt x="8202" y="3073"/>
                  </a:cubicBezTo>
                  <a:cubicBezTo>
                    <a:pt x="7863" y="3186"/>
                    <a:pt x="7524" y="3321"/>
                    <a:pt x="7185" y="3502"/>
                  </a:cubicBezTo>
                  <a:cubicBezTo>
                    <a:pt x="7095" y="3389"/>
                    <a:pt x="7004" y="3276"/>
                    <a:pt x="6914" y="3163"/>
                  </a:cubicBezTo>
                  <a:cubicBezTo>
                    <a:pt x="5874" y="2124"/>
                    <a:pt x="4202" y="2124"/>
                    <a:pt x="3163" y="3163"/>
                  </a:cubicBezTo>
                  <a:cubicBezTo>
                    <a:pt x="2124" y="4203"/>
                    <a:pt x="2124" y="5875"/>
                    <a:pt x="3163" y="6914"/>
                  </a:cubicBezTo>
                  <a:cubicBezTo>
                    <a:pt x="3276" y="7027"/>
                    <a:pt x="3389" y="7117"/>
                    <a:pt x="3502" y="7185"/>
                  </a:cubicBezTo>
                  <a:cubicBezTo>
                    <a:pt x="3344" y="7501"/>
                    <a:pt x="3208" y="7840"/>
                    <a:pt x="3073" y="8202"/>
                  </a:cubicBezTo>
                  <a:cubicBezTo>
                    <a:pt x="2937" y="8179"/>
                    <a:pt x="2779" y="8156"/>
                    <a:pt x="2644" y="8156"/>
                  </a:cubicBezTo>
                  <a:cubicBezTo>
                    <a:pt x="1175" y="8156"/>
                    <a:pt x="0" y="9354"/>
                    <a:pt x="0" y="10800"/>
                  </a:cubicBezTo>
                  <a:cubicBezTo>
                    <a:pt x="0" y="12269"/>
                    <a:pt x="1197" y="13444"/>
                    <a:pt x="2644" y="13444"/>
                  </a:cubicBezTo>
                  <a:cubicBezTo>
                    <a:pt x="2802" y="13444"/>
                    <a:pt x="2937" y="13421"/>
                    <a:pt x="3073" y="13398"/>
                  </a:cubicBezTo>
                  <a:cubicBezTo>
                    <a:pt x="3186" y="13737"/>
                    <a:pt x="3321" y="14076"/>
                    <a:pt x="3502" y="14415"/>
                  </a:cubicBezTo>
                  <a:cubicBezTo>
                    <a:pt x="3389" y="14505"/>
                    <a:pt x="3276" y="14596"/>
                    <a:pt x="3163" y="14686"/>
                  </a:cubicBezTo>
                  <a:cubicBezTo>
                    <a:pt x="2124" y="15726"/>
                    <a:pt x="2124" y="17398"/>
                    <a:pt x="3163" y="18437"/>
                  </a:cubicBezTo>
                  <a:cubicBezTo>
                    <a:pt x="4202" y="19476"/>
                    <a:pt x="5874" y="19476"/>
                    <a:pt x="6914" y="18437"/>
                  </a:cubicBezTo>
                  <a:cubicBezTo>
                    <a:pt x="7027" y="18324"/>
                    <a:pt x="7117" y="18211"/>
                    <a:pt x="7185" y="18098"/>
                  </a:cubicBezTo>
                  <a:cubicBezTo>
                    <a:pt x="7501" y="18256"/>
                    <a:pt x="7840" y="18392"/>
                    <a:pt x="8202" y="18527"/>
                  </a:cubicBezTo>
                  <a:cubicBezTo>
                    <a:pt x="8179" y="18663"/>
                    <a:pt x="8156" y="18821"/>
                    <a:pt x="8156" y="18956"/>
                  </a:cubicBezTo>
                  <a:cubicBezTo>
                    <a:pt x="8156" y="20425"/>
                    <a:pt x="9354" y="21600"/>
                    <a:pt x="10800" y="21600"/>
                  </a:cubicBezTo>
                  <a:cubicBezTo>
                    <a:pt x="12269" y="21600"/>
                    <a:pt x="13444" y="20402"/>
                    <a:pt x="13444" y="18956"/>
                  </a:cubicBezTo>
                  <a:cubicBezTo>
                    <a:pt x="13444" y="18798"/>
                    <a:pt x="13421" y="18663"/>
                    <a:pt x="13398" y="18527"/>
                  </a:cubicBezTo>
                  <a:cubicBezTo>
                    <a:pt x="13737" y="18414"/>
                    <a:pt x="14076" y="18279"/>
                    <a:pt x="14415" y="18098"/>
                  </a:cubicBezTo>
                  <a:cubicBezTo>
                    <a:pt x="14505" y="18211"/>
                    <a:pt x="14596" y="18324"/>
                    <a:pt x="14686" y="18437"/>
                  </a:cubicBezTo>
                  <a:cubicBezTo>
                    <a:pt x="15726" y="19476"/>
                    <a:pt x="17398" y="19476"/>
                    <a:pt x="18437" y="18437"/>
                  </a:cubicBezTo>
                  <a:cubicBezTo>
                    <a:pt x="19476" y="17397"/>
                    <a:pt x="19476" y="15725"/>
                    <a:pt x="18437" y="14686"/>
                  </a:cubicBezTo>
                  <a:cubicBezTo>
                    <a:pt x="18324" y="14573"/>
                    <a:pt x="18211" y="14483"/>
                    <a:pt x="18098" y="14415"/>
                  </a:cubicBezTo>
                  <a:cubicBezTo>
                    <a:pt x="18256" y="14099"/>
                    <a:pt x="18392" y="13760"/>
                    <a:pt x="18527" y="13398"/>
                  </a:cubicBezTo>
                  <a:cubicBezTo>
                    <a:pt x="18663" y="13421"/>
                    <a:pt x="18798" y="13444"/>
                    <a:pt x="18956" y="13444"/>
                  </a:cubicBezTo>
                  <a:close/>
                  <a:moveTo>
                    <a:pt x="10777" y="16562"/>
                  </a:moveTo>
                  <a:cubicBezTo>
                    <a:pt x="7592" y="16562"/>
                    <a:pt x="4993" y="13986"/>
                    <a:pt x="4993" y="10777"/>
                  </a:cubicBezTo>
                  <a:cubicBezTo>
                    <a:pt x="4993" y="7592"/>
                    <a:pt x="7569" y="4993"/>
                    <a:pt x="10777" y="4993"/>
                  </a:cubicBezTo>
                  <a:cubicBezTo>
                    <a:pt x="13963" y="4993"/>
                    <a:pt x="16561" y="7569"/>
                    <a:pt x="16561" y="10777"/>
                  </a:cubicBezTo>
                  <a:cubicBezTo>
                    <a:pt x="16561" y="13986"/>
                    <a:pt x="13963" y="16562"/>
                    <a:pt x="10777" y="16562"/>
                  </a:cubicBezTo>
                  <a:close/>
                </a:path>
              </a:pathLst>
            </a:custGeom>
            <a:solidFill>
              <a:srgbClr val="2EC6ED"/>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Shape">
              <a:extLst>
                <a:ext uri="{FF2B5EF4-FFF2-40B4-BE49-F238E27FC236}">
                  <a16:creationId xmlns:a16="http://schemas.microsoft.com/office/drawing/2014/main" id="{97F0697D-54A6-4EF3-93ED-0242FF8D2C69}"/>
                </a:ext>
              </a:extLst>
            </p:cNvPr>
            <p:cNvSpPr/>
            <p:nvPr/>
          </p:nvSpPr>
          <p:spPr>
            <a:xfrm>
              <a:off x="4924242" y="2789416"/>
              <a:ext cx="340378" cy="340370"/>
            </a:xfrm>
            <a:custGeom>
              <a:avLst/>
              <a:gdLst/>
              <a:ahLst/>
              <a:cxnLst>
                <a:cxn ang="0">
                  <a:pos x="wd2" y="hd2"/>
                </a:cxn>
                <a:cxn ang="5400000">
                  <a:pos x="wd2" y="hd2"/>
                </a:cxn>
                <a:cxn ang="10800000">
                  <a:pos x="wd2" y="hd2"/>
                </a:cxn>
                <a:cxn ang="16200000">
                  <a:pos x="wd2" y="hd2"/>
                </a:cxn>
              </a:cxnLst>
              <a:rect l="0" t="0" r="r" b="b"/>
              <a:pathLst>
                <a:path w="21600" h="21600" extrusionOk="0">
                  <a:moveTo>
                    <a:pt x="18956" y="13444"/>
                  </a:moveTo>
                  <a:cubicBezTo>
                    <a:pt x="20425" y="13444"/>
                    <a:pt x="21600" y="12246"/>
                    <a:pt x="21600" y="10800"/>
                  </a:cubicBezTo>
                  <a:cubicBezTo>
                    <a:pt x="21600" y="9331"/>
                    <a:pt x="20403" y="8156"/>
                    <a:pt x="18956" y="8156"/>
                  </a:cubicBezTo>
                  <a:cubicBezTo>
                    <a:pt x="18798" y="8156"/>
                    <a:pt x="18663" y="8179"/>
                    <a:pt x="18527" y="8202"/>
                  </a:cubicBezTo>
                  <a:cubicBezTo>
                    <a:pt x="18414" y="7863"/>
                    <a:pt x="18279" y="7524"/>
                    <a:pt x="18098" y="7185"/>
                  </a:cubicBezTo>
                  <a:cubicBezTo>
                    <a:pt x="18211" y="7095"/>
                    <a:pt x="18324" y="7004"/>
                    <a:pt x="18437" y="6914"/>
                  </a:cubicBezTo>
                  <a:cubicBezTo>
                    <a:pt x="19476" y="5874"/>
                    <a:pt x="19476" y="4202"/>
                    <a:pt x="18437" y="3163"/>
                  </a:cubicBezTo>
                  <a:cubicBezTo>
                    <a:pt x="17398" y="2124"/>
                    <a:pt x="15726" y="2124"/>
                    <a:pt x="14686" y="3163"/>
                  </a:cubicBezTo>
                  <a:cubicBezTo>
                    <a:pt x="14573" y="3276"/>
                    <a:pt x="14483" y="3389"/>
                    <a:pt x="14415" y="3502"/>
                  </a:cubicBezTo>
                  <a:cubicBezTo>
                    <a:pt x="14099" y="3344"/>
                    <a:pt x="13760" y="3208"/>
                    <a:pt x="13398" y="3073"/>
                  </a:cubicBezTo>
                  <a:cubicBezTo>
                    <a:pt x="13421" y="2937"/>
                    <a:pt x="13444" y="2779"/>
                    <a:pt x="13444" y="2644"/>
                  </a:cubicBezTo>
                  <a:cubicBezTo>
                    <a:pt x="13444" y="1175"/>
                    <a:pt x="12246" y="0"/>
                    <a:pt x="10800" y="0"/>
                  </a:cubicBezTo>
                  <a:cubicBezTo>
                    <a:pt x="9331" y="0"/>
                    <a:pt x="8156" y="1198"/>
                    <a:pt x="8156" y="2644"/>
                  </a:cubicBezTo>
                  <a:cubicBezTo>
                    <a:pt x="8156" y="2802"/>
                    <a:pt x="8179" y="2937"/>
                    <a:pt x="8202" y="3073"/>
                  </a:cubicBezTo>
                  <a:cubicBezTo>
                    <a:pt x="7863" y="3186"/>
                    <a:pt x="7524" y="3321"/>
                    <a:pt x="7185" y="3502"/>
                  </a:cubicBezTo>
                  <a:cubicBezTo>
                    <a:pt x="7095" y="3389"/>
                    <a:pt x="7004" y="3276"/>
                    <a:pt x="6914" y="3163"/>
                  </a:cubicBezTo>
                  <a:cubicBezTo>
                    <a:pt x="5874" y="2124"/>
                    <a:pt x="4202" y="2124"/>
                    <a:pt x="3163" y="3163"/>
                  </a:cubicBezTo>
                  <a:cubicBezTo>
                    <a:pt x="2124" y="4203"/>
                    <a:pt x="2124" y="5875"/>
                    <a:pt x="3163" y="6914"/>
                  </a:cubicBezTo>
                  <a:cubicBezTo>
                    <a:pt x="3276" y="7027"/>
                    <a:pt x="3389" y="7117"/>
                    <a:pt x="3502" y="7185"/>
                  </a:cubicBezTo>
                  <a:cubicBezTo>
                    <a:pt x="3344" y="7501"/>
                    <a:pt x="3208" y="7840"/>
                    <a:pt x="3073" y="8202"/>
                  </a:cubicBezTo>
                  <a:cubicBezTo>
                    <a:pt x="2937" y="8179"/>
                    <a:pt x="2779" y="8156"/>
                    <a:pt x="2644" y="8156"/>
                  </a:cubicBezTo>
                  <a:cubicBezTo>
                    <a:pt x="1175" y="8156"/>
                    <a:pt x="0" y="9354"/>
                    <a:pt x="0" y="10800"/>
                  </a:cubicBezTo>
                  <a:cubicBezTo>
                    <a:pt x="0" y="12269"/>
                    <a:pt x="1197" y="13444"/>
                    <a:pt x="2644" y="13444"/>
                  </a:cubicBezTo>
                  <a:cubicBezTo>
                    <a:pt x="2802" y="13444"/>
                    <a:pt x="2937" y="13421"/>
                    <a:pt x="3073" y="13398"/>
                  </a:cubicBezTo>
                  <a:cubicBezTo>
                    <a:pt x="3186" y="13737"/>
                    <a:pt x="3321" y="14076"/>
                    <a:pt x="3502" y="14415"/>
                  </a:cubicBezTo>
                  <a:cubicBezTo>
                    <a:pt x="3389" y="14505"/>
                    <a:pt x="3276" y="14596"/>
                    <a:pt x="3163" y="14686"/>
                  </a:cubicBezTo>
                  <a:cubicBezTo>
                    <a:pt x="2124" y="15726"/>
                    <a:pt x="2124" y="17398"/>
                    <a:pt x="3163" y="18437"/>
                  </a:cubicBezTo>
                  <a:cubicBezTo>
                    <a:pt x="4202" y="19476"/>
                    <a:pt x="5874" y="19476"/>
                    <a:pt x="6914" y="18437"/>
                  </a:cubicBezTo>
                  <a:cubicBezTo>
                    <a:pt x="7027" y="18324"/>
                    <a:pt x="7117" y="18211"/>
                    <a:pt x="7185" y="18098"/>
                  </a:cubicBezTo>
                  <a:cubicBezTo>
                    <a:pt x="7501" y="18256"/>
                    <a:pt x="7840" y="18392"/>
                    <a:pt x="8202" y="18527"/>
                  </a:cubicBezTo>
                  <a:cubicBezTo>
                    <a:pt x="8179" y="18663"/>
                    <a:pt x="8156" y="18821"/>
                    <a:pt x="8156" y="18956"/>
                  </a:cubicBezTo>
                  <a:cubicBezTo>
                    <a:pt x="8156" y="20425"/>
                    <a:pt x="9354" y="21600"/>
                    <a:pt x="10800" y="21600"/>
                  </a:cubicBezTo>
                  <a:cubicBezTo>
                    <a:pt x="12269" y="21600"/>
                    <a:pt x="13444" y="20402"/>
                    <a:pt x="13444" y="18956"/>
                  </a:cubicBezTo>
                  <a:cubicBezTo>
                    <a:pt x="13444" y="18798"/>
                    <a:pt x="13421" y="18663"/>
                    <a:pt x="13398" y="18527"/>
                  </a:cubicBezTo>
                  <a:cubicBezTo>
                    <a:pt x="13737" y="18414"/>
                    <a:pt x="14076" y="18279"/>
                    <a:pt x="14415" y="18098"/>
                  </a:cubicBezTo>
                  <a:cubicBezTo>
                    <a:pt x="14505" y="18211"/>
                    <a:pt x="14596" y="18324"/>
                    <a:pt x="14686" y="18437"/>
                  </a:cubicBezTo>
                  <a:cubicBezTo>
                    <a:pt x="15726" y="19476"/>
                    <a:pt x="17398" y="19476"/>
                    <a:pt x="18437" y="18437"/>
                  </a:cubicBezTo>
                  <a:cubicBezTo>
                    <a:pt x="19476" y="17397"/>
                    <a:pt x="19476" y="15725"/>
                    <a:pt x="18437" y="14686"/>
                  </a:cubicBezTo>
                  <a:cubicBezTo>
                    <a:pt x="18324" y="14573"/>
                    <a:pt x="18211" y="14483"/>
                    <a:pt x="18098" y="14415"/>
                  </a:cubicBezTo>
                  <a:cubicBezTo>
                    <a:pt x="18256" y="14099"/>
                    <a:pt x="18392" y="13760"/>
                    <a:pt x="18527" y="13398"/>
                  </a:cubicBezTo>
                  <a:cubicBezTo>
                    <a:pt x="18663" y="13421"/>
                    <a:pt x="18821" y="13444"/>
                    <a:pt x="18956" y="13444"/>
                  </a:cubicBezTo>
                  <a:close/>
                  <a:moveTo>
                    <a:pt x="10800" y="16562"/>
                  </a:moveTo>
                  <a:cubicBezTo>
                    <a:pt x="7614" y="16562"/>
                    <a:pt x="5016" y="13986"/>
                    <a:pt x="5016" y="10777"/>
                  </a:cubicBezTo>
                  <a:cubicBezTo>
                    <a:pt x="5016" y="7592"/>
                    <a:pt x="7592" y="4993"/>
                    <a:pt x="10800" y="4993"/>
                  </a:cubicBezTo>
                  <a:cubicBezTo>
                    <a:pt x="14008" y="4993"/>
                    <a:pt x="16584" y="7569"/>
                    <a:pt x="16584" y="10777"/>
                  </a:cubicBezTo>
                  <a:cubicBezTo>
                    <a:pt x="16562" y="13963"/>
                    <a:pt x="13986" y="16562"/>
                    <a:pt x="10800" y="16562"/>
                  </a:cubicBez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Shape">
              <a:extLst>
                <a:ext uri="{FF2B5EF4-FFF2-40B4-BE49-F238E27FC236}">
                  <a16:creationId xmlns:a16="http://schemas.microsoft.com/office/drawing/2014/main" id="{DB3A36AF-DEE3-44C6-91D4-DA89ABC7C5B3}"/>
                </a:ext>
              </a:extLst>
            </p:cNvPr>
            <p:cNvSpPr/>
            <p:nvPr/>
          </p:nvSpPr>
          <p:spPr>
            <a:xfrm>
              <a:off x="4461389" y="2504585"/>
              <a:ext cx="534060" cy="534060"/>
            </a:xfrm>
            <a:custGeom>
              <a:avLst/>
              <a:gdLst/>
              <a:ahLst/>
              <a:cxnLst>
                <a:cxn ang="0">
                  <a:pos x="wd2" y="hd2"/>
                </a:cxn>
                <a:cxn ang="5400000">
                  <a:pos x="wd2" y="hd2"/>
                </a:cxn>
                <a:cxn ang="10800000">
                  <a:pos x="wd2" y="hd2"/>
                </a:cxn>
                <a:cxn ang="16200000">
                  <a:pos x="wd2" y="hd2"/>
                </a:cxn>
              </a:cxnLst>
              <a:rect l="0" t="0" r="r" b="b"/>
              <a:pathLst>
                <a:path w="21600" h="21600" extrusionOk="0">
                  <a:moveTo>
                    <a:pt x="18950" y="13450"/>
                  </a:moveTo>
                  <a:cubicBezTo>
                    <a:pt x="20419" y="13450"/>
                    <a:pt x="21600" y="12254"/>
                    <a:pt x="21600" y="10800"/>
                  </a:cubicBezTo>
                  <a:cubicBezTo>
                    <a:pt x="21600" y="9331"/>
                    <a:pt x="20405" y="8150"/>
                    <a:pt x="18950" y="8150"/>
                  </a:cubicBezTo>
                  <a:cubicBezTo>
                    <a:pt x="18806" y="8150"/>
                    <a:pt x="18662" y="8165"/>
                    <a:pt x="18518" y="8194"/>
                  </a:cubicBezTo>
                  <a:cubicBezTo>
                    <a:pt x="18403" y="7848"/>
                    <a:pt x="18259" y="7502"/>
                    <a:pt x="18101" y="7186"/>
                  </a:cubicBezTo>
                  <a:cubicBezTo>
                    <a:pt x="18216" y="7099"/>
                    <a:pt x="18331" y="7013"/>
                    <a:pt x="18446" y="6912"/>
                  </a:cubicBezTo>
                  <a:cubicBezTo>
                    <a:pt x="19483" y="5875"/>
                    <a:pt x="19483" y="4190"/>
                    <a:pt x="18446" y="3154"/>
                  </a:cubicBezTo>
                  <a:cubicBezTo>
                    <a:pt x="17410" y="2117"/>
                    <a:pt x="15725" y="2117"/>
                    <a:pt x="14688" y="3154"/>
                  </a:cubicBezTo>
                  <a:cubicBezTo>
                    <a:pt x="14587" y="3254"/>
                    <a:pt x="14501" y="3370"/>
                    <a:pt x="14414" y="3499"/>
                  </a:cubicBezTo>
                  <a:cubicBezTo>
                    <a:pt x="14083" y="3341"/>
                    <a:pt x="13752" y="3197"/>
                    <a:pt x="13406" y="3082"/>
                  </a:cubicBezTo>
                  <a:cubicBezTo>
                    <a:pt x="13435" y="2938"/>
                    <a:pt x="13450" y="2794"/>
                    <a:pt x="13450" y="2650"/>
                  </a:cubicBezTo>
                  <a:cubicBezTo>
                    <a:pt x="13450" y="1181"/>
                    <a:pt x="12254" y="0"/>
                    <a:pt x="10800" y="0"/>
                  </a:cubicBezTo>
                  <a:cubicBezTo>
                    <a:pt x="9331" y="0"/>
                    <a:pt x="8150" y="1195"/>
                    <a:pt x="8150" y="2650"/>
                  </a:cubicBezTo>
                  <a:cubicBezTo>
                    <a:pt x="8150" y="2794"/>
                    <a:pt x="8165" y="2938"/>
                    <a:pt x="8194" y="3082"/>
                  </a:cubicBezTo>
                  <a:cubicBezTo>
                    <a:pt x="7848" y="3197"/>
                    <a:pt x="7502" y="3341"/>
                    <a:pt x="7186" y="3499"/>
                  </a:cubicBezTo>
                  <a:cubicBezTo>
                    <a:pt x="7099" y="3384"/>
                    <a:pt x="7013" y="3269"/>
                    <a:pt x="6912" y="3154"/>
                  </a:cubicBezTo>
                  <a:cubicBezTo>
                    <a:pt x="5875" y="2117"/>
                    <a:pt x="4190" y="2117"/>
                    <a:pt x="3154" y="3154"/>
                  </a:cubicBezTo>
                  <a:cubicBezTo>
                    <a:pt x="2117" y="4190"/>
                    <a:pt x="2117" y="5875"/>
                    <a:pt x="3154" y="6912"/>
                  </a:cubicBezTo>
                  <a:cubicBezTo>
                    <a:pt x="3254" y="7013"/>
                    <a:pt x="3370" y="7099"/>
                    <a:pt x="3499" y="7186"/>
                  </a:cubicBezTo>
                  <a:cubicBezTo>
                    <a:pt x="3341" y="7517"/>
                    <a:pt x="3197" y="7848"/>
                    <a:pt x="3082" y="8194"/>
                  </a:cubicBezTo>
                  <a:cubicBezTo>
                    <a:pt x="2938" y="8165"/>
                    <a:pt x="2794" y="8150"/>
                    <a:pt x="2650" y="8150"/>
                  </a:cubicBezTo>
                  <a:cubicBezTo>
                    <a:pt x="1181" y="8150"/>
                    <a:pt x="0" y="9346"/>
                    <a:pt x="0" y="10800"/>
                  </a:cubicBezTo>
                  <a:cubicBezTo>
                    <a:pt x="0" y="12269"/>
                    <a:pt x="1195" y="13450"/>
                    <a:pt x="2650" y="13450"/>
                  </a:cubicBezTo>
                  <a:cubicBezTo>
                    <a:pt x="2794" y="13450"/>
                    <a:pt x="2938" y="13435"/>
                    <a:pt x="3082" y="13406"/>
                  </a:cubicBezTo>
                  <a:cubicBezTo>
                    <a:pt x="3197" y="13752"/>
                    <a:pt x="3341" y="14098"/>
                    <a:pt x="3499" y="14414"/>
                  </a:cubicBezTo>
                  <a:cubicBezTo>
                    <a:pt x="3384" y="14501"/>
                    <a:pt x="3269" y="14587"/>
                    <a:pt x="3154" y="14688"/>
                  </a:cubicBezTo>
                  <a:cubicBezTo>
                    <a:pt x="2117" y="15725"/>
                    <a:pt x="2117" y="17410"/>
                    <a:pt x="3154" y="18446"/>
                  </a:cubicBezTo>
                  <a:cubicBezTo>
                    <a:pt x="4190" y="19483"/>
                    <a:pt x="5875" y="19483"/>
                    <a:pt x="6912" y="18446"/>
                  </a:cubicBezTo>
                  <a:cubicBezTo>
                    <a:pt x="7013" y="18346"/>
                    <a:pt x="7099" y="18230"/>
                    <a:pt x="7186" y="18101"/>
                  </a:cubicBezTo>
                  <a:cubicBezTo>
                    <a:pt x="7517" y="18259"/>
                    <a:pt x="7848" y="18403"/>
                    <a:pt x="8194" y="18518"/>
                  </a:cubicBezTo>
                  <a:cubicBezTo>
                    <a:pt x="8165" y="18662"/>
                    <a:pt x="8150" y="18806"/>
                    <a:pt x="8150" y="18950"/>
                  </a:cubicBezTo>
                  <a:cubicBezTo>
                    <a:pt x="8150" y="20419"/>
                    <a:pt x="9346" y="21600"/>
                    <a:pt x="10800" y="21600"/>
                  </a:cubicBezTo>
                  <a:cubicBezTo>
                    <a:pt x="12269" y="21600"/>
                    <a:pt x="13450" y="20405"/>
                    <a:pt x="13450" y="18950"/>
                  </a:cubicBezTo>
                  <a:cubicBezTo>
                    <a:pt x="13450" y="18806"/>
                    <a:pt x="13435" y="18662"/>
                    <a:pt x="13406" y="18518"/>
                  </a:cubicBezTo>
                  <a:cubicBezTo>
                    <a:pt x="13752" y="18403"/>
                    <a:pt x="14098" y="18259"/>
                    <a:pt x="14414" y="18101"/>
                  </a:cubicBezTo>
                  <a:cubicBezTo>
                    <a:pt x="14501" y="18216"/>
                    <a:pt x="14587" y="18331"/>
                    <a:pt x="14688" y="18446"/>
                  </a:cubicBezTo>
                  <a:cubicBezTo>
                    <a:pt x="15725" y="19483"/>
                    <a:pt x="17410" y="19483"/>
                    <a:pt x="18446" y="18446"/>
                  </a:cubicBezTo>
                  <a:cubicBezTo>
                    <a:pt x="19483" y="17410"/>
                    <a:pt x="19483" y="15725"/>
                    <a:pt x="18446" y="14688"/>
                  </a:cubicBezTo>
                  <a:cubicBezTo>
                    <a:pt x="18346" y="14587"/>
                    <a:pt x="18230" y="14501"/>
                    <a:pt x="18101" y="14414"/>
                  </a:cubicBezTo>
                  <a:cubicBezTo>
                    <a:pt x="18259" y="14083"/>
                    <a:pt x="18403" y="13752"/>
                    <a:pt x="18518" y="13406"/>
                  </a:cubicBezTo>
                  <a:cubicBezTo>
                    <a:pt x="18662" y="13435"/>
                    <a:pt x="18806" y="13450"/>
                    <a:pt x="18950" y="13450"/>
                  </a:cubicBezTo>
                  <a:close/>
                  <a:moveTo>
                    <a:pt x="10786" y="16575"/>
                  </a:moveTo>
                  <a:cubicBezTo>
                    <a:pt x="7589" y="16575"/>
                    <a:pt x="5011" y="13983"/>
                    <a:pt x="5011" y="10800"/>
                  </a:cubicBezTo>
                  <a:cubicBezTo>
                    <a:pt x="5011" y="7603"/>
                    <a:pt x="7603" y="5026"/>
                    <a:pt x="10786" y="5026"/>
                  </a:cubicBezTo>
                  <a:cubicBezTo>
                    <a:pt x="13982" y="5026"/>
                    <a:pt x="16560" y="7618"/>
                    <a:pt x="16560" y="10800"/>
                  </a:cubicBezTo>
                  <a:cubicBezTo>
                    <a:pt x="16560" y="13997"/>
                    <a:pt x="13968" y="16575"/>
                    <a:pt x="10786" y="16575"/>
                  </a:cubicBez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Shape">
              <a:extLst>
                <a:ext uri="{FF2B5EF4-FFF2-40B4-BE49-F238E27FC236}">
                  <a16:creationId xmlns:a16="http://schemas.microsoft.com/office/drawing/2014/main" id="{0E1437EF-0CDB-42A4-8E73-EFA02841CDAB}"/>
                </a:ext>
              </a:extLst>
            </p:cNvPr>
            <p:cNvSpPr/>
            <p:nvPr/>
          </p:nvSpPr>
          <p:spPr>
            <a:xfrm>
              <a:off x="4959845" y="2433377"/>
              <a:ext cx="391648" cy="391642"/>
            </a:xfrm>
            <a:custGeom>
              <a:avLst/>
              <a:gdLst/>
              <a:ahLst/>
              <a:cxnLst>
                <a:cxn ang="0">
                  <a:pos x="wd2" y="hd2"/>
                </a:cxn>
                <a:cxn ang="5400000">
                  <a:pos x="wd2" y="hd2"/>
                </a:cxn>
                <a:cxn ang="10800000">
                  <a:pos x="wd2" y="hd2"/>
                </a:cxn>
                <a:cxn ang="16200000">
                  <a:pos x="wd2" y="hd2"/>
                </a:cxn>
              </a:cxnLst>
              <a:rect l="0" t="0" r="r" b="b"/>
              <a:pathLst>
                <a:path w="21600" h="21600" extrusionOk="0">
                  <a:moveTo>
                    <a:pt x="18949" y="13451"/>
                  </a:moveTo>
                  <a:cubicBezTo>
                    <a:pt x="20422" y="13451"/>
                    <a:pt x="21600" y="12273"/>
                    <a:pt x="21600" y="10800"/>
                  </a:cubicBezTo>
                  <a:cubicBezTo>
                    <a:pt x="21600" y="9327"/>
                    <a:pt x="20422" y="8149"/>
                    <a:pt x="18949" y="8149"/>
                  </a:cubicBezTo>
                  <a:cubicBezTo>
                    <a:pt x="18792" y="8149"/>
                    <a:pt x="18655" y="8169"/>
                    <a:pt x="18517" y="8188"/>
                  </a:cubicBezTo>
                  <a:cubicBezTo>
                    <a:pt x="18399" y="7835"/>
                    <a:pt x="18262" y="7501"/>
                    <a:pt x="18105" y="7187"/>
                  </a:cubicBezTo>
                  <a:cubicBezTo>
                    <a:pt x="18223" y="7108"/>
                    <a:pt x="18340" y="7010"/>
                    <a:pt x="18439" y="6912"/>
                  </a:cubicBezTo>
                  <a:cubicBezTo>
                    <a:pt x="19479" y="5871"/>
                    <a:pt x="19479" y="4202"/>
                    <a:pt x="18439" y="3161"/>
                  </a:cubicBezTo>
                  <a:cubicBezTo>
                    <a:pt x="17398" y="2121"/>
                    <a:pt x="15729" y="2121"/>
                    <a:pt x="14688" y="3161"/>
                  </a:cubicBezTo>
                  <a:cubicBezTo>
                    <a:pt x="14590" y="3260"/>
                    <a:pt x="14492" y="3377"/>
                    <a:pt x="14413" y="3495"/>
                  </a:cubicBezTo>
                  <a:cubicBezTo>
                    <a:pt x="14079" y="3338"/>
                    <a:pt x="13745" y="3201"/>
                    <a:pt x="13412" y="3083"/>
                  </a:cubicBezTo>
                  <a:cubicBezTo>
                    <a:pt x="13431" y="2945"/>
                    <a:pt x="13451" y="2788"/>
                    <a:pt x="13451" y="2651"/>
                  </a:cubicBezTo>
                  <a:cubicBezTo>
                    <a:pt x="13451" y="1178"/>
                    <a:pt x="12273" y="0"/>
                    <a:pt x="10800" y="0"/>
                  </a:cubicBezTo>
                  <a:cubicBezTo>
                    <a:pt x="9327" y="0"/>
                    <a:pt x="8149" y="1178"/>
                    <a:pt x="8149" y="2651"/>
                  </a:cubicBezTo>
                  <a:cubicBezTo>
                    <a:pt x="8149" y="2808"/>
                    <a:pt x="8169" y="2945"/>
                    <a:pt x="8188" y="3083"/>
                  </a:cubicBezTo>
                  <a:cubicBezTo>
                    <a:pt x="7835" y="3201"/>
                    <a:pt x="7501" y="3338"/>
                    <a:pt x="7187" y="3495"/>
                  </a:cubicBezTo>
                  <a:cubicBezTo>
                    <a:pt x="7108" y="3377"/>
                    <a:pt x="7010" y="3260"/>
                    <a:pt x="6912" y="3161"/>
                  </a:cubicBezTo>
                  <a:cubicBezTo>
                    <a:pt x="5871" y="2121"/>
                    <a:pt x="4202" y="2121"/>
                    <a:pt x="3161" y="3161"/>
                  </a:cubicBezTo>
                  <a:cubicBezTo>
                    <a:pt x="2121" y="4202"/>
                    <a:pt x="2121" y="5871"/>
                    <a:pt x="3161" y="6912"/>
                  </a:cubicBezTo>
                  <a:cubicBezTo>
                    <a:pt x="3260" y="7010"/>
                    <a:pt x="3377" y="7108"/>
                    <a:pt x="3495" y="7187"/>
                  </a:cubicBezTo>
                  <a:cubicBezTo>
                    <a:pt x="3338" y="7521"/>
                    <a:pt x="3201" y="7855"/>
                    <a:pt x="3083" y="8188"/>
                  </a:cubicBezTo>
                  <a:cubicBezTo>
                    <a:pt x="2945" y="8169"/>
                    <a:pt x="2788" y="8149"/>
                    <a:pt x="2651" y="8149"/>
                  </a:cubicBezTo>
                  <a:cubicBezTo>
                    <a:pt x="1178" y="8149"/>
                    <a:pt x="0" y="9327"/>
                    <a:pt x="0" y="10800"/>
                  </a:cubicBezTo>
                  <a:cubicBezTo>
                    <a:pt x="0" y="12273"/>
                    <a:pt x="1178" y="13451"/>
                    <a:pt x="2651" y="13451"/>
                  </a:cubicBezTo>
                  <a:cubicBezTo>
                    <a:pt x="2808" y="13451"/>
                    <a:pt x="2945" y="13431"/>
                    <a:pt x="3083" y="13412"/>
                  </a:cubicBezTo>
                  <a:cubicBezTo>
                    <a:pt x="3201" y="13765"/>
                    <a:pt x="3338" y="14099"/>
                    <a:pt x="3495" y="14413"/>
                  </a:cubicBezTo>
                  <a:cubicBezTo>
                    <a:pt x="3377" y="14492"/>
                    <a:pt x="3260" y="14590"/>
                    <a:pt x="3161" y="14688"/>
                  </a:cubicBezTo>
                  <a:cubicBezTo>
                    <a:pt x="2121" y="15729"/>
                    <a:pt x="2121" y="17398"/>
                    <a:pt x="3161" y="18439"/>
                  </a:cubicBezTo>
                  <a:cubicBezTo>
                    <a:pt x="4202" y="19479"/>
                    <a:pt x="5871" y="19479"/>
                    <a:pt x="6912" y="18439"/>
                  </a:cubicBezTo>
                  <a:cubicBezTo>
                    <a:pt x="7010" y="18340"/>
                    <a:pt x="7108" y="18223"/>
                    <a:pt x="7187" y="18105"/>
                  </a:cubicBezTo>
                  <a:cubicBezTo>
                    <a:pt x="7521" y="18262"/>
                    <a:pt x="7855" y="18399"/>
                    <a:pt x="8188" y="18517"/>
                  </a:cubicBezTo>
                  <a:cubicBezTo>
                    <a:pt x="8169" y="18655"/>
                    <a:pt x="8149" y="18812"/>
                    <a:pt x="8149" y="18949"/>
                  </a:cubicBezTo>
                  <a:cubicBezTo>
                    <a:pt x="8149" y="20422"/>
                    <a:pt x="9327" y="21600"/>
                    <a:pt x="10800" y="21600"/>
                  </a:cubicBezTo>
                  <a:cubicBezTo>
                    <a:pt x="12273" y="21600"/>
                    <a:pt x="13451" y="20422"/>
                    <a:pt x="13451" y="18949"/>
                  </a:cubicBezTo>
                  <a:cubicBezTo>
                    <a:pt x="13451" y="18792"/>
                    <a:pt x="13431" y="18655"/>
                    <a:pt x="13412" y="18517"/>
                  </a:cubicBezTo>
                  <a:cubicBezTo>
                    <a:pt x="13765" y="18399"/>
                    <a:pt x="14099" y="18262"/>
                    <a:pt x="14413" y="18105"/>
                  </a:cubicBezTo>
                  <a:cubicBezTo>
                    <a:pt x="14492" y="18223"/>
                    <a:pt x="14590" y="18340"/>
                    <a:pt x="14688" y="18439"/>
                  </a:cubicBezTo>
                  <a:cubicBezTo>
                    <a:pt x="15729" y="19479"/>
                    <a:pt x="17398" y="19479"/>
                    <a:pt x="18439" y="18439"/>
                  </a:cubicBezTo>
                  <a:cubicBezTo>
                    <a:pt x="19479" y="17398"/>
                    <a:pt x="19479" y="15729"/>
                    <a:pt x="18439" y="14688"/>
                  </a:cubicBezTo>
                  <a:cubicBezTo>
                    <a:pt x="18340" y="14590"/>
                    <a:pt x="18223" y="14492"/>
                    <a:pt x="18105" y="14413"/>
                  </a:cubicBezTo>
                  <a:cubicBezTo>
                    <a:pt x="18262" y="14079"/>
                    <a:pt x="18399" y="13745"/>
                    <a:pt x="18517" y="13412"/>
                  </a:cubicBezTo>
                  <a:cubicBezTo>
                    <a:pt x="18655" y="13431"/>
                    <a:pt x="18812" y="13451"/>
                    <a:pt x="18949" y="13451"/>
                  </a:cubicBezTo>
                  <a:close/>
                  <a:moveTo>
                    <a:pt x="10800" y="16573"/>
                  </a:moveTo>
                  <a:cubicBezTo>
                    <a:pt x="7619" y="16573"/>
                    <a:pt x="5027" y="13981"/>
                    <a:pt x="5027" y="10800"/>
                  </a:cubicBezTo>
                  <a:cubicBezTo>
                    <a:pt x="5027" y="7619"/>
                    <a:pt x="7619" y="5027"/>
                    <a:pt x="10800" y="5027"/>
                  </a:cubicBezTo>
                  <a:cubicBezTo>
                    <a:pt x="13981" y="5027"/>
                    <a:pt x="16573" y="7619"/>
                    <a:pt x="16573" y="10800"/>
                  </a:cubicBezTo>
                  <a:cubicBezTo>
                    <a:pt x="16573" y="13981"/>
                    <a:pt x="13981" y="16573"/>
                    <a:pt x="10800" y="16573"/>
                  </a:cubicBezTo>
                  <a:close/>
                </a:path>
              </a:pathLst>
            </a:custGeom>
            <a:solidFill>
              <a:srgbClr val="2EC6ED"/>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Shape">
              <a:extLst>
                <a:ext uri="{FF2B5EF4-FFF2-40B4-BE49-F238E27FC236}">
                  <a16:creationId xmlns:a16="http://schemas.microsoft.com/office/drawing/2014/main" id="{EEAE5575-30EE-44C0-B10E-1BD256DA0717}"/>
                </a:ext>
              </a:extLst>
            </p:cNvPr>
            <p:cNvSpPr/>
            <p:nvPr/>
          </p:nvSpPr>
          <p:spPr>
            <a:xfrm>
              <a:off x="5529507" y="3074249"/>
              <a:ext cx="390431" cy="390431"/>
            </a:xfrm>
            <a:custGeom>
              <a:avLst/>
              <a:gdLst/>
              <a:ahLst/>
              <a:cxnLst>
                <a:cxn ang="0">
                  <a:pos x="wd2" y="hd2"/>
                </a:cxn>
                <a:cxn ang="5400000">
                  <a:pos x="wd2" y="hd2"/>
                </a:cxn>
                <a:cxn ang="10800000">
                  <a:pos x="wd2" y="hd2"/>
                </a:cxn>
                <a:cxn ang="16200000">
                  <a:pos x="wd2" y="hd2"/>
                </a:cxn>
              </a:cxnLst>
              <a:rect l="0" t="0" r="r" b="b"/>
              <a:pathLst>
                <a:path w="21320" h="21320" extrusionOk="0">
                  <a:moveTo>
                    <a:pt x="18991" y="12342"/>
                  </a:moveTo>
                  <a:cubicBezTo>
                    <a:pt x="20430" y="12167"/>
                    <a:pt x="21460" y="10884"/>
                    <a:pt x="21304" y="9425"/>
                  </a:cubicBezTo>
                  <a:cubicBezTo>
                    <a:pt x="21130" y="7987"/>
                    <a:pt x="19846" y="6956"/>
                    <a:pt x="18388" y="7112"/>
                  </a:cubicBezTo>
                  <a:cubicBezTo>
                    <a:pt x="18233" y="7131"/>
                    <a:pt x="18097" y="7170"/>
                    <a:pt x="17960" y="7209"/>
                  </a:cubicBezTo>
                  <a:cubicBezTo>
                    <a:pt x="17805" y="6879"/>
                    <a:pt x="17630" y="6567"/>
                    <a:pt x="17436" y="6256"/>
                  </a:cubicBezTo>
                  <a:cubicBezTo>
                    <a:pt x="17533" y="6159"/>
                    <a:pt x="17649" y="6062"/>
                    <a:pt x="17747" y="5945"/>
                  </a:cubicBezTo>
                  <a:cubicBezTo>
                    <a:pt x="18641" y="4818"/>
                    <a:pt x="18466" y="3165"/>
                    <a:pt x="17319" y="2251"/>
                  </a:cubicBezTo>
                  <a:cubicBezTo>
                    <a:pt x="16191" y="1357"/>
                    <a:pt x="14539" y="1532"/>
                    <a:pt x="13625" y="2679"/>
                  </a:cubicBezTo>
                  <a:cubicBezTo>
                    <a:pt x="13528" y="2796"/>
                    <a:pt x="13469" y="2912"/>
                    <a:pt x="13392" y="3048"/>
                  </a:cubicBezTo>
                  <a:cubicBezTo>
                    <a:pt x="13061" y="2932"/>
                    <a:pt x="12711" y="2835"/>
                    <a:pt x="12342" y="2757"/>
                  </a:cubicBezTo>
                  <a:cubicBezTo>
                    <a:pt x="12342" y="2621"/>
                    <a:pt x="12361" y="2465"/>
                    <a:pt x="12342" y="2329"/>
                  </a:cubicBezTo>
                  <a:cubicBezTo>
                    <a:pt x="12167" y="890"/>
                    <a:pt x="10884" y="-140"/>
                    <a:pt x="9425" y="16"/>
                  </a:cubicBezTo>
                  <a:cubicBezTo>
                    <a:pt x="7987" y="191"/>
                    <a:pt x="6956" y="1474"/>
                    <a:pt x="7112" y="2932"/>
                  </a:cubicBezTo>
                  <a:cubicBezTo>
                    <a:pt x="7131" y="3087"/>
                    <a:pt x="7170" y="3224"/>
                    <a:pt x="7209" y="3360"/>
                  </a:cubicBezTo>
                  <a:cubicBezTo>
                    <a:pt x="6878" y="3515"/>
                    <a:pt x="6567" y="3690"/>
                    <a:pt x="6256" y="3884"/>
                  </a:cubicBezTo>
                  <a:cubicBezTo>
                    <a:pt x="6159" y="3787"/>
                    <a:pt x="6062" y="3671"/>
                    <a:pt x="5945" y="3573"/>
                  </a:cubicBezTo>
                  <a:cubicBezTo>
                    <a:pt x="4818" y="2679"/>
                    <a:pt x="3165" y="2854"/>
                    <a:pt x="2251" y="4001"/>
                  </a:cubicBezTo>
                  <a:cubicBezTo>
                    <a:pt x="1357" y="5129"/>
                    <a:pt x="1532" y="6781"/>
                    <a:pt x="2679" y="7695"/>
                  </a:cubicBezTo>
                  <a:cubicBezTo>
                    <a:pt x="2796" y="7792"/>
                    <a:pt x="2912" y="7851"/>
                    <a:pt x="3048" y="7928"/>
                  </a:cubicBezTo>
                  <a:cubicBezTo>
                    <a:pt x="2932" y="8259"/>
                    <a:pt x="2835" y="8609"/>
                    <a:pt x="2757" y="8978"/>
                  </a:cubicBezTo>
                  <a:cubicBezTo>
                    <a:pt x="2621" y="8978"/>
                    <a:pt x="2465" y="8959"/>
                    <a:pt x="2329" y="8978"/>
                  </a:cubicBezTo>
                  <a:cubicBezTo>
                    <a:pt x="890" y="9153"/>
                    <a:pt x="-140" y="10436"/>
                    <a:pt x="16" y="11895"/>
                  </a:cubicBezTo>
                  <a:cubicBezTo>
                    <a:pt x="190" y="13333"/>
                    <a:pt x="1474" y="14364"/>
                    <a:pt x="2932" y="14208"/>
                  </a:cubicBezTo>
                  <a:cubicBezTo>
                    <a:pt x="3087" y="14189"/>
                    <a:pt x="3223" y="14150"/>
                    <a:pt x="3360" y="14111"/>
                  </a:cubicBezTo>
                  <a:cubicBezTo>
                    <a:pt x="3515" y="14441"/>
                    <a:pt x="3690" y="14753"/>
                    <a:pt x="3884" y="15064"/>
                  </a:cubicBezTo>
                  <a:cubicBezTo>
                    <a:pt x="3787" y="15161"/>
                    <a:pt x="3671" y="15258"/>
                    <a:pt x="3573" y="15375"/>
                  </a:cubicBezTo>
                  <a:cubicBezTo>
                    <a:pt x="2679" y="16502"/>
                    <a:pt x="2854" y="18155"/>
                    <a:pt x="4001" y="19069"/>
                  </a:cubicBezTo>
                  <a:cubicBezTo>
                    <a:pt x="5129" y="19963"/>
                    <a:pt x="6781" y="19788"/>
                    <a:pt x="7695" y="18641"/>
                  </a:cubicBezTo>
                  <a:cubicBezTo>
                    <a:pt x="7792" y="18524"/>
                    <a:pt x="7851" y="18408"/>
                    <a:pt x="7928" y="18272"/>
                  </a:cubicBezTo>
                  <a:cubicBezTo>
                    <a:pt x="8259" y="18388"/>
                    <a:pt x="8609" y="18485"/>
                    <a:pt x="8978" y="18563"/>
                  </a:cubicBezTo>
                  <a:cubicBezTo>
                    <a:pt x="8978" y="18699"/>
                    <a:pt x="8959" y="18855"/>
                    <a:pt x="8978" y="18991"/>
                  </a:cubicBezTo>
                  <a:cubicBezTo>
                    <a:pt x="9153" y="20430"/>
                    <a:pt x="10436" y="21460"/>
                    <a:pt x="11895" y="21304"/>
                  </a:cubicBezTo>
                  <a:cubicBezTo>
                    <a:pt x="13333" y="21129"/>
                    <a:pt x="14364" y="19846"/>
                    <a:pt x="14208" y="18388"/>
                  </a:cubicBezTo>
                  <a:cubicBezTo>
                    <a:pt x="14189" y="18233"/>
                    <a:pt x="14150" y="18096"/>
                    <a:pt x="14111" y="17960"/>
                  </a:cubicBezTo>
                  <a:cubicBezTo>
                    <a:pt x="14442" y="17805"/>
                    <a:pt x="14753" y="17630"/>
                    <a:pt x="15064" y="17436"/>
                  </a:cubicBezTo>
                  <a:cubicBezTo>
                    <a:pt x="15161" y="17533"/>
                    <a:pt x="15258" y="17649"/>
                    <a:pt x="15375" y="17747"/>
                  </a:cubicBezTo>
                  <a:cubicBezTo>
                    <a:pt x="16502" y="18641"/>
                    <a:pt x="18155" y="18466"/>
                    <a:pt x="19069" y="17319"/>
                  </a:cubicBezTo>
                  <a:cubicBezTo>
                    <a:pt x="19963" y="16191"/>
                    <a:pt x="19788" y="14539"/>
                    <a:pt x="18641" y="13625"/>
                  </a:cubicBezTo>
                  <a:cubicBezTo>
                    <a:pt x="18524" y="13528"/>
                    <a:pt x="18408" y="13469"/>
                    <a:pt x="18272" y="13392"/>
                  </a:cubicBezTo>
                  <a:cubicBezTo>
                    <a:pt x="18388" y="13061"/>
                    <a:pt x="18485" y="12711"/>
                    <a:pt x="18563" y="12342"/>
                  </a:cubicBezTo>
                  <a:cubicBezTo>
                    <a:pt x="18699" y="12361"/>
                    <a:pt x="18855" y="12361"/>
                    <a:pt x="18991" y="12342"/>
                  </a:cubicBezTo>
                  <a:close/>
                  <a:moveTo>
                    <a:pt x="11311" y="16347"/>
                  </a:moveTo>
                  <a:cubicBezTo>
                    <a:pt x="8181" y="16716"/>
                    <a:pt x="5343" y="14461"/>
                    <a:pt x="4993" y="11331"/>
                  </a:cubicBezTo>
                  <a:cubicBezTo>
                    <a:pt x="4623" y="8201"/>
                    <a:pt x="6878" y="5362"/>
                    <a:pt x="10009" y="5012"/>
                  </a:cubicBezTo>
                  <a:cubicBezTo>
                    <a:pt x="13139" y="4662"/>
                    <a:pt x="15977" y="6898"/>
                    <a:pt x="16327" y="10028"/>
                  </a:cubicBezTo>
                  <a:cubicBezTo>
                    <a:pt x="16697" y="13139"/>
                    <a:pt x="14461" y="15978"/>
                    <a:pt x="11311" y="16347"/>
                  </a:cubicBez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pPr>
              <a:endParaRPr kumimoji="0" sz="30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2" name="Slide Number Placeholder 1">
            <a:extLst>
              <a:ext uri="{FF2B5EF4-FFF2-40B4-BE49-F238E27FC236}">
                <a16:creationId xmlns:a16="http://schemas.microsoft.com/office/drawing/2014/main" id="{D820F689-714A-4801-9450-C9F0EA5CF6FE}"/>
              </a:ext>
            </a:extLst>
          </p:cNvPr>
          <p:cNvSpPr>
            <a:spLocks noGrp="1"/>
          </p:cNvSpPr>
          <p:nvPr>
            <p:ph type="sldNum" sz="quarter" idx="12"/>
          </p:nvPr>
        </p:nvSpPr>
        <p:spPr/>
        <p:txBody>
          <a:bodyPr/>
          <a:lstStyle/>
          <a:p>
            <a:fld id="{C63D572D-5167-451F-9FA9-90776A4211DE}" type="slidenum">
              <a:rPr lang="en-IN" smtClean="0"/>
              <a:t>11</a:t>
            </a:fld>
            <a:endParaRPr lang="en-IN"/>
          </a:p>
        </p:txBody>
      </p:sp>
    </p:spTree>
    <p:extLst>
      <p:ext uri="{BB962C8B-B14F-4D97-AF65-F5344CB8AC3E}">
        <p14:creationId xmlns:p14="http://schemas.microsoft.com/office/powerpoint/2010/main" val="498193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7AA3D-087C-43C2-ABE9-221D14C395B5}"/>
              </a:ext>
            </a:extLst>
          </p:cNvPr>
          <p:cNvSpPr>
            <a:spLocks noGrp="1"/>
          </p:cNvSpPr>
          <p:nvPr>
            <p:ph type="title"/>
          </p:nvPr>
        </p:nvSpPr>
        <p:spPr>
          <a:xfrm>
            <a:off x="760818" y="396306"/>
            <a:ext cx="10711851" cy="636599"/>
          </a:xfrm>
        </p:spPr>
        <p:txBody>
          <a:bodyPr>
            <a:normAutofit fontScale="90000"/>
          </a:bodyPr>
          <a:lstStyle/>
          <a:p>
            <a:pPr algn="ctr"/>
            <a:r>
              <a:rPr lang="en-US" dirty="0">
                <a:solidFill>
                  <a:srgbClr val="00B0F0"/>
                </a:solidFill>
                <a:latin typeface="Univers" panose="020B0503020202020204" pitchFamily="34" charset="0"/>
              </a:rPr>
              <a:t>Theory of Change</a:t>
            </a:r>
          </a:p>
        </p:txBody>
      </p:sp>
      <p:sp>
        <p:nvSpPr>
          <p:cNvPr id="34" name="Arrow: Pentagon 33">
            <a:extLst>
              <a:ext uri="{FF2B5EF4-FFF2-40B4-BE49-F238E27FC236}">
                <a16:creationId xmlns:a16="http://schemas.microsoft.com/office/drawing/2014/main" id="{D6F58329-9D62-4868-A9B2-CCEF5A9B1BEF}"/>
              </a:ext>
            </a:extLst>
          </p:cNvPr>
          <p:cNvSpPr/>
          <p:nvPr/>
        </p:nvSpPr>
        <p:spPr>
          <a:xfrm rot="16200000">
            <a:off x="5732118" y="-3908698"/>
            <a:ext cx="734415" cy="10972800"/>
          </a:xfrm>
          <a:prstGeom prst="homePlate">
            <a:avLst>
              <a:gd name="adj" fmla="val 0"/>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33" name="Arrow: Pentagon 32">
            <a:extLst>
              <a:ext uri="{FF2B5EF4-FFF2-40B4-BE49-F238E27FC236}">
                <a16:creationId xmlns:a16="http://schemas.microsoft.com/office/drawing/2014/main" id="{E77E3B3B-ACA7-42CB-9699-102D330AA498}"/>
              </a:ext>
            </a:extLst>
          </p:cNvPr>
          <p:cNvSpPr/>
          <p:nvPr/>
        </p:nvSpPr>
        <p:spPr>
          <a:xfrm rot="16200000">
            <a:off x="5594449" y="-3006581"/>
            <a:ext cx="1020519" cy="10972800"/>
          </a:xfrm>
          <a:prstGeom prst="homePlate">
            <a:avLst>
              <a:gd name="adj" fmla="val 0"/>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32" name="Arrow: Pentagon 31">
            <a:extLst>
              <a:ext uri="{FF2B5EF4-FFF2-40B4-BE49-F238E27FC236}">
                <a16:creationId xmlns:a16="http://schemas.microsoft.com/office/drawing/2014/main" id="{E64AFF2F-E94E-4FEA-925E-C9D611494CCA}"/>
              </a:ext>
            </a:extLst>
          </p:cNvPr>
          <p:cNvSpPr/>
          <p:nvPr/>
        </p:nvSpPr>
        <p:spPr>
          <a:xfrm rot="16200000">
            <a:off x="5610934" y="-1975065"/>
            <a:ext cx="987552" cy="10972800"/>
          </a:xfrm>
          <a:prstGeom prst="homePlate">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25" name="Arrow: Pentagon 24">
            <a:extLst>
              <a:ext uri="{FF2B5EF4-FFF2-40B4-BE49-F238E27FC236}">
                <a16:creationId xmlns:a16="http://schemas.microsoft.com/office/drawing/2014/main" id="{2281A281-B201-4F20-8F8F-5E4B528791CA}"/>
              </a:ext>
            </a:extLst>
          </p:cNvPr>
          <p:cNvSpPr/>
          <p:nvPr/>
        </p:nvSpPr>
        <p:spPr>
          <a:xfrm rot="16200000">
            <a:off x="5526512" y="-869073"/>
            <a:ext cx="1156396" cy="10972800"/>
          </a:xfrm>
          <a:prstGeom prst="homePlate">
            <a:avLst>
              <a:gd name="adj" fmla="val 0"/>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11" name="Arrow: Pentagon 10">
            <a:extLst>
              <a:ext uri="{FF2B5EF4-FFF2-40B4-BE49-F238E27FC236}">
                <a16:creationId xmlns:a16="http://schemas.microsoft.com/office/drawing/2014/main" id="{4852B772-D7E4-4288-8DC6-B5032F9F223F}"/>
              </a:ext>
            </a:extLst>
          </p:cNvPr>
          <p:cNvSpPr/>
          <p:nvPr/>
        </p:nvSpPr>
        <p:spPr>
          <a:xfrm rot="16200000">
            <a:off x="5514123" y="340233"/>
            <a:ext cx="1181173" cy="10972800"/>
          </a:xfrm>
          <a:prstGeom prst="homePlate">
            <a:avLst>
              <a:gd name="adj" fmla="val 0"/>
            </a:avLst>
          </a:prstGeom>
          <a:solidFill>
            <a:srgbClr val="EB15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3" name="Arrow: Pentagon 2">
            <a:extLst>
              <a:ext uri="{FF2B5EF4-FFF2-40B4-BE49-F238E27FC236}">
                <a16:creationId xmlns:a16="http://schemas.microsoft.com/office/drawing/2014/main" id="{0A2D1580-9E7A-47A8-93EA-1EB4DAF0469A}"/>
              </a:ext>
            </a:extLst>
          </p:cNvPr>
          <p:cNvSpPr/>
          <p:nvPr/>
        </p:nvSpPr>
        <p:spPr>
          <a:xfrm rot="16200000">
            <a:off x="313076" y="5493677"/>
            <a:ext cx="1389886" cy="457200"/>
          </a:xfrm>
          <a:prstGeom prst="homePlate">
            <a:avLst/>
          </a:prstGeom>
          <a:solidFill>
            <a:srgbClr val="EB155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9" name="Arrow: Chevron 8">
            <a:extLst>
              <a:ext uri="{FF2B5EF4-FFF2-40B4-BE49-F238E27FC236}">
                <a16:creationId xmlns:a16="http://schemas.microsoft.com/office/drawing/2014/main" id="{4297D0A7-C3DB-459C-9573-CDB6262CAEAC}"/>
              </a:ext>
            </a:extLst>
          </p:cNvPr>
          <p:cNvSpPr/>
          <p:nvPr/>
        </p:nvSpPr>
        <p:spPr>
          <a:xfrm rot="16200000">
            <a:off x="406874" y="3153231"/>
            <a:ext cx="1209254" cy="457200"/>
          </a:xfrm>
          <a:prstGeom prst="chevron">
            <a:avLst/>
          </a:prstGeom>
          <a:solidFill>
            <a:schemeClr val="accent5">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10" name="Arrow: Chevron 9">
            <a:extLst>
              <a:ext uri="{FF2B5EF4-FFF2-40B4-BE49-F238E27FC236}">
                <a16:creationId xmlns:a16="http://schemas.microsoft.com/office/drawing/2014/main" id="{95F4FE3C-4989-420B-957C-35991E2E6ADC}"/>
              </a:ext>
            </a:extLst>
          </p:cNvPr>
          <p:cNvSpPr/>
          <p:nvPr/>
        </p:nvSpPr>
        <p:spPr>
          <a:xfrm rot="16200000">
            <a:off x="403392" y="2109038"/>
            <a:ext cx="1209254" cy="457200"/>
          </a:xfrm>
          <a:prstGeom prst="chevron">
            <a:avLst/>
          </a:prstGeom>
          <a:solidFill>
            <a:schemeClr val="accent5">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pic>
        <p:nvPicPr>
          <p:cNvPr id="12" name="Graphic 11" descr="Fishbowl">
            <a:extLst>
              <a:ext uri="{FF2B5EF4-FFF2-40B4-BE49-F238E27FC236}">
                <a16:creationId xmlns:a16="http://schemas.microsoft.com/office/drawing/2014/main" id="{13F8CF97-5F4D-4B42-953E-87BB45FFF2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75559" y="5256891"/>
            <a:ext cx="457200" cy="457200"/>
          </a:xfrm>
          <a:prstGeom prst="rect">
            <a:avLst/>
          </a:prstGeom>
        </p:spPr>
      </p:pic>
      <p:pic>
        <p:nvPicPr>
          <p:cNvPr id="13" name="Graphic 12" descr="Spider web">
            <a:extLst>
              <a:ext uri="{FF2B5EF4-FFF2-40B4-BE49-F238E27FC236}">
                <a16:creationId xmlns:a16="http://schemas.microsoft.com/office/drawing/2014/main" id="{5953DC16-B2CE-4128-82D2-64023185D9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25527" y="5287081"/>
            <a:ext cx="457200" cy="457200"/>
          </a:xfrm>
          <a:prstGeom prst="rect">
            <a:avLst/>
          </a:prstGeom>
        </p:spPr>
      </p:pic>
      <p:pic>
        <p:nvPicPr>
          <p:cNvPr id="14" name="Graphic 13" descr="Puzzle pieces">
            <a:extLst>
              <a:ext uri="{FF2B5EF4-FFF2-40B4-BE49-F238E27FC236}">
                <a16:creationId xmlns:a16="http://schemas.microsoft.com/office/drawing/2014/main" id="{D46A7652-3EA5-4A35-BBD6-793260E8F83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64855" y="5236046"/>
            <a:ext cx="457200" cy="457200"/>
          </a:xfrm>
          <a:prstGeom prst="rect">
            <a:avLst/>
          </a:prstGeom>
        </p:spPr>
      </p:pic>
      <p:pic>
        <p:nvPicPr>
          <p:cNvPr id="15" name="Graphic 14" descr="Maze">
            <a:extLst>
              <a:ext uri="{FF2B5EF4-FFF2-40B4-BE49-F238E27FC236}">
                <a16:creationId xmlns:a16="http://schemas.microsoft.com/office/drawing/2014/main" id="{69C7EDFD-FEF6-4496-8B3F-9763373B4C8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425789" y="5265077"/>
            <a:ext cx="457200" cy="457200"/>
          </a:xfrm>
          <a:prstGeom prst="rect">
            <a:avLst/>
          </a:prstGeom>
        </p:spPr>
      </p:pic>
      <p:pic>
        <p:nvPicPr>
          <p:cNvPr id="16" name="Graphic 15" descr="Classroom">
            <a:extLst>
              <a:ext uri="{FF2B5EF4-FFF2-40B4-BE49-F238E27FC236}">
                <a16:creationId xmlns:a16="http://schemas.microsoft.com/office/drawing/2014/main" id="{C2BED465-AF73-4DE5-87BA-93CF8C2111D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374217" y="5280537"/>
            <a:ext cx="457200" cy="457200"/>
          </a:xfrm>
          <a:prstGeom prst="rect">
            <a:avLst/>
          </a:prstGeom>
        </p:spPr>
      </p:pic>
      <p:sp>
        <p:nvSpPr>
          <p:cNvPr id="17" name="Text Placeholder 4">
            <a:extLst>
              <a:ext uri="{FF2B5EF4-FFF2-40B4-BE49-F238E27FC236}">
                <a16:creationId xmlns:a16="http://schemas.microsoft.com/office/drawing/2014/main" id="{97B3AE93-CC3C-4C79-A41C-EC2036B12880}"/>
              </a:ext>
            </a:extLst>
          </p:cNvPr>
          <p:cNvSpPr txBox="1">
            <a:spLocks/>
          </p:cNvSpPr>
          <p:nvPr/>
        </p:nvSpPr>
        <p:spPr>
          <a:xfrm>
            <a:off x="1391583" y="5668496"/>
            <a:ext cx="1987025" cy="360000"/>
          </a:xfrm>
          <a:prstGeom prst="rect">
            <a:avLst/>
          </a:prstGeom>
        </p:spPr>
        <p:txBody>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ctr" defTabSz="914400" rtl="0" eaLnBrk="1" fontAlgn="auto" latinLnBrk="0" hangingPunct="1">
              <a:lnSpc>
                <a:spcPct val="125000"/>
              </a:lnSpc>
              <a:spcBef>
                <a:spcPts val="0"/>
              </a:spcBef>
              <a:spcAft>
                <a:spcPts val="0"/>
              </a:spcAft>
              <a:buClr>
                <a:prstClr val="black">
                  <a:lumMod val="85000"/>
                  <a:lumOff val="15000"/>
                </a:prstClr>
              </a:buClr>
              <a:buSzTx/>
              <a:buFont typeface="Garamond" pitchFamily="18" charset="0"/>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Panchayats are viewed more as implementing arm instead of unit of self-governance </a:t>
            </a:r>
          </a:p>
        </p:txBody>
      </p:sp>
      <p:sp>
        <p:nvSpPr>
          <p:cNvPr id="4" name="Arrow: Chevron 3">
            <a:extLst>
              <a:ext uri="{FF2B5EF4-FFF2-40B4-BE49-F238E27FC236}">
                <a16:creationId xmlns:a16="http://schemas.microsoft.com/office/drawing/2014/main" id="{20F6FCF3-A075-4376-A59C-2060F96A2CC7}"/>
              </a:ext>
            </a:extLst>
          </p:cNvPr>
          <p:cNvSpPr/>
          <p:nvPr/>
        </p:nvSpPr>
        <p:spPr>
          <a:xfrm rot="16200000">
            <a:off x="316558" y="4280691"/>
            <a:ext cx="1389886" cy="457200"/>
          </a:xfrm>
          <a:prstGeom prst="chevron">
            <a:avLst/>
          </a:prstGeom>
          <a:solidFill>
            <a:schemeClr val="accent3">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18" name="Text Placeholder 6">
            <a:extLst>
              <a:ext uri="{FF2B5EF4-FFF2-40B4-BE49-F238E27FC236}">
                <a16:creationId xmlns:a16="http://schemas.microsoft.com/office/drawing/2014/main" id="{3D4CB103-56F0-4367-A27E-37133CED6289}"/>
              </a:ext>
            </a:extLst>
          </p:cNvPr>
          <p:cNvSpPr txBox="1">
            <a:spLocks/>
          </p:cNvSpPr>
          <p:nvPr/>
        </p:nvSpPr>
        <p:spPr>
          <a:xfrm>
            <a:off x="3526659" y="5682369"/>
            <a:ext cx="2115266" cy="606463"/>
          </a:xfrm>
          <a:prstGeom prst="rect">
            <a:avLst/>
          </a:prstGeom>
        </p:spPr>
        <p:txBody>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ctr" defTabSz="914400" rtl="0" eaLnBrk="1" fontAlgn="auto" latinLnBrk="0" hangingPunct="1">
              <a:lnSpc>
                <a:spcPct val="125000"/>
              </a:lnSpc>
              <a:spcBef>
                <a:spcPts val="0"/>
              </a:spcBef>
              <a:spcAft>
                <a:spcPts val="0"/>
              </a:spcAft>
              <a:buClr>
                <a:prstClr val="black">
                  <a:lumMod val="85000"/>
                  <a:lumOff val="15000"/>
                </a:prstClr>
              </a:buClr>
              <a:buSzTx/>
              <a:buFont typeface="Garamond" pitchFamily="18" charset="0"/>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Planning is broadly scheme driven and infrastructure focused</a:t>
            </a:r>
          </a:p>
        </p:txBody>
      </p:sp>
      <p:sp>
        <p:nvSpPr>
          <p:cNvPr id="19" name="Text Placeholder 8">
            <a:extLst>
              <a:ext uri="{FF2B5EF4-FFF2-40B4-BE49-F238E27FC236}">
                <a16:creationId xmlns:a16="http://schemas.microsoft.com/office/drawing/2014/main" id="{E9A70E48-1AFE-4E38-97E6-71A7CDB3F713}"/>
              </a:ext>
            </a:extLst>
          </p:cNvPr>
          <p:cNvSpPr txBox="1">
            <a:spLocks/>
          </p:cNvSpPr>
          <p:nvPr/>
        </p:nvSpPr>
        <p:spPr>
          <a:xfrm>
            <a:off x="7636753" y="5668496"/>
            <a:ext cx="1869166" cy="360000"/>
          </a:xfrm>
          <a:prstGeom prst="rect">
            <a:avLst/>
          </a:prstGeom>
        </p:spPr>
        <p:txBody>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ctr" defTabSz="914400" rtl="0" eaLnBrk="1" fontAlgn="auto" latinLnBrk="0" hangingPunct="1">
              <a:lnSpc>
                <a:spcPct val="125000"/>
              </a:lnSpc>
              <a:spcBef>
                <a:spcPts val="0"/>
              </a:spcBef>
              <a:spcAft>
                <a:spcPts val="0"/>
              </a:spcAft>
              <a:buClr>
                <a:prstClr val="black">
                  <a:lumMod val="85000"/>
                  <a:lumOff val="15000"/>
                </a:prstClr>
              </a:buClr>
              <a:buSzTx/>
              <a:buFont typeface="Garamond" pitchFamily="18" charset="0"/>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Community participation, particularly of  marginalized is limited</a:t>
            </a:r>
          </a:p>
        </p:txBody>
      </p:sp>
      <p:sp>
        <p:nvSpPr>
          <p:cNvPr id="20" name="Text Placeholder 10">
            <a:extLst>
              <a:ext uri="{FF2B5EF4-FFF2-40B4-BE49-F238E27FC236}">
                <a16:creationId xmlns:a16="http://schemas.microsoft.com/office/drawing/2014/main" id="{88E1FC42-B733-49E2-9801-6214DC02634A}"/>
              </a:ext>
            </a:extLst>
          </p:cNvPr>
          <p:cNvSpPr txBox="1">
            <a:spLocks/>
          </p:cNvSpPr>
          <p:nvPr/>
        </p:nvSpPr>
        <p:spPr>
          <a:xfrm>
            <a:off x="5835993" y="5677465"/>
            <a:ext cx="1749971" cy="360000"/>
          </a:xfrm>
          <a:prstGeom prst="rect">
            <a:avLst/>
          </a:prstGeom>
        </p:spPr>
        <p:txBody>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ctr" defTabSz="914400" rtl="0" eaLnBrk="1" fontAlgn="auto" latinLnBrk="0" hangingPunct="1">
              <a:lnSpc>
                <a:spcPct val="125000"/>
              </a:lnSpc>
              <a:spcBef>
                <a:spcPts val="0"/>
              </a:spcBef>
              <a:spcAft>
                <a:spcPts val="0"/>
              </a:spcAft>
              <a:buClr>
                <a:prstClr val="black">
                  <a:lumMod val="85000"/>
                  <a:lumOff val="15000"/>
                </a:prstClr>
              </a:buClr>
              <a:buSzTx/>
              <a:buFont typeface="Garamond" pitchFamily="18" charset="0"/>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Women &amp; Child responsive governance remains elusive</a:t>
            </a:r>
          </a:p>
        </p:txBody>
      </p:sp>
      <p:sp>
        <p:nvSpPr>
          <p:cNvPr id="21" name="Text Placeholder 12">
            <a:extLst>
              <a:ext uri="{FF2B5EF4-FFF2-40B4-BE49-F238E27FC236}">
                <a16:creationId xmlns:a16="http://schemas.microsoft.com/office/drawing/2014/main" id="{4E82C28F-D06D-4D0A-AF39-71AAB545603C}"/>
              </a:ext>
            </a:extLst>
          </p:cNvPr>
          <p:cNvSpPr txBox="1">
            <a:spLocks/>
          </p:cNvSpPr>
          <p:nvPr/>
        </p:nvSpPr>
        <p:spPr>
          <a:xfrm>
            <a:off x="9600573" y="5682705"/>
            <a:ext cx="1837018" cy="360000"/>
          </a:xfrm>
          <a:prstGeom prst="rect">
            <a:avLst/>
          </a:prstGeom>
        </p:spPr>
        <p:txBody>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marR="0" lvl="0" indent="0" algn="ctr" defTabSz="914400" rtl="0" eaLnBrk="1" fontAlgn="auto" latinLnBrk="0" hangingPunct="1">
              <a:lnSpc>
                <a:spcPct val="125000"/>
              </a:lnSpc>
              <a:spcBef>
                <a:spcPts val="0"/>
              </a:spcBef>
              <a:spcAft>
                <a:spcPts val="0"/>
              </a:spcAft>
              <a:buClr>
                <a:prstClr val="black">
                  <a:lumMod val="85000"/>
                  <a:lumOff val="15000"/>
                </a:prstClr>
              </a:buClr>
              <a:buSzTx/>
              <a:buFont typeface="Garamond" pitchFamily="18" charset="0"/>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Coverage and Quality of capacity of PRIs remains </a:t>
            </a:r>
            <a:r>
              <a:rPr lang="en-US" sz="1000" b="1" dirty="0">
                <a:solidFill>
                  <a:prstClr val="white"/>
                </a:solidFill>
                <a:latin typeface="Univers" panose="020B0503020202020204" pitchFamily="34" charset="0"/>
              </a:rPr>
              <a:t> constrained</a:t>
            </a:r>
            <a:endPar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26" name="Arrow: Pentagon 25">
            <a:extLst>
              <a:ext uri="{FF2B5EF4-FFF2-40B4-BE49-F238E27FC236}">
                <a16:creationId xmlns:a16="http://schemas.microsoft.com/office/drawing/2014/main" id="{C7116217-AA88-4310-9AAD-10D743778400}"/>
              </a:ext>
            </a:extLst>
          </p:cNvPr>
          <p:cNvSpPr/>
          <p:nvPr/>
        </p:nvSpPr>
        <p:spPr>
          <a:xfrm rot="16200000">
            <a:off x="2268085" y="3771606"/>
            <a:ext cx="520679" cy="215143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A holistic plan of development, evidence based ; strong monitoring component</a:t>
            </a:r>
          </a:p>
        </p:txBody>
      </p:sp>
      <p:sp>
        <p:nvSpPr>
          <p:cNvPr id="27" name="Arrow: Pentagon 26">
            <a:extLst>
              <a:ext uri="{FF2B5EF4-FFF2-40B4-BE49-F238E27FC236}">
                <a16:creationId xmlns:a16="http://schemas.microsoft.com/office/drawing/2014/main" id="{FD807842-9F5E-45AB-9E9B-19AF8E9E7C67}"/>
              </a:ext>
            </a:extLst>
          </p:cNvPr>
          <p:cNvSpPr/>
          <p:nvPr/>
        </p:nvSpPr>
        <p:spPr>
          <a:xfrm rot="16200000">
            <a:off x="4260089" y="4103592"/>
            <a:ext cx="365760" cy="1509945"/>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Women &amp; Child responsive GPDP processes</a:t>
            </a:r>
          </a:p>
        </p:txBody>
      </p:sp>
      <p:sp>
        <p:nvSpPr>
          <p:cNvPr id="28" name="Arrow: Pentagon 27">
            <a:extLst>
              <a:ext uri="{FF2B5EF4-FFF2-40B4-BE49-F238E27FC236}">
                <a16:creationId xmlns:a16="http://schemas.microsoft.com/office/drawing/2014/main" id="{0E8D4C76-97ED-40FF-9D09-B8EEBBA4510E}"/>
              </a:ext>
            </a:extLst>
          </p:cNvPr>
          <p:cNvSpPr/>
          <p:nvPr/>
        </p:nvSpPr>
        <p:spPr>
          <a:xfrm rot="16200000">
            <a:off x="6378392" y="3969015"/>
            <a:ext cx="365760" cy="1698623"/>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Women &amp; Child participation in local governance processes</a:t>
            </a:r>
          </a:p>
        </p:txBody>
      </p:sp>
      <p:sp>
        <p:nvSpPr>
          <p:cNvPr id="29" name="Arrow: Pentagon 28">
            <a:extLst>
              <a:ext uri="{FF2B5EF4-FFF2-40B4-BE49-F238E27FC236}">
                <a16:creationId xmlns:a16="http://schemas.microsoft.com/office/drawing/2014/main" id="{5688C513-860B-48A5-AE9F-0BCF5AFA9876}"/>
              </a:ext>
            </a:extLst>
          </p:cNvPr>
          <p:cNvSpPr/>
          <p:nvPr/>
        </p:nvSpPr>
        <p:spPr>
          <a:xfrm rot="16200000">
            <a:off x="8356716" y="3927260"/>
            <a:ext cx="365760" cy="1782133"/>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PRIs oversight role in delivery of services and entitlements</a:t>
            </a:r>
          </a:p>
        </p:txBody>
      </p:sp>
      <p:sp>
        <p:nvSpPr>
          <p:cNvPr id="30" name="Arrow: Pentagon 29">
            <a:extLst>
              <a:ext uri="{FF2B5EF4-FFF2-40B4-BE49-F238E27FC236}">
                <a16:creationId xmlns:a16="http://schemas.microsoft.com/office/drawing/2014/main" id="{B3FB7D5D-EF54-4F47-A8CF-F9854AF6B650}"/>
              </a:ext>
            </a:extLst>
          </p:cNvPr>
          <p:cNvSpPr/>
          <p:nvPr/>
        </p:nvSpPr>
        <p:spPr>
          <a:xfrm rot="16200000">
            <a:off x="10353462" y="3812487"/>
            <a:ext cx="365760" cy="201168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Women Empowerment and participation in decision-making</a:t>
            </a:r>
          </a:p>
        </p:txBody>
      </p:sp>
      <p:sp>
        <p:nvSpPr>
          <p:cNvPr id="31" name="Arrow: Chevron 30">
            <a:extLst>
              <a:ext uri="{FF2B5EF4-FFF2-40B4-BE49-F238E27FC236}">
                <a16:creationId xmlns:a16="http://schemas.microsoft.com/office/drawing/2014/main" id="{FCFB7836-88A4-48C4-A4EF-090CB43E53F9}"/>
              </a:ext>
            </a:extLst>
          </p:cNvPr>
          <p:cNvSpPr/>
          <p:nvPr/>
        </p:nvSpPr>
        <p:spPr>
          <a:xfrm rot="16200000">
            <a:off x="556192" y="1214763"/>
            <a:ext cx="892795" cy="457200"/>
          </a:xfrm>
          <a:prstGeom prst="chevron">
            <a:avLst/>
          </a:prstGeom>
          <a:solidFill>
            <a:schemeClr val="accent4">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5" name="Rectangle 4">
            <a:extLst>
              <a:ext uri="{FF2B5EF4-FFF2-40B4-BE49-F238E27FC236}">
                <a16:creationId xmlns:a16="http://schemas.microsoft.com/office/drawing/2014/main" id="{07A9072A-D224-42BD-824D-80B2106EF1FE}"/>
              </a:ext>
            </a:extLst>
          </p:cNvPr>
          <p:cNvSpPr/>
          <p:nvPr/>
        </p:nvSpPr>
        <p:spPr>
          <a:xfrm rot="16200000">
            <a:off x="639893" y="5679023"/>
            <a:ext cx="697627"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Problem</a:t>
            </a:r>
          </a:p>
        </p:txBody>
      </p:sp>
      <p:sp>
        <p:nvSpPr>
          <p:cNvPr id="35" name="Rectangle 34">
            <a:extLst>
              <a:ext uri="{FF2B5EF4-FFF2-40B4-BE49-F238E27FC236}">
                <a16:creationId xmlns:a16="http://schemas.microsoft.com/office/drawing/2014/main" id="{017D8156-9E63-49D2-8B98-8FD628AA4FF2}"/>
              </a:ext>
            </a:extLst>
          </p:cNvPr>
          <p:cNvSpPr/>
          <p:nvPr/>
        </p:nvSpPr>
        <p:spPr>
          <a:xfrm rot="16200000">
            <a:off x="638655" y="3265906"/>
            <a:ext cx="710451"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Enablers</a:t>
            </a:r>
          </a:p>
        </p:txBody>
      </p:sp>
      <p:sp>
        <p:nvSpPr>
          <p:cNvPr id="36" name="Rectangle 35">
            <a:extLst>
              <a:ext uri="{FF2B5EF4-FFF2-40B4-BE49-F238E27FC236}">
                <a16:creationId xmlns:a16="http://schemas.microsoft.com/office/drawing/2014/main" id="{FBF36205-F144-4B59-A4AF-56AD43EC7CB8}"/>
              </a:ext>
            </a:extLst>
          </p:cNvPr>
          <p:cNvSpPr/>
          <p:nvPr/>
        </p:nvSpPr>
        <p:spPr>
          <a:xfrm rot="16200000">
            <a:off x="680067" y="4370444"/>
            <a:ext cx="647934"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Actions</a:t>
            </a:r>
          </a:p>
        </p:txBody>
      </p:sp>
      <p:sp>
        <p:nvSpPr>
          <p:cNvPr id="37" name="Rectangle 36">
            <a:extLst>
              <a:ext uri="{FF2B5EF4-FFF2-40B4-BE49-F238E27FC236}">
                <a16:creationId xmlns:a16="http://schemas.microsoft.com/office/drawing/2014/main" id="{8509BCDF-AFC2-416F-859F-74D463E1B1D4}"/>
              </a:ext>
            </a:extLst>
          </p:cNvPr>
          <p:cNvSpPr/>
          <p:nvPr/>
        </p:nvSpPr>
        <p:spPr>
          <a:xfrm rot="16200000">
            <a:off x="489797" y="2069314"/>
            <a:ext cx="1020520"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Intermediate Outcomes</a:t>
            </a:r>
          </a:p>
        </p:txBody>
      </p:sp>
      <p:sp>
        <p:nvSpPr>
          <p:cNvPr id="38" name="Rectangle 37">
            <a:extLst>
              <a:ext uri="{FF2B5EF4-FFF2-40B4-BE49-F238E27FC236}">
                <a16:creationId xmlns:a16="http://schemas.microsoft.com/office/drawing/2014/main" id="{6C0BC147-0461-4F00-822F-DD0ED6B52320}"/>
              </a:ext>
            </a:extLst>
          </p:cNvPr>
          <p:cNvSpPr/>
          <p:nvPr/>
        </p:nvSpPr>
        <p:spPr>
          <a:xfrm rot="16200000">
            <a:off x="745805" y="1292331"/>
            <a:ext cx="516457" cy="2462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Goal</a:t>
            </a:r>
          </a:p>
        </p:txBody>
      </p:sp>
      <p:pic>
        <p:nvPicPr>
          <p:cNvPr id="44" name="Picture Placeholder 6" descr="Pie chart">
            <a:extLst>
              <a:ext uri="{FF2B5EF4-FFF2-40B4-BE49-F238E27FC236}">
                <a16:creationId xmlns:a16="http://schemas.microsoft.com/office/drawing/2014/main" id="{BE0160C9-6AFB-4A34-A9A4-BBAF1089B9DA}"/>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2138167" y="4092268"/>
            <a:ext cx="520680" cy="520680"/>
          </a:xfrm>
          <a:prstGeom prst="rect">
            <a:avLst/>
          </a:prstGeom>
          <a:noFill/>
          <a:ln w="95250" cap="sq" cmpd="sng" algn="ctr">
            <a:noFill/>
            <a:prstDash val="solid"/>
            <a:miter lim="800000"/>
          </a:ln>
          <a:effectLst/>
        </p:spPr>
      </p:pic>
      <p:pic>
        <p:nvPicPr>
          <p:cNvPr id="45" name="Picture Placeholder 8" descr="Research">
            <a:extLst>
              <a:ext uri="{FF2B5EF4-FFF2-40B4-BE49-F238E27FC236}">
                <a16:creationId xmlns:a16="http://schemas.microsoft.com/office/drawing/2014/main" id="{C3AF5F4C-57CA-4B47-9DCB-A55EAD1FC7A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244388" y="4093234"/>
            <a:ext cx="548640" cy="548640"/>
          </a:xfrm>
          <a:prstGeom prst="rect">
            <a:avLst/>
          </a:prstGeom>
          <a:noFill/>
          <a:ln w="95250" cap="sq" cmpd="sng" algn="ctr">
            <a:noFill/>
            <a:prstDash val="solid"/>
            <a:miter lim="800000"/>
          </a:ln>
          <a:effectLst/>
        </p:spPr>
      </p:pic>
      <p:pic>
        <p:nvPicPr>
          <p:cNvPr id="48" name="Picture Placeholder 6" descr="Cheers">
            <a:extLst>
              <a:ext uri="{FF2B5EF4-FFF2-40B4-BE49-F238E27FC236}">
                <a16:creationId xmlns:a16="http://schemas.microsoft.com/office/drawing/2014/main" id="{34AB688B-7140-487C-B051-2A2A1291D98A}"/>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a:off x="10296413" y="3085567"/>
            <a:ext cx="457200" cy="457200"/>
          </a:xfrm>
          <a:prstGeom prst="rect">
            <a:avLst/>
          </a:prstGeom>
          <a:noFill/>
          <a:ln w="95250" cap="sq" cmpd="sng" algn="ctr">
            <a:noFill/>
            <a:prstDash val="solid"/>
            <a:miter lim="800000"/>
          </a:ln>
          <a:effectLst/>
        </p:spPr>
      </p:pic>
      <p:sp>
        <p:nvSpPr>
          <p:cNvPr id="49" name="Arrow: Pentagon 48">
            <a:extLst>
              <a:ext uri="{FF2B5EF4-FFF2-40B4-BE49-F238E27FC236}">
                <a16:creationId xmlns:a16="http://schemas.microsoft.com/office/drawing/2014/main" id="{F03B9418-2D8C-4C7D-A19A-E2368ADEB39F}"/>
              </a:ext>
            </a:extLst>
          </p:cNvPr>
          <p:cNvSpPr/>
          <p:nvPr/>
        </p:nvSpPr>
        <p:spPr>
          <a:xfrm rot="16200000">
            <a:off x="2215627" y="2720587"/>
            <a:ext cx="365760" cy="192024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Capacity Building, Handholding &amp; Mentorship</a:t>
            </a:r>
          </a:p>
        </p:txBody>
      </p:sp>
      <p:sp>
        <p:nvSpPr>
          <p:cNvPr id="50" name="Arrow: Pentagon 49">
            <a:extLst>
              <a:ext uri="{FF2B5EF4-FFF2-40B4-BE49-F238E27FC236}">
                <a16:creationId xmlns:a16="http://schemas.microsoft.com/office/drawing/2014/main" id="{9AEEAE8B-AD9C-44A4-955A-AC9E589B0096}"/>
              </a:ext>
            </a:extLst>
          </p:cNvPr>
          <p:cNvSpPr/>
          <p:nvPr/>
        </p:nvSpPr>
        <p:spPr>
          <a:xfrm rot="16200000">
            <a:off x="6300827" y="2935690"/>
            <a:ext cx="365760" cy="1540707"/>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Increased women &amp; Children’s participation through Mahila  &amp;  Bal  Bal Sabha</a:t>
            </a:r>
          </a:p>
        </p:txBody>
      </p:sp>
      <p:sp>
        <p:nvSpPr>
          <p:cNvPr id="51" name="Arrow: Pentagon 50">
            <a:extLst>
              <a:ext uri="{FF2B5EF4-FFF2-40B4-BE49-F238E27FC236}">
                <a16:creationId xmlns:a16="http://schemas.microsoft.com/office/drawing/2014/main" id="{C0A683E9-A77A-4063-B0E1-91A71AD8BAED}"/>
              </a:ext>
            </a:extLst>
          </p:cNvPr>
          <p:cNvSpPr/>
          <p:nvPr/>
        </p:nvSpPr>
        <p:spPr>
          <a:xfrm rot="16200000">
            <a:off x="10379362" y="2710031"/>
            <a:ext cx="365760" cy="192024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PRI – SHG/ CSO  Convergence</a:t>
            </a:r>
          </a:p>
        </p:txBody>
      </p:sp>
      <p:sp>
        <p:nvSpPr>
          <p:cNvPr id="52" name="Arrow: Pentagon 51">
            <a:extLst>
              <a:ext uri="{FF2B5EF4-FFF2-40B4-BE49-F238E27FC236}">
                <a16:creationId xmlns:a16="http://schemas.microsoft.com/office/drawing/2014/main" id="{623A8686-D41C-44F1-A480-3201E1E20FA7}"/>
              </a:ext>
            </a:extLst>
          </p:cNvPr>
          <p:cNvSpPr/>
          <p:nvPr/>
        </p:nvSpPr>
        <p:spPr>
          <a:xfrm rot="16200000">
            <a:off x="4281975" y="2676837"/>
            <a:ext cx="365760" cy="192024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Resources for PRIs</a:t>
            </a:r>
          </a:p>
        </p:txBody>
      </p:sp>
      <p:sp>
        <p:nvSpPr>
          <p:cNvPr id="53" name="Arrow: Pentagon 52">
            <a:extLst>
              <a:ext uri="{FF2B5EF4-FFF2-40B4-BE49-F238E27FC236}">
                <a16:creationId xmlns:a16="http://schemas.microsoft.com/office/drawing/2014/main" id="{07F133BB-14BC-47FA-B154-A919B5A43DEA}"/>
              </a:ext>
            </a:extLst>
          </p:cNvPr>
          <p:cNvSpPr/>
          <p:nvPr/>
        </p:nvSpPr>
        <p:spPr>
          <a:xfrm rot="16200000">
            <a:off x="8311886" y="2722889"/>
            <a:ext cx="365760" cy="1920240"/>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Monitoring &amp; Accountability System</a:t>
            </a:r>
          </a:p>
        </p:txBody>
      </p:sp>
      <p:grpSp>
        <p:nvGrpSpPr>
          <p:cNvPr id="56" name="Group 55">
            <a:extLst>
              <a:ext uri="{FF2B5EF4-FFF2-40B4-BE49-F238E27FC236}">
                <a16:creationId xmlns:a16="http://schemas.microsoft.com/office/drawing/2014/main" id="{94F2D199-4816-4684-9DCE-79E3C2899F84}"/>
              </a:ext>
            </a:extLst>
          </p:cNvPr>
          <p:cNvGrpSpPr/>
          <p:nvPr/>
        </p:nvGrpSpPr>
        <p:grpSpPr>
          <a:xfrm>
            <a:off x="6208520" y="4086806"/>
            <a:ext cx="648285" cy="548640"/>
            <a:chOff x="6717528" y="4738699"/>
            <a:chExt cx="1105899" cy="918994"/>
          </a:xfrm>
        </p:grpSpPr>
        <p:pic>
          <p:nvPicPr>
            <p:cNvPr id="57" name="Picture Placeholder 6" descr="Child with balloon">
              <a:extLst>
                <a:ext uri="{FF2B5EF4-FFF2-40B4-BE49-F238E27FC236}">
                  <a16:creationId xmlns:a16="http://schemas.microsoft.com/office/drawing/2014/main" id="{D1E08FFE-2709-46D1-8A68-8393EB25E871}"/>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p:blipFill>
          <p:spPr>
            <a:xfrm flipH="1">
              <a:off x="6717528" y="4738699"/>
              <a:ext cx="962848" cy="918994"/>
            </a:xfrm>
            <a:prstGeom prst="rect">
              <a:avLst/>
            </a:prstGeom>
            <a:noFill/>
            <a:ln w="95250" cap="sq" cmpd="sng" algn="ctr">
              <a:noFill/>
              <a:prstDash val="solid"/>
              <a:miter lim="800000"/>
            </a:ln>
            <a:effectLst/>
          </p:spPr>
        </p:pic>
        <p:pic>
          <p:nvPicPr>
            <p:cNvPr id="58" name="Graphic 57" descr="Megaphone">
              <a:extLst>
                <a:ext uri="{FF2B5EF4-FFF2-40B4-BE49-F238E27FC236}">
                  <a16:creationId xmlns:a16="http://schemas.microsoft.com/office/drawing/2014/main" id="{4E835015-36A6-427F-93D9-CA1630C12C9F}"/>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7319282" y="4765875"/>
              <a:ext cx="504145" cy="504145"/>
            </a:xfrm>
            <a:prstGeom prst="rect">
              <a:avLst/>
            </a:prstGeom>
          </p:spPr>
        </p:pic>
      </p:grpSp>
      <p:grpSp>
        <p:nvGrpSpPr>
          <p:cNvPr id="63" name="Group 62">
            <a:extLst>
              <a:ext uri="{FF2B5EF4-FFF2-40B4-BE49-F238E27FC236}">
                <a16:creationId xmlns:a16="http://schemas.microsoft.com/office/drawing/2014/main" id="{05F4EE79-7AA1-43F2-AED3-FBC2AA541DB6}"/>
              </a:ext>
            </a:extLst>
          </p:cNvPr>
          <p:cNvGrpSpPr/>
          <p:nvPr/>
        </p:nvGrpSpPr>
        <p:grpSpPr>
          <a:xfrm>
            <a:off x="10295324" y="4080378"/>
            <a:ext cx="548640" cy="561496"/>
            <a:chOff x="5638800" y="2950373"/>
            <a:chExt cx="914400" cy="935827"/>
          </a:xfrm>
        </p:grpSpPr>
        <p:pic>
          <p:nvPicPr>
            <p:cNvPr id="60" name="Graphic 59" descr="Female">
              <a:extLst>
                <a:ext uri="{FF2B5EF4-FFF2-40B4-BE49-F238E27FC236}">
                  <a16:creationId xmlns:a16="http://schemas.microsoft.com/office/drawing/2014/main" id="{A7EF117F-8F50-43D7-9B6E-B04C2D3BB1C5}"/>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638800" y="2971800"/>
              <a:ext cx="914400" cy="914400"/>
            </a:xfrm>
            <a:prstGeom prst="rect">
              <a:avLst/>
            </a:prstGeom>
          </p:spPr>
        </p:pic>
        <p:pic>
          <p:nvPicPr>
            <p:cNvPr id="62" name="Graphic 61" descr="Lightning bolt">
              <a:extLst>
                <a:ext uri="{FF2B5EF4-FFF2-40B4-BE49-F238E27FC236}">
                  <a16:creationId xmlns:a16="http://schemas.microsoft.com/office/drawing/2014/main" id="{B88D880B-546C-41C6-B6E4-C682173E159D}"/>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5841293" y="2950373"/>
              <a:ext cx="567472" cy="567472"/>
            </a:xfrm>
            <a:prstGeom prst="rect">
              <a:avLst/>
            </a:prstGeom>
          </p:spPr>
        </p:pic>
      </p:grpSp>
      <p:pic>
        <p:nvPicPr>
          <p:cNvPr id="64" name="Graphic 63" descr="Classroom">
            <a:extLst>
              <a:ext uri="{FF2B5EF4-FFF2-40B4-BE49-F238E27FC236}">
                <a16:creationId xmlns:a16="http://schemas.microsoft.com/office/drawing/2014/main" id="{A723CAA2-1D68-4604-AA23-B446FE50D2C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094270" y="3071339"/>
            <a:ext cx="457200" cy="457200"/>
          </a:xfrm>
          <a:prstGeom prst="rect">
            <a:avLst/>
          </a:prstGeom>
        </p:spPr>
      </p:pic>
      <p:pic>
        <p:nvPicPr>
          <p:cNvPr id="66" name="Graphic 65" descr="Connections">
            <a:extLst>
              <a:ext uri="{FF2B5EF4-FFF2-40B4-BE49-F238E27FC236}">
                <a16:creationId xmlns:a16="http://schemas.microsoft.com/office/drawing/2014/main" id="{D64AB483-7E2F-4389-A071-F839DCD0D50F}"/>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6311256" y="3017559"/>
            <a:ext cx="512620" cy="512620"/>
          </a:xfrm>
          <a:prstGeom prst="rect">
            <a:avLst/>
          </a:prstGeom>
        </p:spPr>
      </p:pic>
      <p:pic>
        <p:nvPicPr>
          <p:cNvPr id="68" name="Graphic 67" descr="Open folder">
            <a:extLst>
              <a:ext uri="{FF2B5EF4-FFF2-40B4-BE49-F238E27FC236}">
                <a16:creationId xmlns:a16="http://schemas.microsoft.com/office/drawing/2014/main" id="{E4039EB1-1362-492C-BAED-7AB39AC46883}"/>
              </a:ext>
            </a:extLst>
          </p:cNvPr>
          <p:cNvPicPr>
            <a:picLocks noChangeAspect="1"/>
          </p:cNvPicPr>
          <p:nvPr/>
        </p:nvPicPr>
        <p:blipFill>
          <a:blip r:embed="rId28">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4218106" y="2997954"/>
            <a:ext cx="525209" cy="525209"/>
          </a:xfrm>
          <a:prstGeom prst="rect">
            <a:avLst/>
          </a:prstGeom>
        </p:spPr>
      </p:pic>
      <p:pic>
        <p:nvPicPr>
          <p:cNvPr id="70" name="Graphic 69" descr="Eye">
            <a:extLst>
              <a:ext uri="{FF2B5EF4-FFF2-40B4-BE49-F238E27FC236}">
                <a16:creationId xmlns:a16="http://schemas.microsoft.com/office/drawing/2014/main" id="{FD5F5C80-BC1C-46C0-850F-D22CF88EF802}"/>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8201219" y="2982438"/>
            <a:ext cx="621928" cy="621928"/>
          </a:xfrm>
          <a:prstGeom prst="rect">
            <a:avLst/>
          </a:prstGeom>
        </p:spPr>
      </p:pic>
      <p:sp>
        <p:nvSpPr>
          <p:cNvPr id="71" name="Arrow: Pentagon 70">
            <a:extLst>
              <a:ext uri="{FF2B5EF4-FFF2-40B4-BE49-F238E27FC236}">
                <a16:creationId xmlns:a16="http://schemas.microsoft.com/office/drawing/2014/main" id="{20113AA3-1390-4F46-83CE-73D90481AE53}"/>
              </a:ext>
            </a:extLst>
          </p:cNvPr>
          <p:cNvSpPr/>
          <p:nvPr/>
        </p:nvSpPr>
        <p:spPr>
          <a:xfrm rot="16200000">
            <a:off x="6181927" y="-3385341"/>
            <a:ext cx="365760" cy="9962433"/>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latin typeface="Calibri" panose="020F0502020204030204" pitchFamily="34" charset="0"/>
                <a:cs typeface="Calibri" panose="020F0502020204030204" pitchFamily="34" charset="0"/>
              </a:rPr>
              <a:t>Local governance structures and systems strengthened to plan, budget and implement actions along with results- based monitoring  aimed at efficient, effective and equitable delivery of essential services and entitlements, especially for children, women and most marginalized communities</a:t>
            </a:r>
          </a:p>
        </p:txBody>
      </p:sp>
      <p:sp>
        <p:nvSpPr>
          <p:cNvPr id="72" name="Arrow: Pentagon 71">
            <a:extLst>
              <a:ext uri="{FF2B5EF4-FFF2-40B4-BE49-F238E27FC236}">
                <a16:creationId xmlns:a16="http://schemas.microsoft.com/office/drawing/2014/main" id="{61677A2A-CF31-4B05-A6C5-313226F29345}"/>
              </a:ext>
            </a:extLst>
          </p:cNvPr>
          <p:cNvSpPr/>
          <p:nvPr/>
        </p:nvSpPr>
        <p:spPr>
          <a:xfrm rot="16200000">
            <a:off x="2344165" y="1175744"/>
            <a:ext cx="723449" cy="2602392"/>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lvl="0" algn="ctr">
              <a:defRPr/>
            </a:pPr>
            <a:r>
              <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PRIs have enhanced capacities, data and evidence to plan, budget and implement based on local needs and </a:t>
            </a:r>
            <a:r>
              <a:rPr lang="en-US" sz="1100" b="1" dirty="0">
                <a:solidFill>
                  <a:prstClr val="white"/>
                </a:solidFill>
                <a:latin typeface="Univers" panose="020B0503020202020204" pitchFamily="34" charset="0"/>
              </a:rPr>
              <a:t>priorities and </a:t>
            </a:r>
            <a:r>
              <a:rPr lang="en-US" sz="1100" b="1" dirty="0" err="1">
                <a:solidFill>
                  <a:prstClr val="white"/>
                </a:solidFill>
                <a:latin typeface="Univers" panose="020B0503020202020204" pitchFamily="34" charset="0"/>
              </a:rPr>
              <a:t>and</a:t>
            </a:r>
            <a:r>
              <a:rPr lang="en-US" sz="1100" b="1" dirty="0">
                <a:solidFill>
                  <a:prstClr val="white"/>
                </a:solidFill>
                <a:latin typeface="Univers" panose="020B0503020202020204" pitchFamily="34" charset="0"/>
              </a:rPr>
              <a:t> results-based monitoring</a:t>
            </a:r>
            <a:endPar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endParaRPr>
          </a:p>
        </p:txBody>
      </p:sp>
      <p:sp>
        <p:nvSpPr>
          <p:cNvPr id="73" name="Arrow: Pentagon 72">
            <a:extLst>
              <a:ext uri="{FF2B5EF4-FFF2-40B4-BE49-F238E27FC236}">
                <a16:creationId xmlns:a16="http://schemas.microsoft.com/office/drawing/2014/main" id="{CB26F636-DF86-4B84-A6E9-D25F339A46EC}"/>
              </a:ext>
            </a:extLst>
          </p:cNvPr>
          <p:cNvSpPr/>
          <p:nvPr/>
        </p:nvSpPr>
        <p:spPr>
          <a:xfrm rot="16200000">
            <a:off x="5985609" y="1171927"/>
            <a:ext cx="723449" cy="2602392"/>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Institutional space created for children to participate, voice their opinions and influence actions having bearing on their interests</a:t>
            </a:r>
          </a:p>
        </p:txBody>
      </p:sp>
      <p:sp>
        <p:nvSpPr>
          <p:cNvPr id="74" name="Arrow: Pentagon 73">
            <a:extLst>
              <a:ext uri="{FF2B5EF4-FFF2-40B4-BE49-F238E27FC236}">
                <a16:creationId xmlns:a16="http://schemas.microsoft.com/office/drawing/2014/main" id="{F2A2650A-2334-4654-A0C4-79935D096D5F}"/>
              </a:ext>
            </a:extLst>
          </p:cNvPr>
          <p:cNvSpPr/>
          <p:nvPr/>
        </p:nvSpPr>
        <p:spPr>
          <a:xfrm rot="16200000">
            <a:off x="9492042" y="1166082"/>
            <a:ext cx="723449" cy="2602392"/>
          </a:xfrm>
          <a:prstGeom prst="homePlate">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white"/>
                </a:solidFill>
                <a:effectLst/>
                <a:uLnTx/>
                <a:uFillTx/>
                <a:latin typeface="Univers" panose="020B0503020202020204" pitchFamily="34" charset="0"/>
                <a:ea typeface="+mn-ea"/>
                <a:cs typeface="+mn-cs"/>
              </a:rPr>
              <a:t>PRIs have enhanced capacities to collaborate with different stakeholders for gender responsive and equity focused governance</a:t>
            </a:r>
          </a:p>
        </p:txBody>
      </p:sp>
      <p:pic>
        <p:nvPicPr>
          <p:cNvPr id="59" name="Picture Placeholder 17" descr="Lightbulb and pencil">
            <a:extLst>
              <a:ext uri="{FF2B5EF4-FFF2-40B4-BE49-F238E27FC236}">
                <a16:creationId xmlns:a16="http://schemas.microsoft.com/office/drawing/2014/main" id="{0B3CFB54-E132-4AD6-88C7-F750CE3EA465}"/>
              </a:ext>
            </a:extLst>
          </p:cNvPr>
          <p:cNvPicPr>
            <a:picLocks noChangeAspect="1"/>
          </p:cNvPicPr>
          <p:nvPr/>
        </p:nvPicPr>
        <p:blipFill>
          <a:blip r:embed="rId32">
            <a:extLst>
              <a:ext uri="{28A0092B-C50C-407E-A947-70E740481C1C}">
                <a14:useLocalDpi xmlns:a14="http://schemas.microsoft.com/office/drawing/2010/main" val="0"/>
              </a:ext>
              <a:ext uri="{96DAC541-7B7A-43D3-8B79-37D633B846F1}">
                <asvg:svgBlip xmlns:asvg="http://schemas.microsoft.com/office/drawing/2016/SVG/main" r:embed="rId33"/>
              </a:ext>
            </a:extLst>
          </a:blip>
          <a:srcRect/>
          <a:stretch/>
        </p:blipFill>
        <p:spPr>
          <a:xfrm>
            <a:off x="4241972" y="4077110"/>
            <a:ext cx="592947" cy="589865"/>
          </a:xfrm>
          <a:prstGeom prst="rect">
            <a:avLst/>
          </a:prstGeom>
          <a:noFill/>
          <a:ln w="95250" cap="sq" cmpd="sng" algn="ctr">
            <a:noFill/>
            <a:prstDash val="solid"/>
            <a:miter lim="800000"/>
          </a:ln>
          <a:effectLst/>
        </p:spPr>
      </p:pic>
      <p:pic>
        <p:nvPicPr>
          <p:cNvPr id="61" name="Graphic 60" descr="Baby">
            <a:extLst>
              <a:ext uri="{FF2B5EF4-FFF2-40B4-BE49-F238E27FC236}">
                <a16:creationId xmlns:a16="http://schemas.microsoft.com/office/drawing/2014/main" id="{7B54C0AA-D910-49BF-BB10-27A3C9CBD708}"/>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4331041" y="4141744"/>
            <a:ext cx="264500" cy="263123"/>
          </a:xfrm>
          <a:prstGeom prst="rect">
            <a:avLst/>
          </a:prstGeom>
        </p:spPr>
      </p:pic>
      <p:sp>
        <p:nvSpPr>
          <p:cNvPr id="6" name="Slide Number Placeholder 5">
            <a:extLst>
              <a:ext uri="{FF2B5EF4-FFF2-40B4-BE49-F238E27FC236}">
                <a16:creationId xmlns:a16="http://schemas.microsoft.com/office/drawing/2014/main" id="{4C78C506-5056-4971-94BE-8ED6F2D4C049}"/>
              </a:ext>
            </a:extLst>
          </p:cNvPr>
          <p:cNvSpPr>
            <a:spLocks noGrp="1"/>
          </p:cNvSpPr>
          <p:nvPr>
            <p:ph type="sldNum" sz="quarter" idx="12"/>
          </p:nvPr>
        </p:nvSpPr>
        <p:spPr/>
        <p:txBody>
          <a:bodyPr/>
          <a:lstStyle/>
          <a:p>
            <a:fld id="{34B7E4EF-A1BD-40F4-AB7B-04F084DD991D}" type="slidenum">
              <a:rPr lang="en-US" smtClean="0"/>
              <a:t>12</a:t>
            </a:fld>
            <a:endParaRPr lang="en-US"/>
          </a:p>
        </p:txBody>
      </p:sp>
    </p:spTree>
    <p:extLst>
      <p:ext uri="{BB962C8B-B14F-4D97-AF65-F5344CB8AC3E}">
        <p14:creationId xmlns:p14="http://schemas.microsoft.com/office/powerpoint/2010/main" val="388926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arn(inVertic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1000"/>
                                        <p:tgtEl>
                                          <p:spTgt spid="32"/>
                                        </p:tgtEl>
                                      </p:cBhvr>
                                    </p:animEffect>
                                    <p:anim calcmode="lin" valueType="num">
                                      <p:cBhvr>
                                        <p:cTn id="30" dur="1000" fill="hold"/>
                                        <p:tgtEl>
                                          <p:spTgt spid="32"/>
                                        </p:tgtEl>
                                        <p:attrNameLst>
                                          <p:attrName>ppt_x</p:attrName>
                                        </p:attrNameLst>
                                      </p:cBhvr>
                                      <p:tavLst>
                                        <p:tav tm="0">
                                          <p:val>
                                            <p:strVal val="#ppt_x"/>
                                          </p:val>
                                        </p:tav>
                                        <p:tav tm="100000">
                                          <p:val>
                                            <p:strVal val="#ppt_x"/>
                                          </p:val>
                                        </p:tav>
                                      </p:tavLst>
                                    </p:anim>
                                    <p:anim calcmode="lin" valueType="num">
                                      <p:cBhvr>
                                        <p:cTn id="3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3" grpId="0" animBg="1"/>
      <p:bldP spid="32" grpId="0" animBg="1"/>
      <p:bldP spid="25"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4608AF9-7F10-4A93-A019-5C016662D924}"/>
              </a:ext>
            </a:extLst>
          </p:cNvPr>
          <p:cNvGraphicFramePr/>
          <p:nvPr/>
        </p:nvGraphicFramePr>
        <p:xfrm>
          <a:off x="2457061" y="1046931"/>
          <a:ext cx="7277877" cy="4917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7">
            <a:extLst>
              <a:ext uri="{FF2B5EF4-FFF2-40B4-BE49-F238E27FC236}">
                <a16:creationId xmlns:a16="http://schemas.microsoft.com/office/drawing/2014/main" id="{F2E63DA2-BE2B-4B09-AC43-5F69B149F6C6}"/>
              </a:ext>
            </a:extLst>
          </p:cNvPr>
          <p:cNvSpPr txBox="1"/>
          <p:nvPr/>
        </p:nvSpPr>
        <p:spPr>
          <a:xfrm>
            <a:off x="9516866" y="793102"/>
            <a:ext cx="2371568" cy="1926233"/>
          </a:xfrm>
          <a:prstGeom prst="rect">
            <a:avLst/>
          </a:prstGeom>
          <a:solidFill>
            <a:srgbClr val="ED7D31">
              <a:lumMod val="40000"/>
              <a:lumOff val="60000"/>
            </a:srgbClr>
          </a:solidFill>
        </p:spPr>
        <p:txBody>
          <a:bodyPr wrap="square" rtlCol="0">
            <a:spAutoFit/>
          </a:bodyPr>
          <a:lstStyle/>
          <a:p>
            <a:pPr marL="0" marR="0" lvl="0" indent="0" algn="just" defTabSz="914400" eaLnBrk="1" fontAlgn="auto" latinLnBrk="0" hangingPunct="1">
              <a:lnSpc>
                <a:spcPct val="107000"/>
              </a:lnSpc>
              <a:spcBef>
                <a:spcPts val="0"/>
              </a:spcBef>
              <a:spcAft>
                <a:spcPts val="0"/>
              </a:spcAft>
              <a:buClrTx/>
              <a:buSzTx/>
              <a:buFontTx/>
              <a:buNone/>
              <a:tabLst/>
              <a:defRPr/>
            </a:pPr>
            <a:r>
              <a:rPr lang="en-US" sz="1400" b="1" i="1" dirty="0">
                <a:solidFill>
                  <a:srgbClr val="000000"/>
                </a:solidFill>
                <a:latin typeface="Calibri" panose="020F0502020204030204" pitchFamily="34" charset="0"/>
                <a:cs typeface="Vrinda" panose="020B0502040204020203" pitchFamily="34" charset="0"/>
              </a:rPr>
              <a:t>How? </a:t>
            </a:r>
          </a:p>
          <a:p>
            <a:pPr marL="0" marR="0" lvl="0" indent="0" algn="just" defTabSz="914400" eaLnBrk="1" fontAlgn="auto" latinLnBrk="0" hangingPunct="1">
              <a:lnSpc>
                <a:spcPct val="107000"/>
              </a:lnSpc>
              <a:spcBef>
                <a:spcPts val="0"/>
              </a:spcBef>
              <a:spcAft>
                <a:spcPts val="0"/>
              </a:spcAft>
              <a:buClrTx/>
              <a:buSzTx/>
              <a:buFontTx/>
              <a:buNone/>
              <a:tabLst/>
              <a:defRPr/>
            </a:pPr>
            <a:r>
              <a:rPr lang="en-US" sz="1400" b="1" i="1" dirty="0">
                <a:solidFill>
                  <a:srgbClr val="000000"/>
                </a:solidFill>
                <a:latin typeface="Calibri" panose="020F0502020204030204" pitchFamily="34" charset="0"/>
                <a:cs typeface="Vrinda" panose="020B0502040204020203" pitchFamily="34" charset="0"/>
              </a:rPr>
              <a:t>Goals and targets built into the GPDPs under the overall SDG architecture along with timebound </a:t>
            </a:r>
            <a:r>
              <a:rPr lang="en-US" sz="1400" b="1" i="1" dirty="0" err="1">
                <a:solidFill>
                  <a:srgbClr val="000000"/>
                </a:solidFill>
                <a:latin typeface="Calibri" panose="020F0502020204030204" pitchFamily="34" charset="0"/>
                <a:cs typeface="Vrinda" panose="020B0502040204020203" pitchFamily="34" charset="0"/>
              </a:rPr>
              <a:t>PoA</a:t>
            </a:r>
            <a:r>
              <a:rPr lang="en-US" sz="1400" b="1" i="1" dirty="0">
                <a:solidFill>
                  <a:srgbClr val="000000"/>
                </a:solidFill>
                <a:latin typeface="Calibri" panose="020F0502020204030204" pitchFamily="34" charset="0"/>
                <a:cs typeface="Vrinda" panose="020B0502040204020203" pitchFamily="34" charset="0"/>
              </a:rPr>
              <a:t>. Work with State PR and Planning Departments to </a:t>
            </a:r>
            <a:r>
              <a:rPr lang="en-US" sz="1400" b="1" i="1" dirty="0" err="1">
                <a:solidFill>
                  <a:srgbClr val="000000"/>
                </a:solidFill>
                <a:latin typeface="Calibri" panose="020F0502020204030204" pitchFamily="34" charset="0"/>
                <a:cs typeface="Vrinda" panose="020B0502040204020203" pitchFamily="34" charset="0"/>
              </a:rPr>
              <a:t>isntitutionalise</a:t>
            </a:r>
            <a:r>
              <a:rPr lang="en-US" sz="1400" b="1" i="1" dirty="0">
                <a:solidFill>
                  <a:srgbClr val="000000"/>
                </a:solidFill>
                <a:latin typeface="Calibri" panose="020F0502020204030204" pitchFamily="34" charset="0"/>
                <a:cs typeface="Vrinda" panose="020B0502040204020203" pitchFamily="34" charset="0"/>
              </a:rPr>
              <a:t> this</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Vrinda" panose="020B0502040204020203" pitchFamily="34" charset="0"/>
              </a:rPr>
              <a:t>.  </a:t>
            </a:r>
            <a:endParaRPr kumimoji="0" lang="en-US" sz="1400" b="0" i="0" u="none" strike="noStrike" kern="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Vrinda" panose="020B0502040204020203" pitchFamily="34" charset="0"/>
            </a:endParaRPr>
          </a:p>
        </p:txBody>
      </p:sp>
      <p:sp>
        <p:nvSpPr>
          <p:cNvPr id="4" name="TextBox 5">
            <a:extLst>
              <a:ext uri="{FF2B5EF4-FFF2-40B4-BE49-F238E27FC236}">
                <a16:creationId xmlns:a16="http://schemas.microsoft.com/office/drawing/2014/main" id="{6C5E75FB-B6EE-461A-B2CE-686974ED192D}"/>
              </a:ext>
            </a:extLst>
          </p:cNvPr>
          <p:cNvSpPr txBox="1"/>
          <p:nvPr/>
        </p:nvSpPr>
        <p:spPr>
          <a:xfrm>
            <a:off x="9402826" y="4478286"/>
            <a:ext cx="2565412" cy="1926233"/>
          </a:xfrm>
          <a:prstGeom prst="rect">
            <a:avLst/>
          </a:prstGeom>
          <a:solidFill>
            <a:srgbClr val="ED7D31">
              <a:lumMod val="40000"/>
              <a:lumOff val="60000"/>
            </a:srgbClr>
          </a:solidFill>
        </p:spPr>
        <p:txBody>
          <a:bodyPr wrap="square" rtlCol="0">
            <a:spAutoFit/>
          </a:bodyPr>
          <a:lstStyle>
            <a:defPPr>
              <a:defRPr lang="en-US"/>
            </a:defPPr>
            <a:lvl1pPr marR="0" lvl="0" indent="0" algn="just" fontAlgn="auto">
              <a:lnSpc>
                <a:spcPct val="107000"/>
              </a:lnSpc>
              <a:spcBef>
                <a:spcPts val="0"/>
              </a:spcBef>
              <a:spcAft>
                <a:spcPts val="0"/>
              </a:spcAft>
              <a:buClrTx/>
              <a:buSzTx/>
              <a:buFontTx/>
              <a:buNone/>
              <a:tabLst/>
              <a:defRPr kumimoji="0" sz="1400" b="1" i="1" u="none" strike="noStrike" cap="none" spc="0" normalizeH="0" baseline="0">
                <a:ln>
                  <a:noFill/>
                </a:ln>
                <a:solidFill>
                  <a:srgbClr val="000000"/>
                </a:solidFill>
                <a:effectLst/>
                <a:uLnTx/>
                <a:uFillTx/>
                <a:latin typeface="Calibri" panose="020F0502020204030204" pitchFamily="34" charset="0"/>
                <a:ea typeface="Calibri" panose="020F0502020204030204" pitchFamily="34" charset="0"/>
                <a:cs typeface="Vrinda" panose="020B0502040204020203" pitchFamily="34" charset="0"/>
              </a:defRPr>
            </a:lvl1pPr>
          </a:lstStyle>
          <a:p>
            <a:r>
              <a:rPr lang="en-US" dirty="0"/>
              <a:t>How?</a:t>
            </a:r>
          </a:p>
          <a:p>
            <a:r>
              <a:rPr lang="en-US" dirty="0"/>
              <a:t>Engage with the MoPR, and Planning Department of  State PRDs to institutionalize and integrate monitoring system with GPDP;</a:t>
            </a:r>
          </a:p>
          <a:p>
            <a:r>
              <a:rPr lang="en-US" dirty="0"/>
              <a:t>Handholding for a few GPs as pilot in 2021-22</a:t>
            </a:r>
          </a:p>
        </p:txBody>
      </p:sp>
      <p:sp>
        <p:nvSpPr>
          <p:cNvPr id="5" name="TextBox 6">
            <a:extLst>
              <a:ext uri="{FF2B5EF4-FFF2-40B4-BE49-F238E27FC236}">
                <a16:creationId xmlns:a16="http://schemas.microsoft.com/office/drawing/2014/main" id="{CA2FB26B-7375-46E7-AB6E-83323CDE1817}"/>
              </a:ext>
            </a:extLst>
          </p:cNvPr>
          <p:cNvSpPr txBox="1"/>
          <p:nvPr/>
        </p:nvSpPr>
        <p:spPr>
          <a:xfrm>
            <a:off x="899296" y="3932444"/>
            <a:ext cx="1791478" cy="2617768"/>
          </a:xfrm>
          <a:prstGeom prst="rect">
            <a:avLst/>
          </a:prstGeom>
          <a:solidFill>
            <a:srgbClr val="ED7D31">
              <a:lumMod val="40000"/>
              <a:lumOff val="60000"/>
            </a:srgbClr>
          </a:solidFill>
        </p:spPr>
        <p:txBody>
          <a:bodyPr wrap="square" rtlCol="0">
            <a:spAutoFit/>
          </a:bodyPr>
          <a:lstStyle/>
          <a:p>
            <a:pPr lvl="0" algn="just">
              <a:lnSpc>
                <a:spcPct val="107000"/>
              </a:lnSpc>
              <a:defRPr/>
            </a:pPr>
            <a:r>
              <a:rPr lang="en-US" sz="1400" b="1" i="1" dirty="0">
                <a:solidFill>
                  <a:srgbClr val="000000"/>
                </a:solidFill>
                <a:latin typeface="Calibri" panose="020F0502020204030204" pitchFamily="34" charset="0"/>
                <a:cs typeface="Vrinda" panose="020B0502040204020203" pitchFamily="34" charset="0"/>
              </a:rPr>
              <a:t>How? </a:t>
            </a:r>
          </a:p>
          <a:p>
            <a:pPr lvl="0" algn="just">
              <a:lnSpc>
                <a:spcPct val="107000"/>
              </a:lnSpc>
              <a:defRPr/>
            </a:pPr>
            <a:r>
              <a:rPr lang="en-US" sz="1400" b="1" i="1" dirty="0">
                <a:solidFill>
                  <a:srgbClr val="000000"/>
                </a:solidFill>
                <a:latin typeface="Calibri" panose="020F0502020204030204" pitchFamily="34" charset="0"/>
                <a:cs typeface="Vrinda" panose="020B0502040204020203" pitchFamily="34" charset="0"/>
              </a:rPr>
              <a:t>Spearheaded by MoPR, build Partnership with NIRDPR &amp; SIRDs to build training curriculum, support development of training material to plan and monitor in a time bound manner. </a:t>
            </a:r>
          </a:p>
        </p:txBody>
      </p:sp>
      <p:sp>
        <p:nvSpPr>
          <p:cNvPr id="6" name="TextBox 4">
            <a:extLst>
              <a:ext uri="{FF2B5EF4-FFF2-40B4-BE49-F238E27FC236}">
                <a16:creationId xmlns:a16="http://schemas.microsoft.com/office/drawing/2014/main" id="{3AE5B30D-60FC-4477-9927-54C08C6AE3D3}"/>
              </a:ext>
            </a:extLst>
          </p:cNvPr>
          <p:cNvSpPr txBox="1"/>
          <p:nvPr/>
        </p:nvSpPr>
        <p:spPr>
          <a:xfrm>
            <a:off x="976051" y="837088"/>
            <a:ext cx="1685535" cy="2156744"/>
          </a:xfrm>
          <a:prstGeom prst="rect">
            <a:avLst/>
          </a:prstGeom>
          <a:solidFill>
            <a:srgbClr val="ED7D31">
              <a:lumMod val="40000"/>
              <a:lumOff val="60000"/>
            </a:srgbClr>
          </a:solidFill>
        </p:spPr>
        <p:txBody>
          <a:bodyPr wrap="square" rtlCol="0">
            <a:spAutoFit/>
          </a:bodyPr>
          <a:lstStyle/>
          <a:p>
            <a:pPr marR="0" indent="0" algn="just" fontAlgn="auto">
              <a:lnSpc>
                <a:spcPct val="107000"/>
              </a:lnSpc>
              <a:spcBef>
                <a:spcPts val="0"/>
              </a:spcBef>
              <a:spcAft>
                <a:spcPts val="0"/>
              </a:spcAft>
              <a:buClrTx/>
              <a:buSzTx/>
              <a:buFontTx/>
              <a:buNone/>
              <a:tabLst/>
            </a:pPr>
            <a:r>
              <a:rPr lang="en-US" sz="1400" b="1" i="1" dirty="0">
                <a:solidFill>
                  <a:srgbClr val="000000"/>
                </a:solidFill>
                <a:latin typeface="Calibri" panose="020F0502020204030204" pitchFamily="34" charset="0"/>
                <a:cs typeface="Vrinda" panose="020B0502040204020203" pitchFamily="34" charset="0"/>
              </a:rPr>
              <a:t>How? </a:t>
            </a:r>
          </a:p>
          <a:p>
            <a:pPr marR="0" indent="0" algn="just" fontAlgn="auto">
              <a:lnSpc>
                <a:spcPct val="107000"/>
              </a:lnSpc>
              <a:spcBef>
                <a:spcPts val="0"/>
              </a:spcBef>
              <a:spcAft>
                <a:spcPts val="0"/>
              </a:spcAft>
              <a:buClrTx/>
              <a:buSzTx/>
              <a:buFontTx/>
              <a:buNone/>
              <a:tabLst/>
            </a:pPr>
            <a:r>
              <a:rPr lang="en-US" sz="1400" b="1" i="1" dirty="0">
                <a:solidFill>
                  <a:srgbClr val="000000"/>
                </a:solidFill>
                <a:latin typeface="Calibri" panose="020F0502020204030204" pitchFamily="34" charset="0"/>
                <a:cs typeface="Vrinda" panose="020B0502040204020203" pitchFamily="34" charset="0"/>
              </a:rPr>
              <a:t>Engaging with selected GPs in identified states to develop </a:t>
            </a:r>
            <a:r>
              <a:rPr lang="en-US" sz="1400" b="1" i="1" dirty="0" err="1">
                <a:solidFill>
                  <a:srgbClr val="000000"/>
                </a:solidFill>
                <a:latin typeface="Calibri" panose="020F0502020204030204" pitchFamily="34" charset="0"/>
                <a:cs typeface="Vrinda" panose="020B0502040204020203" pitchFamily="34" charset="0"/>
              </a:rPr>
              <a:t>PoA</a:t>
            </a:r>
            <a:r>
              <a:rPr lang="en-US" sz="1400" b="1" i="1" dirty="0">
                <a:solidFill>
                  <a:srgbClr val="000000"/>
                </a:solidFill>
                <a:latin typeface="Calibri" panose="020F0502020204030204" pitchFamily="34" charset="0"/>
                <a:cs typeface="Vrinda" panose="020B0502040204020203" pitchFamily="34" charset="0"/>
              </a:rPr>
              <a:t> with specific focus for women &amp; child's specific sectoral goals and targets.  </a:t>
            </a:r>
          </a:p>
        </p:txBody>
      </p:sp>
      <p:sp>
        <p:nvSpPr>
          <p:cNvPr id="11" name="Rectangle 10">
            <a:extLst>
              <a:ext uri="{FF2B5EF4-FFF2-40B4-BE49-F238E27FC236}">
                <a16:creationId xmlns:a16="http://schemas.microsoft.com/office/drawing/2014/main" id="{7F848BA8-1D16-4DDB-8C6D-9BD7BFB1A2A8}"/>
              </a:ext>
            </a:extLst>
          </p:cNvPr>
          <p:cNvSpPr/>
          <p:nvPr/>
        </p:nvSpPr>
        <p:spPr>
          <a:xfrm>
            <a:off x="121298" y="242596"/>
            <a:ext cx="494522" cy="6475445"/>
          </a:xfrm>
          <a:prstGeom prst="rect">
            <a:avLst/>
          </a:prstGeom>
        </p:spPr>
        <p:style>
          <a:lnRef idx="2">
            <a:schemeClr val="dk1"/>
          </a:lnRef>
          <a:fillRef idx="1">
            <a:schemeClr val="lt1"/>
          </a:fillRef>
          <a:effectRef idx="0">
            <a:schemeClr val="dk1"/>
          </a:effectRef>
          <a:fontRef idx="minor">
            <a:schemeClr val="dk1"/>
          </a:fontRef>
        </p:style>
        <p:txBody>
          <a:bodyPr vert="vert270" rtlCol="0" anchor="ctr"/>
          <a:lstStyle/>
          <a:p>
            <a:pPr algn="ctr"/>
            <a:r>
              <a:rPr lang="en-US" sz="2000" dirty="0"/>
              <a:t>Overall  Architecture of the intervention</a:t>
            </a:r>
          </a:p>
        </p:txBody>
      </p:sp>
      <p:sp>
        <p:nvSpPr>
          <p:cNvPr id="12" name="Oval 11">
            <a:extLst>
              <a:ext uri="{FF2B5EF4-FFF2-40B4-BE49-F238E27FC236}">
                <a16:creationId xmlns:a16="http://schemas.microsoft.com/office/drawing/2014/main" id="{F4DB0328-4B05-4BC1-9B96-36DCC5F0EA1A}"/>
              </a:ext>
            </a:extLst>
          </p:cNvPr>
          <p:cNvSpPr/>
          <p:nvPr/>
        </p:nvSpPr>
        <p:spPr>
          <a:xfrm>
            <a:off x="5266601" y="1536948"/>
            <a:ext cx="690465" cy="43853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1</a:t>
            </a:r>
          </a:p>
        </p:txBody>
      </p:sp>
      <p:sp>
        <p:nvSpPr>
          <p:cNvPr id="13" name="Oval 12">
            <a:extLst>
              <a:ext uri="{FF2B5EF4-FFF2-40B4-BE49-F238E27FC236}">
                <a16:creationId xmlns:a16="http://schemas.microsoft.com/office/drawing/2014/main" id="{FF4AA944-B8B7-4D43-AD39-38415CCF1C1A}"/>
              </a:ext>
            </a:extLst>
          </p:cNvPr>
          <p:cNvSpPr/>
          <p:nvPr/>
        </p:nvSpPr>
        <p:spPr>
          <a:xfrm>
            <a:off x="6244751" y="1536948"/>
            <a:ext cx="690465" cy="43853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2</a:t>
            </a:r>
          </a:p>
        </p:txBody>
      </p:sp>
      <p:sp>
        <p:nvSpPr>
          <p:cNvPr id="14" name="Oval 13">
            <a:extLst>
              <a:ext uri="{FF2B5EF4-FFF2-40B4-BE49-F238E27FC236}">
                <a16:creationId xmlns:a16="http://schemas.microsoft.com/office/drawing/2014/main" id="{06E9A6E8-3687-4727-AB83-6752210F11D3}"/>
              </a:ext>
            </a:extLst>
          </p:cNvPr>
          <p:cNvSpPr/>
          <p:nvPr/>
        </p:nvSpPr>
        <p:spPr>
          <a:xfrm>
            <a:off x="5335442" y="4956799"/>
            <a:ext cx="690465" cy="43853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4</a:t>
            </a:r>
          </a:p>
        </p:txBody>
      </p:sp>
      <p:sp>
        <p:nvSpPr>
          <p:cNvPr id="15" name="Oval 14">
            <a:extLst>
              <a:ext uri="{FF2B5EF4-FFF2-40B4-BE49-F238E27FC236}">
                <a16:creationId xmlns:a16="http://schemas.microsoft.com/office/drawing/2014/main" id="{559AD844-B1DE-45C4-AE37-54AC9922F25D}"/>
              </a:ext>
            </a:extLst>
          </p:cNvPr>
          <p:cNvSpPr/>
          <p:nvPr/>
        </p:nvSpPr>
        <p:spPr>
          <a:xfrm>
            <a:off x="6188538" y="4954025"/>
            <a:ext cx="690465" cy="43853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3</a:t>
            </a:r>
          </a:p>
        </p:txBody>
      </p:sp>
      <p:sp>
        <p:nvSpPr>
          <p:cNvPr id="7" name="Slide Number Placeholder 6">
            <a:extLst>
              <a:ext uri="{FF2B5EF4-FFF2-40B4-BE49-F238E27FC236}">
                <a16:creationId xmlns:a16="http://schemas.microsoft.com/office/drawing/2014/main" id="{A67CA255-9DD5-4799-A855-0CBB676988B8}"/>
              </a:ext>
            </a:extLst>
          </p:cNvPr>
          <p:cNvSpPr>
            <a:spLocks noGrp="1"/>
          </p:cNvSpPr>
          <p:nvPr>
            <p:ph type="sldNum" sz="quarter" idx="12"/>
          </p:nvPr>
        </p:nvSpPr>
        <p:spPr/>
        <p:txBody>
          <a:bodyPr/>
          <a:lstStyle/>
          <a:p>
            <a:fld id="{57D07D84-C77E-42AB-AAD6-E9F5D0D98DFF}" type="slidenum">
              <a:rPr lang="en-US" smtClean="0"/>
              <a:t>13</a:t>
            </a:fld>
            <a:endParaRPr lang="en-US"/>
          </a:p>
        </p:txBody>
      </p:sp>
    </p:spTree>
    <p:extLst>
      <p:ext uri="{BB962C8B-B14F-4D97-AF65-F5344CB8AC3E}">
        <p14:creationId xmlns:p14="http://schemas.microsoft.com/office/powerpoint/2010/main" val="1394621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E0F5F32-27F0-423A-8C38-D5AAB94F27D5}"/>
              </a:ext>
            </a:extLst>
          </p:cNvPr>
          <p:cNvGraphicFramePr/>
          <p:nvPr>
            <p:extLst>
              <p:ext uri="{D42A27DB-BD31-4B8C-83A1-F6EECF244321}">
                <p14:modId xmlns:p14="http://schemas.microsoft.com/office/powerpoint/2010/main" val="3088464850"/>
              </p:ext>
            </p:extLst>
          </p:nvPr>
        </p:nvGraphicFramePr>
        <p:xfrm>
          <a:off x="709127" y="335902"/>
          <a:ext cx="10636897" cy="62608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560775C2-D0DE-414F-AE71-79A13B0C7001}"/>
              </a:ext>
            </a:extLst>
          </p:cNvPr>
          <p:cNvSpPr/>
          <p:nvPr/>
        </p:nvSpPr>
        <p:spPr>
          <a:xfrm>
            <a:off x="121298" y="242596"/>
            <a:ext cx="494522" cy="6475445"/>
          </a:xfrm>
          <a:prstGeom prst="rect">
            <a:avLst/>
          </a:prstGeom>
        </p:spPr>
        <p:style>
          <a:lnRef idx="2">
            <a:schemeClr val="dk1"/>
          </a:lnRef>
          <a:fillRef idx="1">
            <a:schemeClr val="lt1"/>
          </a:fillRef>
          <a:effectRef idx="0">
            <a:schemeClr val="dk1"/>
          </a:effectRef>
          <a:fontRef idx="minor">
            <a:schemeClr val="dk1"/>
          </a:fontRef>
        </p:style>
        <p:txBody>
          <a:bodyPr vert="vert270" rtlCol="0" anchor="ctr"/>
          <a:lstStyle/>
          <a:p>
            <a:pPr algn="ctr"/>
            <a:r>
              <a:rPr lang="en-US" sz="3200" dirty="0"/>
              <a:t>Forward Looking Intervention Plan </a:t>
            </a:r>
          </a:p>
        </p:txBody>
      </p:sp>
      <p:sp>
        <p:nvSpPr>
          <p:cNvPr id="6" name="Rectangle: Rounded Corners 5">
            <a:extLst>
              <a:ext uri="{FF2B5EF4-FFF2-40B4-BE49-F238E27FC236}">
                <a16:creationId xmlns:a16="http://schemas.microsoft.com/office/drawing/2014/main" id="{5456085F-0F47-4C4D-9B0B-34399A0E436D}"/>
              </a:ext>
            </a:extLst>
          </p:cNvPr>
          <p:cNvSpPr/>
          <p:nvPr/>
        </p:nvSpPr>
        <p:spPr>
          <a:xfrm>
            <a:off x="9144000" y="242596"/>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A2323426-4DE4-4765-9CDC-5ADF6FFF57BB}"/>
              </a:ext>
            </a:extLst>
          </p:cNvPr>
          <p:cNvSpPr>
            <a:spLocks noGrp="1"/>
          </p:cNvSpPr>
          <p:nvPr>
            <p:ph type="sldNum" sz="quarter" idx="12"/>
          </p:nvPr>
        </p:nvSpPr>
        <p:spPr/>
        <p:txBody>
          <a:bodyPr/>
          <a:lstStyle/>
          <a:p>
            <a:fld id="{57D07D84-C77E-42AB-AAD6-E9F5D0D98DFF}" type="slidenum">
              <a:rPr lang="en-US" smtClean="0"/>
              <a:t>14</a:t>
            </a:fld>
            <a:endParaRPr lang="en-US"/>
          </a:p>
        </p:txBody>
      </p:sp>
    </p:spTree>
    <p:extLst>
      <p:ext uri="{BB962C8B-B14F-4D97-AF65-F5344CB8AC3E}">
        <p14:creationId xmlns:p14="http://schemas.microsoft.com/office/powerpoint/2010/main" val="702101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702531-B503-4059-BC3D-CD2A9C7C467E}"/>
              </a:ext>
            </a:extLst>
          </p:cNvPr>
          <p:cNvSpPr>
            <a:spLocks noGrp="1"/>
          </p:cNvSpPr>
          <p:nvPr>
            <p:ph type="title"/>
          </p:nvPr>
        </p:nvSpPr>
        <p:spPr>
          <a:xfrm>
            <a:off x="686834" y="1153572"/>
            <a:ext cx="3200400" cy="4461163"/>
          </a:xfrm>
        </p:spPr>
        <p:txBody>
          <a:bodyPr>
            <a:normAutofit/>
          </a:bodyPr>
          <a:lstStyle/>
          <a:p>
            <a:r>
              <a:rPr lang="en-US">
                <a:solidFill>
                  <a:srgbClr val="FFFFFF"/>
                </a:solidFill>
              </a:rPr>
              <a:t>UNICEF Engagement on PRIs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CFDE4F9-155F-4DA2-88AF-032626D99441}"/>
              </a:ext>
            </a:extLst>
          </p:cNvPr>
          <p:cNvSpPr>
            <a:spLocks noGrp="1"/>
          </p:cNvSpPr>
          <p:nvPr>
            <p:ph idx="1"/>
          </p:nvPr>
        </p:nvSpPr>
        <p:spPr>
          <a:xfrm>
            <a:off x="4447308" y="591344"/>
            <a:ext cx="6906491" cy="5585619"/>
          </a:xfrm>
        </p:spPr>
        <p:txBody>
          <a:bodyPr anchor="ctr">
            <a:normAutofit lnSpcReduction="10000"/>
          </a:bodyPr>
          <a:lstStyle/>
          <a:p>
            <a:r>
              <a:rPr lang="en-US" sz="2400" dirty="0"/>
              <a:t>Training Need Assessment of PRIs for 3 levels of PRIs</a:t>
            </a:r>
          </a:p>
          <a:p>
            <a:r>
              <a:rPr lang="en-US" sz="2400" dirty="0"/>
              <a:t>Support to the Vibrant </a:t>
            </a:r>
            <a:r>
              <a:rPr lang="en-US" sz="2400" i="1" dirty="0"/>
              <a:t>Gram </a:t>
            </a:r>
            <a:r>
              <a:rPr lang="en-US" sz="2400" i="1" dirty="0" err="1"/>
              <a:t>sabhas</a:t>
            </a:r>
            <a:r>
              <a:rPr lang="en-US" sz="2400" i="1" dirty="0"/>
              <a:t> </a:t>
            </a:r>
            <a:r>
              <a:rPr lang="en-US" sz="2400" dirty="0"/>
              <a:t>Campaign</a:t>
            </a:r>
          </a:p>
          <a:p>
            <a:r>
              <a:rPr lang="en-US" sz="2400" dirty="0"/>
              <a:t>Developing Evaluation Framework for Child Friendly Gram Panchayats</a:t>
            </a:r>
          </a:p>
          <a:p>
            <a:pPr marL="285750" indent="-285750"/>
            <a:r>
              <a:rPr lang="en-US" sz="2400" dirty="0"/>
              <a:t>Water and Sanitation Service Level Benchmarks for Gram Panchayats</a:t>
            </a:r>
          </a:p>
          <a:p>
            <a:pPr marL="285750" indent="-285750"/>
            <a:r>
              <a:rPr lang="en-US" sz="2400" dirty="0"/>
              <a:t>Model Contracts for use by GPs for Water, sanitation services</a:t>
            </a:r>
          </a:p>
          <a:p>
            <a:pPr marL="285750" indent="-285750"/>
            <a:r>
              <a:rPr lang="en-US" sz="2400" dirty="0"/>
              <a:t>Discussions ongoing on bottom up approach towards planning, implementation &amp; monitoring- </a:t>
            </a:r>
            <a:r>
              <a:rPr lang="en-US" sz="2400" i="1" dirty="0"/>
              <a:t>Localization of SDGs</a:t>
            </a:r>
            <a:r>
              <a:rPr lang="en-US" sz="2400" dirty="0"/>
              <a:t> </a:t>
            </a:r>
          </a:p>
          <a:p>
            <a:pPr marL="285750" indent="-285750"/>
            <a:r>
              <a:rPr lang="en-US" sz="2400" dirty="0" err="1"/>
              <a:t>Discussiosn</a:t>
            </a:r>
            <a:r>
              <a:rPr lang="en-US" sz="2400" dirty="0"/>
              <a:t> ongoing on “Institutionalization of </a:t>
            </a:r>
            <a:r>
              <a:rPr lang="en-US" sz="2400" i="1" dirty="0" err="1"/>
              <a:t>Mahila</a:t>
            </a:r>
            <a:r>
              <a:rPr lang="en-US" sz="2400" i="1" dirty="0"/>
              <a:t> </a:t>
            </a:r>
            <a:r>
              <a:rPr lang="en-US" sz="2400" i="1" dirty="0" err="1"/>
              <a:t>Sabhas</a:t>
            </a:r>
            <a:r>
              <a:rPr lang="en-US" sz="2400" i="1" dirty="0"/>
              <a:t> </a:t>
            </a:r>
            <a:r>
              <a:rPr lang="en-US" sz="2400" dirty="0"/>
              <a:t>&amp; </a:t>
            </a:r>
            <a:r>
              <a:rPr lang="en-US" sz="2400" i="1" dirty="0"/>
              <a:t>Bal </a:t>
            </a:r>
            <a:r>
              <a:rPr lang="en-US" sz="2400" i="1" dirty="0" err="1"/>
              <a:t>Sabhas</a:t>
            </a:r>
            <a:r>
              <a:rPr lang="en-US" sz="2400" i="1" dirty="0"/>
              <a:t> </a:t>
            </a:r>
            <a:r>
              <a:rPr lang="en-US" sz="2400" dirty="0"/>
              <a:t>for identifying and integrating the women and children priorities into GPDPs”. </a:t>
            </a:r>
          </a:p>
          <a:p>
            <a:endParaRPr lang="en-US" sz="2400" dirty="0"/>
          </a:p>
        </p:txBody>
      </p:sp>
    </p:spTree>
    <p:extLst>
      <p:ext uri="{BB962C8B-B14F-4D97-AF65-F5344CB8AC3E}">
        <p14:creationId xmlns:p14="http://schemas.microsoft.com/office/powerpoint/2010/main" val="548381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1920</Words>
  <Application>Microsoft Office PowerPoint</Application>
  <PresentationFormat>Widescreen</PresentationFormat>
  <Paragraphs>174</Paragraphs>
  <Slides>15</Slides>
  <Notes>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Century Gothic</vt:lpstr>
      <vt:lpstr>Garamond</vt:lpstr>
      <vt:lpstr>Tw Cen MT</vt:lpstr>
      <vt:lpstr>Univers</vt:lpstr>
      <vt:lpstr>Office Theme</vt:lpstr>
      <vt:lpstr>Regional Workshop on Economic &amp; Social Transformation through Panchayat Development Plans in PESA States</vt:lpstr>
      <vt:lpstr>Panchayati Raj Institutions as Key Unit of Decentralized Local Governance</vt:lpstr>
      <vt:lpstr>COVID 19 &amp; Enhanced Role of Local Governments</vt:lpstr>
      <vt:lpstr>Empowerment of Local Government </vt:lpstr>
      <vt:lpstr>GPDPs- fulcrum of Inclusive Social &amp; Economic Development</vt:lpstr>
      <vt:lpstr>SDG Targets and Children’s Voices </vt:lpstr>
      <vt:lpstr>PowerPoint Presentation</vt:lpstr>
      <vt:lpstr>PowerPoint Presentation</vt:lpstr>
      <vt:lpstr>Institutionalize Localization of SDGs  Forward</vt:lpstr>
      <vt:lpstr>Forward Looking Localization Strategy</vt:lpstr>
      <vt:lpstr>PowerPoint Presentation</vt:lpstr>
      <vt:lpstr>Theory of Change</vt:lpstr>
      <vt:lpstr>PowerPoint Presentation</vt:lpstr>
      <vt:lpstr>PowerPoint Presentation</vt:lpstr>
      <vt:lpstr>UNICEF Engagement on PRIs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Regional Workshop on Economic &amp; Social Transformation through Panchayat Development Plans in PESA States</dc:title>
  <dc:creator>Soumen Bagchi</dc:creator>
  <cp:lastModifiedBy>Soumen Bagchi</cp:lastModifiedBy>
  <cp:revision>6</cp:revision>
  <dcterms:created xsi:type="dcterms:W3CDTF">2021-11-22T07:19:00Z</dcterms:created>
  <dcterms:modified xsi:type="dcterms:W3CDTF">2021-11-22T08:13:48Z</dcterms:modified>
</cp:coreProperties>
</file>