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1.xml" ContentType="application/vnd.openxmlformats-officedocument.themeOverr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drawings/drawing1.xml" ContentType="application/vnd.openxmlformats-officedocument.drawingml.chartshapes+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5.xml" ContentType="application/vnd.openxmlformats-officedocument.drawingml.chart+xml"/>
  <Override PartName="/ppt/notesSlides/notesSlide10.xml" ContentType="application/vnd.openxmlformats-officedocument.presentationml.notesSlide+xml"/>
  <Override PartName="/ppt/charts/chart6.xml" ContentType="application/vnd.openxmlformats-officedocument.drawingml.chart+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4372" r:id="rId1"/>
  </p:sldMasterIdLst>
  <p:notesMasterIdLst>
    <p:notesMasterId r:id="rId26"/>
  </p:notesMasterIdLst>
  <p:handoutMasterIdLst>
    <p:handoutMasterId r:id="rId27"/>
  </p:handoutMasterIdLst>
  <p:sldIdLst>
    <p:sldId id="256" r:id="rId2"/>
    <p:sldId id="359" r:id="rId3"/>
    <p:sldId id="369" r:id="rId4"/>
    <p:sldId id="370" r:id="rId5"/>
    <p:sldId id="347" r:id="rId6"/>
    <p:sldId id="348" r:id="rId7"/>
    <p:sldId id="389" r:id="rId8"/>
    <p:sldId id="350" r:id="rId9"/>
    <p:sldId id="349" r:id="rId10"/>
    <p:sldId id="365" r:id="rId11"/>
    <p:sldId id="393" r:id="rId12"/>
    <p:sldId id="413" r:id="rId13"/>
    <p:sldId id="418" r:id="rId14"/>
    <p:sldId id="260" r:id="rId15"/>
    <p:sldId id="261" r:id="rId16"/>
    <p:sldId id="416" r:id="rId17"/>
    <p:sldId id="419" r:id="rId18"/>
    <p:sldId id="384" r:id="rId19"/>
    <p:sldId id="420" r:id="rId20"/>
    <p:sldId id="414" r:id="rId21"/>
    <p:sldId id="417" r:id="rId22"/>
    <p:sldId id="411" r:id="rId23"/>
    <p:sldId id="378" r:id="rId24"/>
    <p:sldId id="298" r:id="rId25"/>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GM-AD" initials="D" lastIdx="1" clrIdx="0">
    <p:extLst>
      <p:ext uri="{19B8F6BF-5375-455C-9EA6-DF929625EA0E}">
        <p15:presenceInfo xmlns:p15="http://schemas.microsoft.com/office/powerpoint/2012/main" userId="DGM-AD" providerId="None"/>
      </p:ext>
    </p:extLst>
  </p:cmAuthor>
  <p:cmAuthor id="2" name="DGM-PG" initials="D" lastIdx="0" clrIdx="1">
    <p:extLst>
      <p:ext uri="{19B8F6BF-5375-455C-9EA6-DF929625EA0E}">
        <p15:presenceInfo xmlns:p15="http://schemas.microsoft.com/office/powerpoint/2012/main" userId="DGM-PG"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21" autoAdjust="0"/>
    <p:restoredTop sz="85455" autoAdjust="0"/>
  </p:normalViewPr>
  <p:slideViewPr>
    <p:cSldViewPr snapToGrid="0">
      <p:cViewPr varScale="1">
        <p:scale>
          <a:sx n="58" d="100"/>
          <a:sy n="58" d="100"/>
        </p:scale>
        <p:origin x="980" y="4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oleObject" Target="Book3"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C:\Users\Ashish\AppData\Roaming\Microsoft\Excel\Book3%20(version%201).xlsb"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file:///C:\Users\DGM-AD\AppData\Local\Temp\APY%20Target%20achivement%20analysis%202021.xlsx" TargetMode="External"/><Relationship Id="rId2" Type="http://schemas.microsoft.com/office/2011/relationships/chartColorStyle" Target="colors3.xml"/><Relationship Id="rId1" Type="http://schemas.microsoft.com/office/2011/relationships/chartStyle" Target="style3.xml"/><Relationship Id="rId4" Type="http://schemas.openxmlformats.org/officeDocument/2006/relationships/chartUserShapes" Target="../drawings/drawing1.xml"/></Relationships>
</file>

<file path=ppt/charts/_rels/chart4.xml.rels><?xml version="1.0" encoding="UTF-8" standalone="yes"?>
<Relationships xmlns="http://schemas.openxmlformats.org/package/2006/relationships"><Relationship Id="rId3" Type="http://schemas.openxmlformats.org/officeDocument/2006/relationships/oleObject" Target="file:///C:\Users\DGM-AD\AppData\Local\Temp\APY%20Target%20achivement%20analysis%202021.xlsx" TargetMode="External"/><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9.713648293963266E-2"/>
          <c:y val="4.4328885972586794E-2"/>
          <c:w val="0.87777777777777821"/>
          <c:h val="0.76619531933508389"/>
        </c:manualLayout>
      </c:layout>
      <c:lineChart>
        <c:grouping val="standard"/>
        <c:varyColors val="0"/>
        <c:ser>
          <c:idx val="1"/>
          <c:order val="0"/>
          <c:tx>
            <c:strRef>
              <c:f>Sheet2!$G$1</c:f>
              <c:strCache>
                <c:ptCount val="1"/>
                <c:pt idx="0">
                  <c:v>In years</c:v>
                </c:pt>
              </c:strCache>
            </c:strRef>
          </c:tx>
          <c:spPr>
            <a:ln w="22225" cap="rnd">
              <a:solidFill>
                <a:schemeClr val="accent2"/>
              </a:solidFill>
              <a:round/>
            </a:ln>
            <a:effectLst/>
          </c:spPr>
          <c:marker>
            <c:symbol val="none"/>
          </c:marker>
          <c:dLbls>
            <c:spPr>
              <a:noFill/>
              <a:ln>
                <a:noFill/>
              </a:ln>
              <a:effectLst/>
            </c:spPr>
            <c:txPr>
              <a:bodyPr rot="0" spcFirstLastPara="1" vertOverflow="ellipsis" vert="horz" wrap="square" anchor="ctr" anchorCtr="1"/>
              <a:lstStyle/>
              <a:p>
                <a:pPr>
                  <a:defRPr sz="1600" b="1" i="0" u="none" strike="noStrike" kern="1200" baseline="0">
                    <a:solidFill>
                      <a:schemeClr val="dk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dk1">
                          <a:lumMod val="35000"/>
                          <a:lumOff val="65000"/>
                        </a:schemeClr>
                      </a:solidFill>
                      <a:round/>
                    </a:ln>
                    <a:effectLst/>
                  </c:spPr>
                </c15:leaderLines>
              </c:ext>
            </c:extLst>
          </c:dLbls>
          <c:cat>
            <c:numRef>
              <c:f>Sheet2!$F$2:$F$11</c:f>
              <c:numCache>
                <c:formatCode>General</c:formatCode>
                <c:ptCount val="10"/>
                <c:pt idx="0">
                  <c:v>1970</c:v>
                </c:pt>
                <c:pt idx="1">
                  <c:v>1975</c:v>
                </c:pt>
                <c:pt idx="2">
                  <c:v>1980</c:v>
                </c:pt>
                <c:pt idx="3">
                  <c:v>1985</c:v>
                </c:pt>
                <c:pt idx="4">
                  <c:v>1990</c:v>
                </c:pt>
                <c:pt idx="5">
                  <c:v>1995</c:v>
                </c:pt>
                <c:pt idx="6">
                  <c:v>2000</c:v>
                </c:pt>
                <c:pt idx="7">
                  <c:v>2005</c:v>
                </c:pt>
                <c:pt idx="8">
                  <c:v>2010</c:v>
                </c:pt>
                <c:pt idx="9">
                  <c:v>2015</c:v>
                </c:pt>
              </c:numCache>
            </c:numRef>
          </c:cat>
          <c:val>
            <c:numRef>
              <c:f>Sheet2!$G$2:$G$11</c:f>
              <c:numCache>
                <c:formatCode>General</c:formatCode>
                <c:ptCount val="10"/>
                <c:pt idx="0">
                  <c:v>13.629999999999999</c:v>
                </c:pt>
                <c:pt idx="1">
                  <c:v>14.16</c:v>
                </c:pt>
                <c:pt idx="2">
                  <c:v>14.6</c:v>
                </c:pt>
                <c:pt idx="3">
                  <c:v>14.68</c:v>
                </c:pt>
                <c:pt idx="4">
                  <c:v>14.75</c:v>
                </c:pt>
                <c:pt idx="5">
                  <c:v>15.44</c:v>
                </c:pt>
                <c:pt idx="6">
                  <c:v>16.149999999999999</c:v>
                </c:pt>
                <c:pt idx="7">
                  <c:v>16.579999999999988</c:v>
                </c:pt>
                <c:pt idx="8">
                  <c:v>17.010000000000005</c:v>
                </c:pt>
                <c:pt idx="9">
                  <c:v>17.63000000000001</c:v>
                </c:pt>
              </c:numCache>
            </c:numRef>
          </c:val>
          <c:smooth val="0"/>
          <c:extLst>
            <c:ext xmlns:c16="http://schemas.microsoft.com/office/drawing/2014/chart" uri="{C3380CC4-5D6E-409C-BE32-E72D297353CC}">
              <c16:uniqueId val="{00000000-A683-4EEA-9BBC-54AD9B87B81F}"/>
            </c:ext>
          </c:extLst>
        </c:ser>
        <c:dLbls>
          <c:showLegendKey val="0"/>
          <c:showVal val="1"/>
          <c:showCatName val="0"/>
          <c:showSerName val="0"/>
          <c:showPercent val="0"/>
          <c:showBubbleSize val="0"/>
        </c:dLbls>
        <c:smooth val="0"/>
        <c:axId val="110082304"/>
        <c:axId val="110084480"/>
      </c:lineChart>
      <c:catAx>
        <c:axId val="110082304"/>
        <c:scaling>
          <c:orientation val="minMax"/>
        </c:scaling>
        <c:delete val="0"/>
        <c:axPos val="b"/>
        <c:majorGridlines>
          <c:spPr>
            <a:ln w="9525" cap="flat" cmpd="sng" algn="ctr">
              <a:solidFill>
                <a:schemeClr val="dk1">
                  <a:lumMod val="15000"/>
                  <a:lumOff val="85000"/>
                  <a:alpha val="54000"/>
                </a:schemeClr>
              </a:solidFill>
              <a:round/>
            </a:ln>
            <a:effectLst/>
          </c:spPr>
        </c:majorGridlines>
        <c:minorGridlines>
          <c:spPr>
            <a:ln w="9525" cap="flat" cmpd="sng" algn="ctr">
              <a:solidFill>
                <a:schemeClr val="dk1">
                  <a:lumMod val="15000"/>
                  <a:lumOff val="85000"/>
                  <a:alpha val="51000"/>
                </a:schemeClr>
              </a:solidFill>
              <a:round/>
            </a:ln>
            <a:effectLst/>
          </c:spPr>
        </c:minorGridlines>
        <c:title>
          <c:tx>
            <c:rich>
              <a:bodyPr rot="0" spcFirstLastPara="1" vertOverflow="ellipsis" vert="horz" wrap="square" anchor="ctr" anchorCtr="1"/>
              <a:lstStyle/>
              <a:p>
                <a:pPr>
                  <a:defRPr sz="1600" b="1" i="0" u="none" strike="noStrike" kern="1200" baseline="0">
                    <a:solidFill>
                      <a:schemeClr val="dk1">
                        <a:lumMod val="65000"/>
                        <a:lumOff val="35000"/>
                      </a:schemeClr>
                    </a:solidFill>
                    <a:latin typeface="+mn-lt"/>
                    <a:ea typeface="+mn-ea"/>
                    <a:cs typeface="+mn-cs"/>
                  </a:defRPr>
                </a:pPr>
                <a:r>
                  <a:rPr lang="en-IN"/>
                  <a:t>Years</a:t>
                </a:r>
              </a:p>
            </c:rich>
          </c:tx>
          <c:layout>
            <c:manualLayout>
              <c:xMode val="edge"/>
              <c:yMode val="edge"/>
              <c:x val="0.4666502624671916"/>
              <c:y val="0.90403470399533359"/>
            </c:manualLayout>
          </c:layout>
          <c:overlay val="0"/>
          <c:spPr>
            <a:noFill/>
            <a:ln>
              <a:noFill/>
            </a:ln>
            <a:effectLst/>
          </c:spPr>
          <c:txPr>
            <a:bodyPr rot="0" spcFirstLastPara="1" vertOverflow="ellipsis" vert="horz" wrap="square" anchor="ctr" anchorCtr="1"/>
            <a:lstStyle/>
            <a:p>
              <a:pPr>
                <a:defRPr sz="1600" b="1" i="0" u="none" strike="noStrike" kern="1200" baseline="0">
                  <a:solidFill>
                    <a:schemeClr val="dk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dk1">
                <a:lumMod val="15000"/>
                <a:lumOff val="85000"/>
              </a:schemeClr>
            </a:solidFill>
            <a:round/>
          </a:ln>
          <a:effectLst/>
        </c:spPr>
        <c:txPr>
          <a:bodyPr rot="-60000000" spcFirstLastPara="1" vertOverflow="ellipsis" vert="horz" wrap="square" anchor="ctr" anchorCtr="1"/>
          <a:lstStyle/>
          <a:p>
            <a:pPr>
              <a:defRPr sz="1600" b="0" i="0" u="none" strike="noStrike" kern="1200" cap="none" spc="0" normalizeH="0" baseline="0">
                <a:solidFill>
                  <a:schemeClr val="dk1">
                    <a:lumMod val="65000"/>
                    <a:lumOff val="35000"/>
                  </a:schemeClr>
                </a:solidFill>
                <a:latin typeface="+mn-lt"/>
                <a:ea typeface="+mn-ea"/>
                <a:cs typeface="+mn-cs"/>
              </a:defRPr>
            </a:pPr>
            <a:endParaRPr lang="en-US"/>
          </a:p>
        </c:txPr>
        <c:crossAx val="110084480"/>
        <c:crosses val="autoZero"/>
        <c:auto val="1"/>
        <c:lblAlgn val="ctr"/>
        <c:lblOffset val="100"/>
        <c:noMultiLvlLbl val="0"/>
      </c:catAx>
      <c:valAx>
        <c:axId val="110084480"/>
        <c:scaling>
          <c:orientation val="minMax"/>
          <c:min val="11"/>
        </c:scaling>
        <c:delete val="0"/>
        <c:axPos val="l"/>
        <c:majorGridlines>
          <c:spPr>
            <a:ln w="9525" cap="flat" cmpd="sng" algn="ctr">
              <a:solidFill>
                <a:schemeClr val="dk1">
                  <a:lumMod val="15000"/>
                  <a:lumOff val="85000"/>
                  <a:alpha val="54000"/>
                </a:schemeClr>
              </a:solidFill>
              <a:round/>
            </a:ln>
            <a:effectLst/>
          </c:spPr>
        </c:majorGridlines>
        <c:title>
          <c:tx>
            <c:rich>
              <a:bodyPr rot="-5400000" spcFirstLastPara="1" vertOverflow="ellipsis" vert="horz" wrap="square" anchor="ctr" anchorCtr="1"/>
              <a:lstStyle/>
              <a:p>
                <a:pPr>
                  <a:defRPr sz="1600" b="1" i="0" u="none" strike="noStrike" kern="1200" baseline="0">
                    <a:solidFill>
                      <a:schemeClr val="dk1">
                        <a:lumMod val="65000"/>
                        <a:lumOff val="35000"/>
                      </a:schemeClr>
                    </a:solidFill>
                    <a:latin typeface="+mn-lt"/>
                    <a:ea typeface="+mn-ea"/>
                    <a:cs typeface="+mn-cs"/>
                  </a:defRPr>
                </a:pPr>
                <a:r>
                  <a:rPr lang="en-IN"/>
                  <a:t>LE in Years</a:t>
                </a:r>
              </a:p>
            </c:rich>
          </c:tx>
          <c:layout>
            <c:manualLayout>
              <c:xMode val="edge"/>
              <c:yMode val="edge"/>
              <c:x val="1.3930446194225721E-2"/>
              <c:y val="0.37477617381160716"/>
            </c:manualLayout>
          </c:layout>
          <c:overlay val="0"/>
          <c:spPr>
            <a:noFill/>
            <a:ln>
              <a:noFill/>
            </a:ln>
            <a:effectLst/>
          </c:spPr>
          <c:txPr>
            <a:bodyPr rot="-5400000" spcFirstLastPara="1" vertOverflow="ellipsis" vert="horz" wrap="square" anchor="ctr" anchorCtr="1"/>
            <a:lstStyle/>
            <a:p>
              <a:pPr>
                <a:defRPr sz="1600" b="1" i="0" u="none" strike="noStrike" kern="1200" baseline="0">
                  <a:solidFill>
                    <a:schemeClr val="dk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dk1">
                    <a:lumMod val="65000"/>
                    <a:lumOff val="35000"/>
                  </a:schemeClr>
                </a:solidFill>
                <a:latin typeface="+mn-lt"/>
                <a:ea typeface="+mn-ea"/>
                <a:cs typeface="+mn-cs"/>
              </a:defRPr>
            </a:pPr>
            <a:endParaRPr lang="en-US"/>
          </a:p>
        </c:txPr>
        <c:crossAx val="110082304"/>
        <c:crosses val="autoZero"/>
        <c:crossBetween val="between"/>
      </c:valAx>
      <c:spPr>
        <a:pattFill prst="ltDnDiag">
          <a:fgClr>
            <a:schemeClr val="dk1">
              <a:lumMod val="15000"/>
              <a:lumOff val="85000"/>
            </a:schemeClr>
          </a:fgClr>
          <a:bgClr>
            <a:schemeClr val="lt1"/>
          </a:bgClr>
        </a:pattFill>
        <a:ln>
          <a:noFill/>
        </a:ln>
        <a:effectLst/>
      </c:spPr>
    </c:plotArea>
    <c:plotVisOnly val="1"/>
    <c:dispBlanksAs val="gap"/>
    <c:showDLblsOverMax val="0"/>
  </c:chart>
  <c:spPr>
    <a:solidFill>
      <a:schemeClr val="lt1"/>
    </a:solidFill>
    <a:ln w="9525" cap="flat" cmpd="sng" algn="ctr">
      <a:solidFill>
        <a:schemeClr val="dk1">
          <a:lumMod val="15000"/>
          <a:lumOff val="85000"/>
        </a:schemeClr>
      </a:solidFill>
      <a:round/>
    </a:ln>
    <a:effectLst/>
  </c:spPr>
  <c:txPr>
    <a:bodyPr/>
    <a:lstStyle/>
    <a:p>
      <a:pPr>
        <a:defRPr sz="1600"/>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Sheet1!$F$1</c:f>
              <c:strCache>
                <c:ptCount val="1"/>
                <c:pt idx="0">
                  <c:v>Elderly Working(% of elderly)</c:v>
                </c:pt>
              </c:strCache>
            </c:strRef>
          </c:tx>
          <c:spPr>
            <a:pattFill prst="dkHorz">
              <a:fgClr>
                <a:schemeClr val="accent2">
                  <a:lumMod val="60000"/>
                  <a:lumOff val="40000"/>
                </a:schemeClr>
              </a:fgClr>
              <a:bgClr>
                <a:schemeClr val="bg1"/>
              </a:bgClr>
            </a:pattFill>
            <a:ln>
              <a:noFill/>
            </a:ln>
            <a:effectLst>
              <a:innerShdw blurRad="114300">
                <a:schemeClr val="accent1"/>
              </a:innerShdw>
            </a:effectLst>
          </c:spPr>
          <c:invertIfNegative val="0"/>
          <c:dLbls>
            <c:dLbl>
              <c:idx val="0"/>
              <c:layout>
                <c:manualLayout>
                  <c:x val="-4.3543546374991164E-3"/>
                  <c:y val="-1.4649105993811837E-2"/>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16BF-4A66-B178-A81242A4D9FB}"/>
                </c:ext>
              </c:extLst>
            </c:dLbl>
            <c:dLbl>
              <c:idx val="1"/>
              <c:layout>
                <c:manualLayout>
                  <c:x val="1.0885886593747804E-3"/>
                  <c:y val="1.7797979244817568E-3"/>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16BF-4A66-B178-A81242A4D9FB}"/>
                </c:ext>
              </c:extLst>
            </c:dLbl>
            <c:dLbl>
              <c:idx val="2"/>
              <c:layout>
                <c:manualLayout>
                  <c:x val="-2.1771773187495617E-3"/>
                  <c:y val="-9.5835272856712665E-4"/>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16BF-4A66-B178-A81242A4D9FB}"/>
                </c:ext>
              </c:extLst>
            </c:dLbl>
            <c:dLbl>
              <c:idx val="3"/>
              <c:layout>
                <c:manualLayout>
                  <c:x val="0"/>
                  <c:y val="1.7797979244817568E-3"/>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16BF-4A66-B178-A81242A4D9FB}"/>
                </c:ext>
              </c:extLst>
            </c:dLbl>
            <c:dLbl>
              <c:idx val="4"/>
              <c:layout>
                <c:manualLayout>
                  <c:x val="1.0885886593747407E-3"/>
                  <c:y val="1.7797979244817568E-3"/>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16BF-4A66-B178-A81242A4D9FB}"/>
                </c:ext>
              </c:extLst>
            </c:dLbl>
            <c:dLbl>
              <c:idx val="5"/>
              <c:layout>
                <c:manualLayout>
                  <c:x val="-3.9914456415202144E-17"/>
                  <c:y val="7.2560992305796728E-3"/>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16BF-4A66-B178-A81242A4D9FB}"/>
                </c:ext>
              </c:extLst>
            </c:dLbl>
            <c:dLbl>
              <c:idx val="6"/>
              <c:layout>
                <c:manualLayout>
                  <c:x val="-1.0885886593748604E-3"/>
                  <c:y val="-9.5835272856717663E-4"/>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16BF-4A66-B178-A81242A4D9FB}"/>
                </c:ext>
              </c:extLst>
            </c:dLbl>
            <c:dLbl>
              <c:idx val="7"/>
              <c:layout>
                <c:manualLayout>
                  <c:x val="0"/>
                  <c:y val="-9.5835272856717663E-4"/>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16BF-4A66-B178-A81242A4D9FB}"/>
                </c:ext>
              </c:extLst>
            </c:dLbl>
            <c:dLbl>
              <c:idx val="8"/>
              <c:layout>
                <c:manualLayout>
                  <c:x val="0"/>
                  <c:y val="-1.1910955340762914E-2"/>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16BF-4A66-B178-A81242A4D9FB}"/>
                </c:ext>
              </c:extLst>
            </c:dLbl>
            <c:dLbl>
              <c:idx val="9"/>
              <c:layout>
                <c:manualLayout>
                  <c:x val="-1.0885886593747804E-3"/>
                  <c:y val="-9.1728046877139272E-3"/>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A-16BF-4A66-B178-A81242A4D9FB}"/>
                </c:ext>
              </c:extLst>
            </c:dLbl>
            <c:dLbl>
              <c:idx val="10"/>
              <c:layout>
                <c:manualLayout>
                  <c:x val="0"/>
                  <c:y val="1.7797979244818319E-3"/>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B-16BF-4A66-B178-A81242A4D9FB}"/>
                </c:ext>
              </c:extLst>
            </c:dLbl>
            <c:dLbl>
              <c:idx val="11"/>
              <c:layout>
                <c:manualLayout>
                  <c:x val="-2.1771773187495617E-3"/>
                  <c:y val="-6.4346540346650397E-3"/>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C-16BF-4A66-B178-A81242A4D9FB}"/>
                </c:ext>
              </c:extLst>
            </c:dLbl>
            <c:dLbl>
              <c:idx val="12"/>
              <c:layout>
                <c:manualLayout>
                  <c:x val="-2.1771773187495617E-3"/>
                  <c:y val="-6.4346540346650162E-3"/>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D-16BF-4A66-B178-A81242A4D9FB}"/>
                </c:ext>
              </c:extLst>
            </c:dLbl>
            <c:dLbl>
              <c:idx val="13"/>
              <c:layout>
                <c:manualLayout>
                  <c:x val="-1.5965782566080863E-16"/>
                  <c:y val="1.779797924481782E-3"/>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E-16BF-4A66-B178-A81242A4D9FB}"/>
                </c:ext>
              </c:extLst>
            </c:dLbl>
            <c:dLbl>
              <c:idx val="14"/>
              <c:layout>
                <c:manualLayout>
                  <c:x val="1.6471237095785837E-3"/>
                  <c:y val="1.779797924481782E-3"/>
                </c:manualLayout>
              </c:layout>
              <c:dLblPos val="outEnd"/>
              <c:showLegendKey val="0"/>
              <c:showVal val="1"/>
              <c:showCatName val="0"/>
              <c:showSerName val="0"/>
              <c:showPercent val="0"/>
              <c:showBubbleSize val="0"/>
              <c:extLst>
                <c:ext xmlns:c15="http://schemas.microsoft.com/office/drawing/2012/chart" uri="{CE6537A1-D6FC-4f65-9D91-7224C49458BB}">
                  <c15:layout>
                    <c:manualLayout>
                      <c:w val="2.9709355702927608E-2"/>
                      <c:h val="5.4280651538866249E-2"/>
                    </c:manualLayout>
                  </c15:layout>
                </c:ext>
                <c:ext xmlns:c16="http://schemas.microsoft.com/office/drawing/2014/chart" uri="{C3380CC4-5D6E-409C-BE32-E72D297353CC}">
                  <c16:uniqueId val="{0000000F-16BF-4A66-B178-A81242A4D9FB}"/>
                </c:ext>
              </c:extLst>
            </c:dLbl>
            <c:dLbl>
              <c:idx val="15"/>
              <c:layout>
                <c:manualLayout>
                  <c:x val="-1.0885886593747804E-3"/>
                  <c:y val="-9.172804687713948E-3"/>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0-16BF-4A66-B178-A81242A4D9FB}"/>
                </c:ext>
              </c:extLst>
            </c:dLbl>
            <c:dLbl>
              <c:idx val="16"/>
              <c:layout>
                <c:manualLayout>
                  <c:x val="0"/>
                  <c:y val="7.2560992305796459E-3"/>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1-16BF-4A66-B178-A81242A4D9FB}"/>
                </c:ext>
              </c:extLst>
            </c:dLbl>
            <c:spPr>
              <a:noFill/>
              <a:ln>
                <a:noFill/>
              </a:ln>
              <a:effectLst/>
            </c:spPr>
            <c:txPr>
              <a:bodyPr rot="0" spcFirstLastPara="1" vertOverflow="ellipsis" vert="horz" wrap="square" anchor="ctr" anchorCtr="1"/>
              <a:lstStyle/>
              <a:p>
                <a:pPr>
                  <a:defRPr sz="1400" b="1" i="0" u="none" strike="noStrike" kern="1200" baseline="0">
                    <a:solidFill>
                      <a:schemeClr val="tx1">
                        <a:lumMod val="75000"/>
                        <a:lumOff val="25000"/>
                      </a:schemeClr>
                    </a:solidFill>
                    <a:latin typeface="+mn-lt"/>
                    <a:ea typeface="+mn-ea"/>
                    <a:cs typeface="+mn-cs"/>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Sheet1!$E$2:$E$18</c:f>
              <c:strCache>
                <c:ptCount val="17"/>
                <c:pt idx="0">
                  <c:v>Goa</c:v>
                </c:pt>
                <c:pt idx="1">
                  <c:v>Kerala</c:v>
                </c:pt>
                <c:pt idx="2">
                  <c:v>Haryana</c:v>
                </c:pt>
                <c:pt idx="3">
                  <c:v>West Bengal</c:v>
                </c:pt>
                <c:pt idx="4">
                  <c:v>Punjab</c:v>
                </c:pt>
                <c:pt idx="5">
                  <c:v>Gujarat</c:v>
                </c:pt>
                <c:pt idx="6">
                  <c:v>Odisha</c:v>
                </c:pt>
                <c:pt idx="7">
                  <c:v>Karnataka</c:v>
                </c:pt>
                <c:pt idx="8">
                  <c:v>Maharashtra</c:v>
                </c:pt>
                <c:pt idx="9">
                  <c:v>AP</c:v>
                </c:pt>
                <c:pt idx="10">
                  <c:v>Tamil Nadu</c:v>
                </c:pt>
                <c:pt idx="11">
                  <c:v>Rajsthan</c:v>
                </c:pt>
                <c:pt idx="12">
                  <c:v>Jharkhand</c:v>
                </c:pt>
                <c:pt idx="13">
                  <c:v>UP</c:v>
                </c:pt>
                <c:pt idx="14">
                  <c:v>Chhattisgarh</c:v>
                </c:pt>
                <c:pt idx="15">
                  <c:v>MP</c:v>
                </c:pt>
                <c:pt idx="16">
                  <c:v>Bihar</c:v>
                </c:pt>
              </c:strCache>
            </c:strRef>
          </c:cat>
          <c:val>
            <c:numRef>
              <c:f>Sheet1!$F$2:$F$18</c:f>
              <c:numCache>
                <c:formatCode>0</c:formatCode>
                <c:ptCount val="17"/>
                <c:pt idx="0">
                  <c:v>21.8</c:v>
                </c:pt>
                <c:pt idx="1">
                  <c:v>24.4</c:v>
                </c:pt>
                <c:pt idx="2">
                  <c:v>30.9</c:v>
                </c:pt>
                <c:pt idx="3">
                  <c:v>31.4</c:v>
                </c:pt>
                <c:pt idx="4">
                  <c:v>33</c:v>
                </c:pt>
                <c:pt idx="5">
                  <c:v>35.5</c:v>
                </c:pt>
                <c:pt idx="6">
                  <c:v>38.1</c:v>
                </c:pt>
                <c:pt idx="7">
                  <c:v>40.800000000000004</c:v>
                </c:pt>
                <c:pt idx="8">
                  <c:v>41.9</c:v>
                </c:pt>
                <c:pt idx="9">
                  <c:v>42.8</c:v>
                </c:pt>
                <c:pt idx="10">
                  <c:v>43.7</c:v>
                </c:pt>
                <c:pt idx="11">
                  <c:v>44.2</c:v>
                </c:pt>
                <c:pt idx="12">
                  <c:v>45.4</c:v>
                </c:pt>
                <c:pt idx="13">
                  <c:v>47.4</c:v>
                </c:pt>
                <c:pt idx="14">
                  <c:v>48</c:v>
                </c:pt>
                <c:pt idx="15">
                  <c:v>48.1</c:v>
                </c:pt>
                <c:pt idx="16">
                  <c:v>50.7</c:v>
                </c:pt>
              </c:numCache>
            </c:numRef>
          </c:val>
          <c:extLst>
            <c:ext xmlns:c16="http://schemas.microsoft.com/office/drawing/2014/chart" uri="{C3380CC4-5D6E-409C-BE32-E72D297353CC}">
              <c16:uniqueId val="{00000000-16BF-4A66-B178-A81242A4D9FB}"/>
            </c:ext>
          </c:extLst>
        </c:ser>
        <c:dLbls>
          <c:showLegendKey val="0"/>
          <c:showVal val="1"/>
          <c:showCatName val="0"/>
          <c:showSerName val="0"/>
          <c:showPercent val="0"/>
          <c:showBubbleSize val="0"/>
        </c:dLbls>
        <c:gapWidth val="164"/>
        <c:overlap val="-17"/>
        <c:axId val="110155264"/>
        <c:axId val="110157184"/>
      </c:barChart>
      <c:catAx>
        <c:axId val="110155264"/>
        <c:scaling>
          <c:orientation val="minMax"/>
        </c:scaling>
        <c:delete val="0"/>
        <c:axPos val="b"/>
        <c:title>
          <c:tx>
            <c:rich>
              <a:bodyPr rot="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r>
                  <a:rPr lang="en-US"/>
                  <a:t>States</a:t>
                </a:r>
              </a:p>
            </c:rich>
          </c:tx>
          <c:layout>
            <c:manualLayout>
              <c:xMode val="edge"/>
              <c:yMode val="edge"/>
              <c:x val="0.48320720326625832"/>
              <c:y val="0.91957043238244363"/>
            </c:manualLayout>
          </c:layout>
          <c:overlay val="0"/>
          <c:spPr>
            <a:noFill/>
            <a:ln>
              <a:noFill/>
            </a:ln>
            <a:effectLst/>
          </c:spPr>
          <c:txPr>
            <a:bodyPr rot="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19050" cap="flat" cmpd="sng" algn="ctr">
            <a:solidFill>
              <a:schemeClr val="tx1">
                <a:lumMod val="25000"/>
                <a:lumOff val="75000"/>
              </a:schemeClr>
            </a:solidFill>
            <a:round/>
          </a:ln>
          <a:effectLst/>
        </c:spPr>
        <c:txPr>
          <a:bodyPr rot="-6000000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en-US"/>
          </a:p>
        </c:txPr>
        <c:crossAx val="110157184"/>
        <c:crosses val="autoZero"/>
        <c:auto val="1"/>
        <c:lblAlgn val="ctr"/>
        <c:lblOffset val="100"/>
        <c:noMultiLvlLbl val="0"/>
      </c:catAx>
      <c:valAx>
        <c:axId val="110157184"/>
        <c:scaling>
          <c:orientation val="minMax"/>
        </c:scaling>
        <c:delete val="0"/>
        <c:axPos val="l"/>
        <c:title>
          <c:tx>
            <c:rich>
              <a:bodyPr rot="-540000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r>
                  <a:rPr lang="en-IN"/>
                  <a:t>%of elderly</a:t>
                </a:r>
              </a:p>
            </c:rich>
          </c:tx>
          <c:layout>
            <c:manualLayout>
              <c:xMode val="edge"/>
              <c:yMode val="edge"/>
              <c:x val="9.1591449761804864E-3"/>
              <c:y val="0.35773501962589627"/>
            </c:manualLayout>
          </c:layout>
          <c:overlay val="0"/>
          <c:spPr>
            <a:noFill/>
            <a:ln>
              <a:noFill/>
            </a:ln>
            <a:effectLst/>
          </c:spPr>
          <c:txPr>
            <a:bodyPr rot="-540000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400" b="1" i="0" u="none" strike="noStrike" kern="1200" baseline="0">
                <a:solidFill>
                  <a:schemeClr val="tx1">
                    <a:lumMod val="65000"/>
                    <a:lumOff val="35000"/>
                  </a:schemeClr>
                </a:solidFill>
                <a:latin typeface="+mn-lt"/>
                <a:ea typeface="+mn-ea"/>
                <a:cs typeface="+mn-cs"/>
              </a:defRPr>
            </a:pPr>
            <a:endParaRPr lang="en-US"/>
          </a:p>
        </c:txPr>
        <c:crossAx val="110155264"/>
        <c:crosses val="autoZero"/>
        <c:crossBetween val="between"/>
      </c:valAx>
      <c:spPr>
        <a:solidFill>
          <a:schemeClr val="bg1"/>
        </a:solidFill>
        <a:ln>
          <a:noFill/>
        </a:ln>
        <a:effectLst/>
      </c:spPr>
    </c:plotArea>
    <c:plotVisOnly val="1"/>
    <c:dispBlanksAs val="gap"/>
    <c:showDLblsOverMax val="0"/>
  </c:chart>
  <c:spPr>
    <a:noFill/>
    <a:ln>
      <a:noFill/>
    </a:ln>
    <a:effectLst/>
  </c:spPr>
  <c:txPr>
    <a:bodyPr/>
    <a:lstStyle/>
    <a:p>
      <a:pPr>
        <a:defRPr sz="1200"/>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056861673045389E-2"/>
          <c:y val="0.13661375661375655"/>
          <c:w val="0.94532531437944256"/>
          <c:h val="0.75046702495521356"/>
        </c:manualLayout>
      </c:layout>
      <c:barChart>
        <c:barDir val="col"/>
        <c:grouping val="stacked"/>
        <c:varyColors val="0"/>
        <c:ser>
          <c:idx val="0"/>
          <c:order val="0"/>
          <c:spPr>
            <a:solidFill>
              <a:schemeClr val="accent1"/>
            </a:solidFill>
            <a:ln>
              <a:noFill/>
            </a:ln>
            <a:effectLst/>
          </c:spPr>
          <c:invertIfNegative val="0"/>
          <c:dLbls>
            <c:dLbl>
              <c:idx val="0"/>
              <c:layout>
                <c:manualLayout>
                  <c:x val="0"/>
                  <c:y val="-0.15719699026069225"/>
                </c:manualLayout>
              </c:layout>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D024-4751-82F4-FC6B4F07FBB4}"/>
                </c:ext>
              </c:extLst>
            </c:dLbl>
            <c:dLbl>
              <c:idx val="1"/>
              <c:layout>
                <c:manualLayout>
                  <c:x val="-2.2613919847008826E-3"/>
                  <c:y val="-0.1544391483262941"/>
                </c:manualLayout>
              </c:layout>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D024-4751-82F4-FC6B4F07FBB4}"/>
                </c:ext>
              </c:extLst>
            </c:dLbl>
            <c:dLbl>
              <c:idx val="2"/>
              <c:layout>
                <c:manualLayout>
                  <c:x val="4.5228730005822653E-3"/>
                  <c:y val="-0.23993224829263543"/>
                </c:manualLayout>
              </c:layout>
              <c:dLblPos val="ctr"/>
              <c:showLegendKey val="0"/>
              <c:showVal val="1"/>
              <c:showCatName val="0"/>
              <c:showSerName val="0"/>
              <c:showPercent val="0"/>
              <c:showBubbleSize val="0"/>
              <c:extLst>
                <c:ext xmlns:c15="http://schemas.microsoft.com/office/drawing/2012/chart" uri="{CE6537A1-D6FC-4f65-9D91-7224C49458BB}">
                  <c15:layout>
                    <c:manualLayout>
                      <c:w val="8.1025674811832593E-2"/>
                      <c:h val="6.5829686974082799E-2"/>
                    </c:manualLayout>
                  </c15:layout>
                </c:ext>
                <c:ext xmlns:c16="http://schemas.microsoft.com/office/drawing/2014/chart" uri="{C3380CC4-5D6E-409C-BE32-E72D297353CC}">
                  <c16:uniqueId val="{00000003-D024-4751-82F4-FC6B4F07FBB4}"/>
                </c:ext>
              </c:extLst>
            </c:dLbl>
            <c:dLbl>
              <c:idx val="3"/>
              <c:layout>
                <c:manualLayout>
                  <c:x val="0"/>
                  <c:y val="-0.28681556117740342"/>
                </c:manualLayout>
              </c:layout>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D024-4751-82F4-FC6B4F07FBB4}"/>
                </c:ext>
              </c:extLst>
            </c:dLbl>
            <c:dLbl>
              <c:idx val="4"/>
              <c:layout>
                <c:manualLayout>
                  <c:x val="5.653479961752127E-3"/>
                  <c:y val="-0.33231995309497209"/>
                </c:manualLayout>
              </c:layout>
              <c:dLblPos val="ctr"/>
              <c:showLegendKey val="0"/>
              <c:showVal val="1"/>
              <c:showCatName val="0"/>
              <c:showSerName val="0"/>
              <c:showPercent val="0"/>
              <c:showBubbleSize val="0"/>
              <c:extLst>
                <c:ext xmlns:c15="http://schemas.microsoft.com/office/drawing/2012/chart" uri="{CE6537A1-D6FC-4f65-9D91-7224C49458BB}">
                  <c15:layout>
                    <c:manualLayout>
                      <c:w val="6.8248810098272619E-2"/>
                      <c:h val="6.0314003105286576E-2"/>
                    </c:manualLayout>
                  </c15:layout>
                </c:ext>
                <c:ext xmlns:c16="http://schemas.microsoft.com/office/drawing/2014/chart" uri="{C3380CC4-5D6E-409C-BE32-E72D297353CC}">
                  <c16:uniqueId val="{00000005-D024-4751-82F4-FC6B4F07FBB4}"/>
                </c:ext>
              </c:extLst>
            </c:dLbl>
            <c:dLbl>
              <c:idx val="5"/>
              <c:layout>
                <c:manualLayout>
                  <c:x val="6.7841759541026492E-3"/>
                  <c:y val="-0.36403513534055021"/>
                </c:manualLayout>
              </c:layout>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D024-4751-82F4-FC6B4F07FBB4}"/>
                </c:ext>
              </c:extLst>
            </c:dLbl>
            <c:dLbl>
              <c:idx val="6"/>
              <c:layout>
                <c:manualLayout>
                  <c:x val="-2.2613919847008822E-3"/>
                  <c:y val="-0.2513030868256288"/>
                </c:manualLayout>
              </c:layout>
              <c:tx>
                <c:rich>
                  <a:bodyPr/>
                  <a:lstStyle/>
                  <a:p>
                    <a:r>
                      <a:rPr lang="en-US" dirty="0"/>
                      <a:t>45</a:t>
                    </a:r>
                  </a:p>
                </c:rich>
              </c:tx>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D024-4751-82F4-FC6B4F07FBB4}"/>
                </c:ext>
              </c:extLst>
            </c:dLbl>
            <c:spPr>
              <a:noFill/>
              <a:ln>
                <a:noFill/>
              </a:ln>
              <a:effectLst/>
            </c:spPr>
            <c:txPr>
              <a:bodyPr rot="0" spcFirstLastPara="1" vertOverflow="ellipsis" vert="horz" wrap="square" anchor="ctr" anchorCtr="1"/>
              <a:lstStyle/>
              <a:p>
                <a:pPr>
                  <a:defRPr lang="en-US" sz="1440" b="1" i="0" u="none" strike="noStrike" kern="1200" cap="all" spc="150" baseline="0">
                    <a:solidFill>
                      <a:schemeClr val="tx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Sheet1!$B$4:$H$4</c:f>
              <c:strCache>
                <c:ptCount val="7"/>
                <c:pt idx="0">
                  <c:v>FY 2015-16</c:v>
                </c:pt>
                <c:pt idx="1">
                  <c:v>FY 2016-17</c:v>
                </c:pt>
                <c:pt idx="2">
                  <c:v>FY 2017-18</c:v>
                </c:pt>
                <c:pt idx="3">
                  <c:v>FY 2018-19</c:v>
                </c:pt>
                <c:pt idx="4">
                  <c:v>FY 2019-20</c:v>
                </c:pt>
                <c:pt idx="5">
                  <c:v>FY 2020-21</c:v>
                </c:pt>
                <c:pt idx="6">
                  <c:v>FY 2021-22</c:v>
                </c:pt>
              </c:strCache>
            </c:strRef>
          </c:cat>
          <c:val>
            <c:numRef>
              <c:f>Sheet1!$B$5:$H$5</c:f>
              <c:numCache>
                <c:formatCode>General</c:formatCode>
                <c:ptCount val="7"/>
                <c:pt idx="0">
                  <c:v>24.84</c:v>
                </c:pt>
                <c:pt idx="1">
                  <c:v>24.000000000000004</c:v>
                </c:pt>
                <c:pt idx="2">
                  <c:v>48.210000000000008</c:v>
                </c:pt>
                <c:pt idx="3">
                  <c:v>56.95</c:v>
                </c:pt>
                <c:pt idx="4">
                  <c:v>69</c:v>
                </c:pt>
                <c:pt idx="5">
                  <c:v>79</c:v>
                </c:pt>
                <c:pt idx="6">
                  <c:v>44</c:v>
                </c:pt>
              </c:numCache>
            </c:numRef>
          </c:val>
          <c:extLst>
            <c:ext xmlns:c16="http://schemas.microsoft.com/office/drawing/2014/chart" uri="{C3380CC4-5D6E-409C-BE32-E72D297353CC}">
              <c16:uniqueId val="{00000000-D024-4751-82F4-FC6B4F07FBB4}"/>
            </c:ext>
          </c:extLst>
        </c:ser>
        <c:dLbls>
          <c:showLegendKey val="0"/>
          <c:showVal val="1"/>
          <c:showCatName val="0"/>
          <c:showSerName val="0"/>
          <c:showPercent val="0"/>
          <c:showBubbleSize val="0"/>
        </c:dLbls>
        <c:gapWidth val="79"/>
        <c:overlap val="100"/>
        <c:axId val="137697152"/>
        <c:axId val="137698688"/>
      </c:barChart>
      <c:catAx>
        <c:axId val="13769715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en-US" sz="1440" b="1" i="0" u="none" strike="noStrike" kern="1200" cap="all" spc="150" normalizeH="0" baseline="0">
                <a:solidFill>
                  <a:schemeClr val="tx1"/>
                </a:solidFill>
                <a:latin typeface="+mn-lt"/>
                <a:ea typeface="+mn-ea"/>
                <a:cs typeface="+mn-cs"/>
              </a:defRPr>
            </a:pPr>
            <a:endParaRPr lang="en-US"/>
          </a:p>
        </c:txPr>
        <c:crossAx val="137698688"/>
        <c:crosses val="autoZero"/>
        <c:auto val="1"/>
        <c:lblAlgn val="ctr"/>
        <c:lblOffset val="100"/>
        <c:noMultiLvlLbl val="0"/>
      </c:catAx>
      <c:valAx>
        <c:axId val="137698688"/>
        <c:scaling>
          <c:orientation val="minMax"/>
        </c:scaling>
        <c:delete val="1"/>
        <c:axPos val="l"/>
        <c:numFmt formatCode="General" sourceLinked="1"/>
        <c:majorTickMark val="none"/>
        <c:minorTickMark val="none"/>
        <c:tickLblPos val="none"/>
        <c:crossAx val="137697152"/>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accent5">
        <a:lumMod val="20000"/>
        <a:lumOff val="80000"/>
      </a:schemeClr>
    </a:solidFill>
    <a:ln>
      <a:solidFill>
        <a:schemeClr val="accent1">
          <a:lumMod val="60000"/>
          <a:lumOff val="40000"/>
        </a:schemeClr>
      </a:solidFill>
    </a:ln>
    <a:effectLst/>
  </c:spPr>
  <c:txPr>
    <a:bodyPr/>
    <a:lstStyle/>
    <a:p>
      <a:pPr>
        <a:defRPr lang="en-US" sz="1440" b="1" i="0" u="none" strike="noStrike" kern="1200" cap="all" spc="150" baseline="0">
          <a:solidFill>
            <a:schemeClr val="tx1"/>
          </a:solidFill>
          <a:latin typeface="+mn-lt"/>
          <a:ea typeface="+mn-ea"/>
          <a:cs typeface="+mn-cs"/>
        </a:defRPr>
      </a:pPr>
      <a:endParaRPr lang="en-US"/>
    </a:p>
  </c:txPr>
  <c:externalData r:id="rId3">
    <c:autoUpdate val="0"/>
  </c:externalData>
  <c:userShapes r:id="rId4"/>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40" b="1" i="0" u="none" strike="noStrike" kern="1200" cap="all" spc="150" baseline="0">
                <a:solidFill>
                  <a:schemeClr val="tx1"/>
                </a:solidFill>
                <a:latin typeface="+mn-lt"/>
                <a:ea typeface="+mn-ea"/>
                <a:cs typeface="+mn-cs"/>
              </a:defRPr>
            </a:pPr>
            <a:r>
              <a:rPr lang="en-IN" dirty="0">
                <a:solidFill>
                  <a:schemeClr val="tx1"/>
                </a:solidFill>
              </a:rPr>
              <a:t>cumulative APY GROSS Enrolments (in lakhs)</a:t>
            </a:r>
          </a:p>
        </c:rich>
      </c:tx>
      <c:overlay val="0"/>
      <c:spPr>
        <a:noFill/>
        <a:ln>
          <a:noFill/>
        </a:ln>
        <a:effectLst/>
      </c:spPr>
      <c:txPr>
        <a:bodyPr rot="0" spcFirstLastPara="1" vertOverflow="ellipsis" vert="horz" wrap="square" anchor="ctr" anchorCtr="1"/>
        <a:lstStyle/>
        <a:p>
          <a:pPr>
            <a:defRPr sz="1440" b="1" i="0" u="none" strike="noStrike" kern="1200" cap="all" spc="150" baseline="0">
              <a:solidFill>
                <a:schemeClr val="tx1"/>
              </a:solidFill>
              <a:latin typeface="+mn-lt"/>
              <a:ea typeface="+mn-ea"/>
              <a:cs typeface="+mn-cs"/>
            </a:defRPr>
          </a:pPr>
          <a:endParaRPr lang="en-US"/>
        </a:p>
      </c:txPr>
    </c:title>
    <c:autoTitleDeleted val="0"/>
    <c:plotArea>
      <c:layout>
        <c:manualLayout>
          <c:layoutTarget val="inner"/>
          <c:xMode val="edge"/>
          <c:yMode val="edge"/>
          <c:x val="7.6469816272965868E-2"/>
          <c:y val="0.14909740449110537"/>
          <c:w val="0.890196850393701"/>
          <c:h val="0.71579469233012583"/>
        </c:manualLayout>
      </c:layout>
      <c:barChart>
        <c:barDir val="col"/>
        <c:grouping val="clustered"/>
        <c:varyColors val="0"/>
        <c:ser>
          <c:idx val="0"/>
          <c:order val="0"/>
          <c:spPr>
            <a:pattFill prst="narHorz">
              <a:fgClr>
                <a:schemeClr val="accent1"/>
              </a:fgClr>
              <a:bgClr>
                <a:schemeClr val="accent1">
                  <a:lumMod val="20000"/>
                  <a:lumOff val="80000"/>
                </a:schemeClr>
              </a:bgClr>
            </a:pattFill>
            <a:ln>
              <a:noFill/>
            </a:ln>
            <a:effectLst>
              <a:innerShdw blurRad="114300">
                <a:schemeClr val="accent1"/>
              </a:innerShdw>
            </a:effectLst>
          </c:spPr>
          <c:invertIfNegative val="0"/>
          <c:dLbls>
            <c:dLbl>
              <c:idx val="6"/>
              <c:tx>
                <c:rich>
                  <a:bodyPr/>
                  <a:lstStyle/>
                  <a:p>
                    <a:r>
                      <a:rPr lang="en-US"/>
                      <a:t>347</a:t>
                    </a:r>
                    <a:endParaRPr lang="en-US" dirty="0"/>
                  </a:p>
                </c:rich>
              </c:tx>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BFCC-409B-8F09-23DC9E879DA8}"/>
                </c:ext>
              </c:extLst>
            </c:dLbl>
            <c:spPr>
              <a:noFill/>
              <a:ln>
                <a:noFill/>
              </a:ln>
              <a:effectLst/>
            </c:spPr>
            <c:txPr>
              <a:bodyPr rot="0" spcFirstLastPara="1" vertOverflow="ellipsis" vert="horz" wrap="square" anchor="ctr" anchorCtr="1"/>
              <a:lstStyle/>
              <a:p>
                <a:pPr>
                  <a:defRPr sz="1200"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trendline>
            <c:spPr>
              <a:ln w="19050" cap="rnd">
                <a:solidFill>
                  <a:schemeClr val="accent1"/>
                </a:solidFill>
              </a:ln>
              <a:effectLst/>
            </c:spPr>
            <c:trendlineType val="power"/>
            <c:dispRSqr val="0"/>
            <c:dispEq val="0"/>
          </c:trendline>
          <c:cat>
            <c:strRef>
              <c:f>Sheet1!$B$1:$H$1</c:f>
              <c:strCache>
                <c:ptCount val="7"/>
                <c:pt idx="0">
                  <c:v>March 31, 2016 </c:v>
                </c:pt>
                <c:pt idx="1">
                  <c:v>March 31, 2017 </c:v>
                </c:pt>
                <c:pt idx="2">
                  <c:v>March 31, 2018</c:v>
                </c:pt>
                <c:pt idx="3">
                  <c:v>March 31, 2019</c:v>
                </c:pt>
                <c:pt idx="4">
                  <c:v>March 31, 2020</c:v>
                </c:pt>
                <c:pt idx="5">
                  <c:v>March 31, 2021</c:v>
                </c:pt>
                <c:pt idx="6">
                  <c:v>October 20, 2021</c:v>
                </c:pt>
              </c:strCache>
            </c:strRef>
          </c:cat>
          <c:val>
            <c:numRef>
              <c:f>Sheet1!$B$2:$H$2</c:f>
              <c:numCache>
                <c:formatCode>General</c:formatCode>
                <c:ptCount val="7"/>
                <c:pt idx="0">
                  <c:v>24.84</c:v>
                </c:pt>
                <c:pt idx="1">
                  <c:v>48.84</c:v>
                </c:pt>
                <c:pt idx="2">
                  <c:v>97.05</c:v>
                </c:pt>
                <c:pt idx="3">
                  <c:v>154</c:v>
                </c:pt>
                <c:pt idx="4">
                  <c:v>223</c:v>
                </c:pt>
                <c:pt idx="5">
                  <c:v>302</c:v>
                </c:pt>
                <c:pt idx="6">
                  <c:v>346</c:v>
                </c:pt>
              </c:numCache>
            </c:numRef>
          </c:val>
          <c:extLst>
            <c:ext xmlns:c16="http://schemas.microsoft.com/office/drawing/2014/chart" uri="{C3380CC4-5D6E-409C-BE32-E72D297353CC}">
              <c16:uniqueId val="{00000001-ED75-4A0F-BF92-23A28339C973}"/>
            </c:ext>
          </c:extLst>
        </c:ser>
        <c:dLbls>
          <c:showLegendKey val="0"/>
          <c:showVal val="1"/>
          <c:showCatName val="0"/>
          <c:showSerName val="0"/>
          <c:showPercent val="0"/>
          <c:showBubbleSize val="0"/>
        </c:dLbls>
        <c:gapWidth val="164"/>
        <c:overlap val="-22"/>
        <c:axId val="137880704"/>
        <c:axId val="137882240"/>
      </c:barChart>
      <c:catAx>
        <c:axId val="137880704"/>
        <c:scaling>
          <c:orientation val="minMax"/>
        </c:scaling>
        <c:delete val="0"/>
        <c:axPos val="b"/>
        <c:numFmt formatCode="General" sourceLinked="1"/>
        <c:majorTickMark val="none"/>
        <c:minorTickMark val="none"/>
        <c:tickLblPos val="nextTo"/>
        <c:spPr>
          <a:noFill/>
          <a:ln w="19050" cap="flat" cmpd="sng" algn="ctr">
            <a:solidFill>
              <a:schemeClr val="tx1">
                <a:lumMod val="25000"/>
                <a:lumOff val="7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137882240"/>
        <c:crosses val="autoZero"/>
        <c:auto val="1"/>
        <c:lblAlgn val="ctr"/>
        <c:lblOffset val="100"/>
        <c:noMultiLvlLbl val="0"/>
      </c:catAx>
      <c:valAx>
        <c:axId val="137882240"/>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137880704"/>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accent5">
        <a:lumMod val="20000"/>
        <a:lumOff val="80000"/>
      </a:schemeClr>
    </a:solidFill>
    <a:ln>
      <a:solidFill>
        <a:schemeClr val="accent2">
          <a:lumMod val="40000"/>
          <a:lumOff val="60000"/>
        </a:schemeClr>
      </a:solidFill>
    </a:ln>
    <a:effectLst/>
  </c:spPr>
  <c:txPr>
    <a:bodyPr/>
    <a:lstStyle/>
    <a:p>
      <a:pPr>
        <a:defRPr sz="1200"/>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30939314403881E-2"/>
          <c:y val="2.0432407480004546E-2"/>
          <c:w val="0.94047282133211607"/>
          <c:h val="0.84286075956167461"/>
        </c:manualLayout>
      </c:layout>
      <c:lineChart>
        <c:grouping val="standard"/>
        <c:varyColors val="0"/>
        <c:ser>
          <c:idx val="0"/>
          <c:order val="0"/>
          <c:tx>
            <c:strRef>
              <c:f>Sheet1!$B$1</c:f>
              <c:strCache>
                <c:ptCount val="1"/>
                <c:pt idx="0">
                  <c:v>Female</c:v>
                </c:pt>
              </c:strCache>
            </c:strRef>
          </c:tx>
          <c:spPr>
            <a:ln w="50800" cap="rnd" cmpd="sng">
              <a:solidFill>
                <a:srgbClr val="CC0099"/>
              </a:solidFill>
              <a:headEnd type="none"/>
            </a:ln>
            <a:effectLst/>
          </c:spPr>
          <c:marker>
            <c:spPr>
              <a:solidFill>
                <a:schemeClr val="tx1"/>
              </a:solidFill>
              <a:ln>
                <a:solidFill>
                  <a:srgbClr val="CC0099"/>
                </a:solidFill>
              </a:ln>
            </c:spPr>
          </c:marker>
          <c:dLbls>
            <c:dLbl>
              <c:idx val="0"/>
              <c:numFmt formatCode="0.00%" sourceLinked="0"/>
              <c:spPr>
                <a:noFill/>
                <a:ln>
                  <a:noFill/>
                </a:ln>
                <a:effectLst/>
              </c:spPr>
              <c:txPr>
                <a:bodyPr rot="0" spcFirstLastPara="1" vertOverflow="ellipsis" vert="horz" wrap="square" lIns="38100" tIns="19050" rIns="38100" bIns="19050" anchor="ctr" anchorCtr="1">
                  <a:noAutofit/>
                </a:bodyPr>
                <a:lstStyle/>
                <a:p>
                  <a:pPr>
                    <a:defRPr sz="1600" b="1" i="0" u="none" strike="noStrike" kern="1200" baseline="0">
                      <a:solidFill>
                        <a:schemeClr val="tx1"/>
                      </a:solidFill>
                      <a:latin typeface="+mn-lt"/>
                      <a:ea typeface="+mn-ea"/>
                      <a:cs typeface="+mn-cs"/>
                    </a:defRPr>
                  </a:pPr>
                  <a:endParaRPr lang="en-US"/>
                </a:p>
              </c:txPr>
              <c:dLblPos val="t"/>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8-3D15-43FB-B8F7-30478CA87F0F}"/>
                </c:ext>
              </c:extLst>
            </c:dLbl>
            <c:dLbl>
              <c:idx val="1"/>
              <c:numFmt formatCode="0.00%" sourceLinked="0"/>
              <c:spPr>
                <a:noFill/>
                <a:ln>
                  <a:noFill/>
                </a:ln>
                <a:effectLst/>
              </c:spPr>
              <c:txPr>
                <a:bodyPr rot="0" spcFirstLastPara="1" vertOverflow="ellipsis" vert="horz" wrap="square" lIns="38100" tIns="19050" rIns="38100" bIns="19050" anchor="ctr" anchorCtr="1">
                  <a:noAutofit/>
                </a:bodyPr>
                <a:lstStyle/>
                <a:p>
                  <a:pPr>
                    <a:defRPr sz="1600" b="1" i="0" u="none" strike="noStrike" kern="1200" baseline="0">
                      <a:solidFill>
                        <a:schemeClr val="tx1"/>
                      </a:solidFill>
                      <a:latin typeface="+mn-lt"/>
                      <a:ea typeface="+mn-ea"/>
                      <a:cs typeface="+mn-cs"/>
                    </a:defRPr>
                  </a:pPr>
                  <a:endParaRPr lang="en-US"/>
                </a:p>
              </c:txPr>
              <c:dLblPos val="t"/>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7-3D15-43FB-B8F7-30478CA87F0F}"/>
                </c:ext>
              </c:extLst>
            </c:dLbl>
            <c:dLbl>
              <c:idx val="2"/>
              <c:tx>
                <c:rich>
                  <a:bodyPr rot="0" spcFirstLastPara="1" vertOverflow="ellipsis" vert="horz" wrap="square" lIns="38100" tIns="19050" rIns="38100" bIns="19050" anchor="ctr" anchorCtr="1">
                    <a:noAutofit/>
                  </a:bodyPr>
                  <a:lstStyle/>
                  <a:p>
                    <a:pPr>
                      <a:defRPr sz="1600" b="1" i="0" u="none" strike="noStrike" kern="1200" baseline="0">
                        <a:solidFill>
                          <a:schemeClr val="tx1"/>
                        </a:solidFill>
                        <a:latin typeface="+mn-lt"/>
                        <a:ea typeface="+mn-ea"/>
                        <a:cs typeface="+mn-cs"/>
                      </a:defRPr>
                    </a:pPr>
                    <a:r>
                      <a:rPr lang="en-US" sz="1600" dirty="0"/>
                      <a:t>40%</a:t>
                    </a:r>
                  </a:p>
                </c:rich>
              </c:tx>
              <c:numFmt formatCode="0.00%" sourceLinked="0"/>
              <c:spPr>
                <a:noFill/>
                <a:ln>
                  <a:noFill/>
                </a:ln>
                <a:effectLst/>
              </c:spPr>
              <c:dLblPos val="t"/>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6-3D15-43FB-B8F7-30478CA87F0F}"/>
                </c:ext>
              </c:extLst>
            </c:dLbl>
            <c:dLbl>
              <c:idx val="3"/>
              <c:tx>
                <c:rich>
                  <a:bodyPr/>
                  <a:lstStyle/>
                  <a:p>
                    <a:r>
                      <a:rPr lang="en-US"/>
                      <a:t>42%</a:t>
                    </a:r>
                    <a:endParaRPr lang="en-US" dirty="0"/>
                  </a:p>
                </c:rich>
              </c:tx>
              <c:dLblPos val="t"/>
              <c:showLegendKey val="0"/>
              <c:showVal val="1"/>
              <c:showCatName val="0"/>
              <c:showSerName val="0"/>
              <c:showPercent val="0"/>
              <c:showBubbleSize val="0"/>
              <c:separator>, </c:separator>
              <c:extLst>
                <c:ext xmlns:c15="http://schemas.microsoft.com/office/drawing/2012/chart" uri="{CE6537A1-D6FC-4f65-9D91-7224C49458BB}"/>
                <c:ext xmlns:c16="http://schemas.microsoft.com/office/drawing/2014/chart" uri="{C3380CC4-5D6E-409C-BE32-E72D297353CC}">
                  <c16:uniqueId val="{00000001-434F-4F4A-8D12-F7FC2FC204DC}"/>
                </c:ext>
              </c:extLst>
            </c:dLbl>
            <c:dLbl>
              <c:idx val="4"/>
              <c:tx>
                <c:rich>
                  <a:bodyPr rot="0" spcFirstLastPara="1" vertOverflow="ellipsis" vert="horz" wrap="square" lIns="38100" tIns="19050" rIns="38100" bIns="19050" anchor="ctr" anchorCtr="1">
                    <a:noAutofit/>
                  </a:bodyPr>
                  <a:lstStyle/>
                  <a:p>
                    <a:pPr>
                      <a:defRPr sz="1600" b="1" i="0" u="none" strike="noStrike" kern="1200" baseline="0">
                        <a:solidFill>
                          <a:schemeClr val="tx1"/>
                        </a:solidFill>
                        <a:latin typeface="+mn-lt"/>
                        <a:ea typeface="+mn-ea"/>
                        <a:cs typeface="+mn-cs"/>
                      </a:defRPr>
                    </a:pPr>
                    <a:r>
                      <a:rPr lang="en-US" sz="1600" dirty="0"/>
                      <a:t>43%</a:t>
                    </a:r>
                  </a:p>
                </c:rich>
              </c:tx>
              <c:numFmt formatCode="0.00%" sourceLinked="0"/>
              <c:spPr>
                <a:noFill/>
                <a:ln>
                  <a:noFill/>
                </a:ln>
                <a:effectLst/>
              </c:spPr>
              <c:dLblPos val="t"/>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9-3D15-43FB-B8F7-30478CA87F0F}"/>
                </c:ext>
              </c:extLst>
            </c:dLbl>
            <c:dLbl>
              <c:idx val="5"/>
              <c:tx>
                <c:rich>
                  <a:bodyPr/>
                  <a:lstStyle/>
                  <a:p>
                    <a:r>
                      <a:rPr lang="en-US" dirty="0"/>
                      <a:t>44%</a:t>
                    </a:r>
                  </a:p>
                </c:rich>
              </c:tx>
              <c:dLblPos val="t"/>
              <c:showLegendKey val="0"/>
              <c:showVal val="1"/>
              <c:showCatName val="0"/>
              <c:showSerName val="0"/>
              <c:showPercent val="0"/>
              <c:showBubbleSize val="0"/>
              <c:separator>, </c:separator>
              <c:extLst>
                <c:ext xmlns:c15="http://schemas.microsoft.com/office/drawing/2012/chart" uri="{CE6537A1-D6FC-4f65-9D91-7224C49458BB}"/>
                <c:ext xmlns:c16="http://schemas.microsoft.com/office/drawing/2014/chart" uri="{C3380CC4-5D6E-409C-BE32-E72D297353CC}">
                  <c16:uniqueId val="{00000000-36AA-3245-B1DD-CE7DE4DF265F}"/>
                </c:ext>
              </c:extLst>
            </c:dLbl>
            <c:dLbl>
              <c:idx val="6"/>
              <c:tx>
                <c:rich>
                  <a:bodyPr/>
                  <a:lstStyle/>
                  <a:p>
                    <a:r>
                      <a:rPr lang="en-US"/>
                      <a:t>44%</a:t>
                    </a:r>
                    <a:endParaRPr lang="en-US" dirty="0"/>
                  </a:p>
                </c:rich>
              </c:tx>
              <c:dLblPos val="t"/>
              <c:showLegendKey val="0"/>
              <c:showVal val="1"/>
              <c:showCatName val="0"/>
              <c:showSerName val="0"/>
              <c:showPercent val="0"/>
              <c:showBubbleSize val="0"/>
              <c:separator>, </c:separator>
              <c:extLst>
                <c:ext xmlns:c15="http://schemas.microsoft.com/office/drawing/2012/chart" uri="{CE6537A1-D6FC-4f65-9D91-7224C49458BB}"/>
                <c:ext xmlns:c16="http://schemas.microsoft.com/office/drawing/2014/chart" uri="{C3380CC4-5D6E-409C-BE32-E72D297353CC}">
                  <c16:uniqueId val="{00000001-D972-4273-9528-E6A2B60BDC6E}"/>
                </c:ext>
              </c:extLst>
            </c:dLbl>
            <c:numFmt formatCode="0.00%" sourceLinked="0"/>
            <c:spPr>
              <a:noFill/>
              <a:ln>
                <a:noFill/>
              </a:ln>
              <a:effectLst/>
            </c:spPr>
            <c:txPr>
              <a:bodyPr rot="0" spcFirstLastPara="1" vertOverflow="ellipsis" vert="horz" wrap="square" lIns="38100" tIns="19050" rIns="38100" bIns="19050" anchor="ctr" anchorCtr="1">
                <a:spAutoFit/>
              </a:bodyPr>
              <a:lstStyle/>
              <a:p>
                <a:pPr>
                  <a:defRPr sz="1600" b="1" i="0" u="none" strike="noStrike" kern="1200" baseline="0">
                    <a:solidFill>
                      <a:schemeClr val="tx1"/>
                    </a:solidFill>
                    <a:latin typeface="+mn-lt"/>
                    <a:ea typeface="+mn-ea"/>
                    <a:cs typeface="+mn-cs"/>
                  </a:defRPr>
                </a:pPr>
                <a:endParaRPr lang="en-US"/>
              </a:p>
            </c:txPr>
            <c:dLblPos val="t"/>
            <c:showLegendKey val="0"/>
            <c:showVal val="1"/>
            <c:showCatName val="0"/>
            <c:showSerName val="0"/>
            <c:showPercent val="0"/>
            <c:showBubbleSize val="0"/>
            <c:separator>, </c:separator>
            <c:showLeaderLines val="0"/>
            <c:extLst>
              <c:ext xmlns:c15="http://schemas.microsoft.com/office/drawing/2012/chart" uri="{CE6537A1-D6FC-4f65-9D91-7224C49458BB}">
                <c15:showLeaderLines val="1"/>
              </c:ext>
            </c:extLst>
          </c:dLbls>
          <c:cat>
            <c:strRef>
              <c:f>Sheet1!$A$2:$A$8</c:f>
              <c:strCache>
                <c:ptCount val="7"/>
                <c:pt idx="0">
                  <c:v>As on 31st Mar 2016</c:v>
                </c:pt>
                <c:pt idx="1">
                  <c:v>As on 31st Mar 2017</c:v>
                </c:pt>
                <c:pt idx="2">
                  <c:v>As on 31st Mar 2018</c:v>
                </c:pt>
                <c:pt idx="3">
                  <c:v>As on 31st Mar 2019</c:v>
                </c:pt>
                <c:pt idx="4">
                  <c:v>As on 31st Mar 2020</c:v>
                </c:pt>
                <c:pt idx="5">
                  <c:v>As on 31st Mar 2021</c:v>
                </c:pt>
                <c:pt idx="6">
                  <c:v>as on 23rd Aug 2021</c:v>
                </c:pt>
              </c:strCache>
            </c:strRef>
          </c:cat>
          <c:val>
            <c:numRef>
              <c:f>Sheet1!$B$2:$B$8</c:f>
              <c:numCache>
                <c:formatCode>0.00%</c:formatCode>
                <c:ptCount val="7"/>
                <c:pt idx="0">
                  <c:v>0.37880000000000003</c:v>
                </c:pt>
                <c:pt idx="1">
                  <c:v>0.37580000000000002</c:v>
                </c:pt>
                <c:pt idx="2" formatCode="0%">
                  <c:v>0.40050000000000002</c:v>
                </c:pt>
                <c:pt idx="3" formatCode="0%">
                  <c:v>0.41959999999999997</c:v>
                </c:pt>
                <c:pt idx="4" formatCode="0%">
                  <c:v>0.43140000000000001</c:v>
                </c:pt>
                <c:pt idx="5" formatCode="0%">
                  <c:v>0.4375</c:v>
                </c:pt>
                <c:pt idx="6" formatCode="0%">
                  <c:v>0.44</c:v>
                </c:pt>
              </c:numCache>
            </c:numRef>
          </c:val>
          <c:smooth val="0"/>
          <c:extLst>
            <c:ext xmlns:c16="http://schemas.microsoft.com/office/drawing/2014/chart" uri="{C3380CC4-5D6E-409C-BE32-E72D297353CC}">
              <c16:uniqueId val="{00000000-1C69-44AF-B02C-BBE85B55AA5B}"/>
            </c:ext>
          </c:extLst>
        </c:ser>
        <c:ser>
          <c:idx val="1"/>
          <c:order val="1"/>
          <c:tx>
            <c:strRef>
              <c:f>Sheet1!$C$1</c:f>
              <c:strCache>
                <c:ptCount val="1"/>
                <c:pt idx="0">
                  <c:v>Male</c:v>
                </c:pt>
              </c:strCache>
            </c:strRef>
          </c:tx>
          <c:spPr>
            <a:ln w="50800">
              <a:solidFill>
                <a:schemeClr val="accent5">
                  <a:lumMod val="50000"/>
                  <a:alpha val="95000"/>
                </a:schemeClr>
              </a:solidFill>
            </a:ln>
          </c:spPr>
          <c:marker>
            <c:spPr>
              <a:solidFill>
                <a:srgbClr val="FF0000"/>
              </a:solidFill>
              <a:ln w="57150">
                <a:solidFill>
                  <a:schemeClr val="accent5">
                    <a:lumMod val="50000"/>
                  </a:schemeClr>
                </a:solidFill>
              </a:ln>
            </c:spPr>
          </c:marker>
          <c:dLbls>
            <c:dLbl>
              <c:idx val="0"/>
              <c:numFmt formatCode="0.00%" sourceLinked="0"/>
              <c:spPr>
                <a:noFill/>
                <a:ln>
                  <a:noFill/>
                </a:ln>
                <a:effectLst/>
              </c:spPr>
              <c:txPr>
                <a:bodyPr wrap="square" lIns="38100" tIns="19050" rIns="38100" bIns="19050" anchor="ctr">
                  <a:spAutoFit/>
                </a:bodyPr>
                <a:lstStyle/>
                <a:p>
                  <a:pPr>
                    <a:defRPr sz="1600" b="1"/>
                  </a:pPr>
                  <a:endParaRPr lang="en-US"/>
                </a:p>
              </c:txPr>
              <c:dLblPos val="b"/>
              <c:showLegendKey val="0"/>
              <c:showVal val="1"/>
              <c:showCatName val="0"/>
              <c:showSerName val="0"/>
              <c:showPercent val="0"/>
              <c:showBubbleSize val="0"/>
              <c:extLst>
                <c:ext xmlns:c16="http://schemas.microsoft.com/office/drawing/2014/chart" uri="{C3380CC4-5D6E-409C-BE32-E72D297353CC}">
                  <c16:uniqueId val="{00000001-4D47-4A41-A2C7-66F1F3A79AB1}"/>
                </c:ext>
              </c:extLst>
            </c:dLbl>
            <c:dLbl>
              <c:idx val="1"/>
              <c:numFmt formatCode="0.00%" sourceLinked="0"/>
              <c:spPr>
                <a:noFill/>
                <a:ln>
                  <a:noFill/>
                </a:ln>
                <a:effectLst/>
              </c:spPr>
              <c:txPr>
                <a:bodyPr wrap="square" lIns="38100" tIns="19050" rIns="38100" bIns="19050" anchor="ctr">
                  <a:spAutoFit/>
                </a:bodyPr>
                <a:lstStyle/>
                <a:p>
                  <a:pPr>
                    <a:defRPr sz="1600" b="1"/>
                  </a:pPr>
                  <a:endParaRPr lang="en-US"/>
                </a:p>
              </c:txPr>
              <c:dLblPos val="b"/>
              <c:showLegendKey val="0"/>
              <c:showVal val="1"/>
              <c:showCatName val="0"/>
              <c:showSerName val="0"/>
              <c:showPercent val="0"/>
              <c:showBubbleSize val="0"/>
              <c:extLst>
                <c:ext xmlns:c16="http://schemas.microsoft.com/office/drawing/2014/chart" uri="{C3380CC4-5D6E-409C-BE32-E72D297353CC}">
                  <c16:uniqueId val="{00000000-4D47-4A41-A2C7-66F1F3A79AB1}"/>
                </c:ext>
              </c:extLst>
            </c:dLbl>
            <c:spPr>
              <a:noFill/>
              <a:ln>
                <a:noFill/>
              </a:ln>
              <a:effectLst/>
            </c:spPr>
            <c:txPr>
              <a:bodyPr wrap="square" lIns="38100" tIns="19050" rIns="38100" bIns="19050" anchor="ctr">
                <a:spAutoFit/>
              </a:bodyPr>
              <a:lstStyle/>
              <a:p>
                <a:pPr>
                  <a:defRPr sz="1600" b="1"/>
                </a:pPr>
                <a:endParaRPr lang="en-US"/>
              </a:p>
            </c:txPr>
            <c:dLblPos val="b"/>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Sheet1!$A$2:$A$8</c:f>
              <c:strCache>
                <c:ptCount val="7"/>
                <c:pt idx="0">
                  <c:v>As on 31st Mar 2016</c:v>
                </c:pt>
                <c:pt idx="1">
                  <c:v>As on 31st Mar 2017</c:v>
                </c:pt>
                <c:pt idx="2">
                  <c:v>As on 31st Mar 2018</c:v>
                </c:pt>
                <c:pt idx="3">
                  <c:v>As on 31st Mar 2019</c:v>
                </c:pt>
                <c:pt idx="4">
                  <c:v>As on 31st Mar 2020</c:v>
                </c:pt>
                <c:pt idx="5">
                  <c:v>As on 31st Mar 2021</c:v>
                </c:pt>
                <c:pt idx="6">
                  <c:v>as on 23rd Aug 2021</c:v>
                </c:pt>
              </c:strCache>
            </c:strRef>
          </c:cat>
          <c:val>
            <c:numRef>
              <c:f>Sheet1!$C$2:$C$8</c:f>
              <c:numCache>
                <c:formatCode>0%</c:formatCode>
                <c:ptCount val="7"/>
                <c:pt idx="0">
                  <c:v>0.62119999999999997</c:v>
                </c:pt>
                <c:pt idx="1">
                  <c:v>0.62419999999999998</c:v>
                </c:pt>
                <c:pt idx="2">
                  <c:v>0.59949999999999992</c:v>
                </c:pt>
                <c:pt idx="3">
                  <c:v>0.58040000000000003</c:v>
                </c:pt>
                <c:pt idx="4">
                  <c:v>0.56859999999999999</c:v>
                </c:pt>
                <c:pt idx="5">
                  <c:v>0.56000000000000005</c:v>
                </c:pt>
                <c:pt idx="6">
                  <c:v>0.56000000000000005</c:v>
                </c:pt>
              </c:numCache>
            </c:numRef>
          </c:val>
          <c:smooth val="0"/>
          <c:extLst>
            <c:ext xmlns:c16="http://schemas.microsoft.com/office/drawing/2014/chart" uri="{C3380CC4-5D6E-409C-BE32-E72D297353CC}">
              <c16:uniqueId val="{00000000-434F-4F4A-8D12-F7FC2FC204DC}"/>
            </c:ext>
          </c:extLst>
        </c:ser>
        <c:dLbls>
          <c:showLegendKey val="0"/>
          <c:showVal val="0"/>
          <c:showCatName val="0"/>
          <c:showSerName val="0"/>
          <c:showPercent val="0"/>
          <c:showBubbleSize val="0"/>
        </c:dLbls>
        <c:marker val="1"/>
        <c:smooth val="0"/>
        <c:axId val="165574528"/>
        <c:axId val="165576064"/>
      </c:lineChart>
      <c:catAx>
        <c:axId val="165574528"/>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1" i="0" u="none" strike="noStrike" kern="1200" baseline="0">
                <a:solidFill>
                  <a:schemeClr val="tx1"/>
                </a:solidFill>
                <a:latin typeface="+mn-lt"/>
                <a:ea typeface="+mn-ea"/>
                <a:cs typeface="+mn-cs"/>
              </a:defRPr>
            </a:pPr>
            <a:endParaRPr lang="en-US"/>
          </a:p>
        </c:txPr>
        <c:crossAx val="165576064"/>
        <c:crosses val="autoZero"/>
        <c:auto val="1"/>
        <c:lblAlgn val="ctr"/>
        <c:lblOffset val="100"/>
        <c:noMultiLvlLbl val="0"/>
      </c:catAx>
      <c:valAx>
        <c:axId val="165576064"/>
        <c:scaling>
          <c:orientation val="minMax"/>
          <c:max val="0.65000000000000013"/>
          <c:min val="0.35000000000000003"/>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65574528"/>
        <c:crosses val="autoZero"/>
        <c:crossBetween val="between"/>
        <c:majorUnit val="5.000000000000001E-2"/>
        <c:minorUnit val="2.0000000000000004E-2"/>
      </c:valAx>
      <c:spPr>
        <a:noFill/>
        <a:ln>
          <a:noFill/>
        </a:ln>
        <a:effectLst/>
      </c:spPr>
    </c:plotArea>
    <c:legend>
      <c:legendPos val="b"/>
      <c:layout>
        <c:manualLayout>
          <c:xMode val="edge"/>
          <c:yMode val="edge"/>
          <c:x val="0.40607231161322233"/>
          <c:y val="0.94776603260176129"/>
          <c:w val="0.15886977443037012"/>
          <c:h val="4.3705451937450387E-2"/>
        </c:manualLayout>
      </c:layout>
      <c:overlay val="0"/>
      <c:spPr>
        <a:noFill/>
        <a:ln>
          <a:noFill/>
        </a:ln>
        <a:effectLst/>
      </c:spPr>
      <c:txPr>
        <a:bodyPr rot="0" spcFirstLastPara="1" vertOverflow="ellipsis" vert="horz" wrap="square" anchor="ctr" anchorCtr="1"/>
        <a:lstStyle/>
        <a:p>
          <a:pPr>
            <a:defRPr sz="1200" b="1" i="0" u="none" strike="noStrike" kern="1200" baseline="0">
              <a:solidFill>
                <a:schemeClr val="tx1"/>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6242154513294532E-2"/>
          <c:y val="3.6896573954316697E-2"/>
          <c:w val="0.94047282133211607"/>
          <c:h val="0.84286075956167461"/>
        </c:manualLayout>
      </c:layout>
      <c:lineChart>
        <c:grouping val="standard"/>
        <c:varyColors val="0"/>
        <c:ser>
          <c:idx val="0"/>
          <c:order val="0"/>
          <c:tx>
            <c:strRef>
              <c:f>Sheet1!$B$1</c:f>
              <c:strCache>
                <c:ptCount val="1"/>
                <c:pt idx="0">
                  <c:v>18-25 </c:v>
                </c:pt>
              </c:strCache>
            </c:strRef>
          </c:tx>
          <c:spPr>
            <a:ln w="50800" cap="rnd" cmpd="sng">
              <a:solidFill>
                <a:srgbClr val="CC0099"/>
              </a:solidFill>
              <a:headEnd type="none"/>
            </a:ln>
            <a:effectLst/>
          </c:spPr>
          <c:marker>
            <c:spPr>
              <a:solidFill>
                <a:schemeClr val="tx1"/>
              </a:solidFill>
              <a:ln>
                <a:solidFill>
                  <a:srgbClr val="CC0099"/>
                </a:solidFill>
              </a:ln>
            </c:spPr>
          </c:marker>
          <c:dLbls>
            <c:dLbl>
              <c:idx val="0"/>
              <c:numFmt formatCode="0%" sourceLinked="0"/>
              <c:spPr>
                <a:noFill/>
                <a:ln>
                  <a:noFill/>
                </a:ln>
                <a:effectLst/>
              </c:spPr>
              <c:txPr>
                <a:bodyPr rot="0" spcFirstLastPara="1" vertOverflow="ellipsis" vert="horz" wrap="square" lIns="38100" tIns="19050" rIns="38100" bIns="19050" anchor="ctr" anchorCtr="1">
                  <a:noAutofit/>
                </a:bodyPr>
                <a:lstStyle/>
                <a:p>
                  <a:pPr>
                    <a:defRPr sz="1600" b="1" i="0" u="none" strike="noStrike" kern="1200" baseline="0">
                      <a:solidFill>
                        <a:schemeClr val="tx1"/>
                      </a:solidFill>
                      <a:latin typeface="+mn-lt"/>
                      <a:ea typeface="+mn-ea"/>
                      <a:cs typeface="+mn-cs"/>
                    </a:defRPr>
                  </a:pPr>
                  <a:endParaRPr lang="en-US"/>
                </a:p>
              </c:txPr>
              <c:dLblPos val="t"/>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8-3D15-43FB-B8F7-30478CA87F0F}"/>
                </c:ext>
              </c:extLst>
            </c:dLbl>
            <c:dLbl>
              <c:idx val="1"/>
              <c:numFmt formatCode="0%" sourceLinked="0"/>
              <c:spPr>
                <a:noFill/>
                <a:ln>
                  <a:noFill/>
                </a:ln>
                <a:effectLst/>
              </c:spPr>
              <c:txPr>
                <a:bodyPr rot="0" spcFirstLastPara="1" vertOverflow="ellipsis" vert="horz" wrap="square" lIns="38100" tIns="19050" rIns="38100" bIns="19050" anchor="ctr" anchorCtr="1">
                  <a:noAutofit/>
                </a:bodyPr>
                <a:lstStyle/>
                <a:p>
                  <a:pPr>
                    <a:defRPr sz="1600" b="1" i="0" u="none" strike="noStrike" kern="1200" baseline="0">
                      <a:solidFill>
                        <a:schemeClr val="tx1"/>
                      </a:solidFill>
                      <a:latin typeface="+mn-lt"/>
                      <a:ea typeface="+mn-ea"/>
                      <a:cs typeface="+mn-cs"/>
                    </a:defRPr>
                  </a:pPr>
                  <a:endParaRPr lang="en-US"/>
                </a:p>
              </c:txPr>
              <c:dLblPos val="t"/>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7-3D15-43FB-B8F7-30478CA87F0F}"/>
                </c:ext>
              </c:extLst>
            </c:dLbl>
            <c:dLbl>
              <c:idx val="2"/>
              <c:numFmt formatCode="0%" sourceLinked="0"/>
              <c:spPr>
                <a:noFill/>
                <a:ln>
                  <a:noFill/>
                </a:ln>
                <a:effectLst/>
              </c:spPr>
              <c:txPr>
                <a:bodyPr rot="0" spcFirstLastPara="1" vertOverflow="ellipsis" vert="horz" wrap="square" lIns="38100" tIns="19050" rIns="38100" bIns="19050" anchor="ctr" anchorCtr="1">
                  <a:noAutofit/>
                </a:bodyPr>
                <a:lstStyle/>
                <a:p>
                  <a:pPr>
                    <a:defRPr sz="1600" b="1" i="0" u="none" strike="noStrike" kern="1200" baseline="0">
                      <a:solidFill>
                        <a:schemeClr val="tx1"/>
                      </a:solidFill>
                      <a:latin typeface="+mn-lt"/>
                      <a:ea typeface="+mn-ea"/>
                      <a:cs typeface="+mn-cs"/>
                    </a:defRPr>
                  </a:pPr>
                  <a:endParaRPr lang="en-US"/>
                </a:p>
              </c:txPr>
              <c:dLblPos val="t"/>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6-3D15-43FB-B8F7-30478CA87F0F}"/>
                </c:ext>
              </c:extLst>
            </c:dLbl>
            <c:dLbl>
              <c:idx val="4"/>
              <c:numFmt formatCode="0%" sourceLinked="0"/>
              <c:spPr>
                <a:noFill/>
                <a:ln>
                  <a:noFill/>
                </a:ln>
                <a:effectLst/>
              </c:spPr>
              <c:txPr>
                <a:bodyPr rot="0" spcFirstLastPara="1" vertOverflow="ellipsis" vert="horz" wrap="square" lIns="38100" tIns="19050" rIns="38100" bIns="19050" anchor="ctr" anchorCtr="1">
                  <a:noAutofit/>
                </a:bodyPr>
                <a:lstStyle/>
                <a:p>
                  <a:pPr>
                    <a:defRPr sz="1600" b="1" i="0" u="none" strike="noStrike" kern="1200" baseline="0">
                      <a:solidFill>
                        <a:schemeClr val="tx1"/>
                      </a:solidFill>
                      <a:latin typeface="+mn-lt"/>
                      <a:ea typeface="+mn-ea"/>
                      <a:cs typeface="+mn-cs"/>
                    </a:defRPr>
                  </a:pPr>
                  <a:endParaRPr lang="en-US"/>
                </a:p>
              </c:txPr>
              <c:dLblPos val="t"/>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9-3D15-43FB-B8F7-30478CA87F0F}"/>
                </c:ext>
              </c:extLst>
            </c:dLbl>
            <c:numFmt formatCode="0%" sourceLinked="0"/>
            <c:spPr>
              <a:noFill/>
              <a:ln>
                <a:noFill/>
              </a:ln>
              <a:effectLst/>
            </c:spPr>
            <c:txPr>
              <a:bodyPr rot="0" spcFirstLastPara="1" vertOverflow="ellipsis" vert="horz" wrap="square" lIns="38100" tIns="19050" rIns="38100" bIns="19050" anchor="ctr" anchorCtr="1">
                <a:spAutoFit/>
              </a:bodyPr>
              <a:lstStyle/>
              <a:p>
                <a:pPr>
                  <a:defRPr sz="1600" b="1" i="0" u="none" strike="noStrike" kern="1200" baseline="0">
                    <a:solidFill>
                      <a:schemeClr val="tx1"/>
                    </a:solidFill>
                    <a:latin typeface="+mn-lt"/>
                    <a:ea typeface="+mn-ea"/>
                    <a:cs typeface="+mn-cs"/>
                  </a:defRPr>
                </a:pPr>
                <a:endParaRPr lang="en-US"/>
              </a:p>
            </c:txPr>
            <c:dLblPos val="t"/>
            <c:showLegendKey val="0"/>
            <c:showVal val="1"/>
            <c:showCatName val="0"/>
            <c:showSerName val="0"/>
            <c:showPercent val="0"/>
            <c:showBubbleSize val="0"/>
            <c:separator>, </c:separator>
            <c:showLeaderLines val="0"/>
            <c:extLst>
              <c:ext xmlns:c15="http://schemas.microsoft.com/office/drawing/2012/chart" uri="{CE6537A1-D6FC-4f65-9D91-7224C49458BB}">
                <c15:showLeaderLines val="1"/>
              </c:ext>
            </c:extLst>
          </c:dLbls>
          <c:cat>
            <c:strRef>
              <c:f>Sheet1!$A$2:$A$8</c:f>
              <c:strCache>
                <c:ptCount val="7"/>
                <c:pt idx="0">
                  <c:v>As on 31st March 2016</c:v>
                </c:pt>
                <c:pt idx="1">
                  <c:v>As on 31st March 2017</c:v>
                </c:pt>
                <c:pt idx="2">
                  <c:v>As on 31st March 2018</c:v>
                </c:pt>
                <c:pt idx="3">
                  <c:v>As on 31st March 2019</c:v>
                </c:pt>
                <c:pt idx="4">
                  <c:v>As on 31st March 2020</c:v>
                </c:pt>
                <c:pt idx="5">
                  <c:v>As on 31st March 2021</c:v>
                </c:pt>
                <c:pt idx="6">
                  <c:v>as on 23rd August 2021</c:v>
                </c:pt>
              </c:strCache>
            </c:strRef>
          </c:cat>
          <c:val>
            <c:numRef>
              <c:f>Sheet1!$B$2:$B$8</c:f>
              <c:numCache>
                <c:formatCode>0%</c:formatCode>
                <c:ptCount val="7"/>
                <c:pt idx="0">
                  <c:v>0.28999999999999998</c:v>
                </c:pt>
                <c:pt idx="1">
                  <c:v>0.32</c:v>
                </c:pt>
                <c:pt idx="2">
                  <c:v>0.36</c:v>
                </c:pt>
                <c:pt idx="3">
                  <c:v>0.39</c:v>
                </c:pt>
                <c:pt idx="4">
                  <c:v>0.41</c:v>
                </c:pt>
                <c:pt idx="5">
                  <c:v>0.43340000000000001</c:v>
                </c:pt>
                <c:pt idx="6">
                  <c:v>0.44</c:v>
                </c:pt>
              </c:numCache>
            </c:numRef>
          </c:val>
          <c:smooth val="0"/>
          <c:extLst>
            <c:ext xmlns:c16="http://schemas.microsoft.com/office/drawing/2014/chart" uri="{C3380CC4-5D6E-409C-BE32-E72D297353CC}">
              <c16:uniqueId val="{00000000-1C69-44AF-B02C-BBE85B55AA5B}"/>
            </c:ext>
          </c:extLst>
        </c:ser>
        <c:ser>
          <c:idx val="1"/>
          <c:order val="1"/>
          <c:tx>
            <c:strRef>
              <c:f>Sheet1!$C$1</c:f>
              <c:strCache>
                <c:ptCount val="1"/>
                <c:pt idx="0">
                  <c:v>26-40</c:v>
                </c:pt>
              </c:strCache>
            </c:strRef>
          </c:tx>
          <c:spPr>
            <a:ln w="50800">
              <a:solidFill>
                <a:schemeClr val="accent5">
                  <a:lumMod val="50000"/>
                  <a:alpha val="95000"/>
                </a:schemeClr>
              </a:solidFill>
            </a:ln>
          </c:spPr>
          <c:marker>
            <c:spPr>
              <a:solidFill>
                <a:srgbClr val="FF0000"/>
              </a:solidFill>
              <a:ln w="57150">
                <a:solidFill>
                  <a:schemeClr val="accent5">
                    <a:lumMod val="50000"/>
                  </a:schemeClr>
                </a:solidFill>
              </a:ln>
            </c:spPr>
          </c:marker>
          <c:dLbls>
            <c:spPr>
              <a:noFill/>
              <a:ln>
                <a:noFill/>
              </a:ln>
              <a:effectLst/>
            </c:spPr>
            <c:txPr>
              <a:bodyPr wrap="square" lIns="38100" tIns="19050" rIns="38100" bIns="19050" anchor="ctr">
                <a:spAutoFit/>
              </a:bodyPr>
              <a:lstStyle/>
              <a:p>
                <a:pPr>
                  <a:defRPr sz="1600" b="1"/>
                </a:pPr>
                <a:endParaRPr lang="en-US"/>
              </a:p>
            </c:txPr>
            <c:dLblPos val="b"/>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Sheet1!$A$2:$A$8</c:f>
              <c:strCache>
                <c:ptCount val="7"/>
                <c:pt idx="0">
                  <c:v>As on 31st March 2016</c:v>
                </c:pt>
                <c:pt idx="1">
                  <c:v>As on 31st March 2017</c:v>
                </c:pt>
                <c:pt idx="2">
                  <c:v>As on 31st March 2018</c:v>
                </c:pt>
                <c:pt idx="3">
                  <c:v>As on 31st March 2019</c:v>
                </c:pt>
                <c:pt idx="4">
                  <c:v>As on 31st March 2020</c:v>
                </c:pt>
                <c:pt idx="5">
                  <c:v>As on 31st March 2021</c:v>
                </c:pt>
                <c:pt idx="6">
                  <c:v>as on 23rd August 2021</c:v>
                </c:pt>
              </c:strCache>
            </c:strRef>
          </c:cat>
          <c:val>
            <c:numRef>
              <c:f>Sheet1!$C$2:$C$8</c:f>
              <c:numCache>
                <c:formatCode>0%</c:formatCode>
                <c:ptCount val="7"/>
                <c:pt idx="0">
                  <c:v>0.71</c:v>
                </c:pt>
                <c:pt idx="1">
                  <c:v>0.67999999999999994</c:v>
                </c:pt>
                <c:pt idx="2">
                  <c:v>0.64</c:v>
                </c:pt>
                <c:pt idx="3">
                  <c:v>0.61</c:v>
                </c:pt>
                <c:pt idx="4">
                  <c:v>0.59000000000000008</c:v>
                </c:pt>
                <c:pt idx="5">
                  <c:v>0.56659999999999999</c:v>
                </c:pt>
                <c:pt idx="6">
                  <c:v>0.56000000000000005</c:v>
                </c:pt>
              </c:numCache>
            </c:numRef>
          </c:val>
          <c:smooth val="0"/>
          <c:extLst>
            <c:ext xmlns:c16="http://schemas.microsoft.com/office/drawing/2014/chart" uri="{C3380CC4-5D6E-409C-BE32-E72D297353CC}">
              <c16:uniqueId val="{00000000-434F-4F4A-8D12-F7FC2FC204DC}"/>
            </c:ext>
          </c:extLst>
        </c:ser>
        <c:dLbls>
          <c:showLegendKey val="0"/>
          <c:showVal val="0"/>
          <c:showCatName val="0"/>
          <c:showSerName val="0"/>
          <c:showPercent val="0"/>
          <c:showBubbleSize val="0"/>
        </c:dLbls>
        <c:marker val="1"/>
        <c:smooth val="0"/>
        <c:axId val="165574528"/>
        <c:axId val="165576064"/>
      </c:lineChart>
      <c:catAx>
        <c:axId val="165574528"/>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1" i="0" u="none" strike="noStrike" kern="1200" baseline="0">
                <a:solidFill>
                  <a:schemeClr val="tx1"/>
                </a:solidFill>
                <a:latin typeface="+mn-lt"/>
                <a:ea typeface="+mn-ea"/>
                <a:cs typeface="+mn-cs"/>
              </a:defRPr>
            </a:pPr>
            <a:endParaRPr lang="en-US"/>
          </a:p>
        </c:txPr>
        <c:crossAx val="165576064"/>
        <c:crosses val="autoZero"/>
        <c:auto val="1"/>
        <c:lblAlgn val="ctr"/>
        <c:lblOffset val="100"/>
        <c:noMultiLvlLbl val="0"/>
      </c:catAx>
      <c:valAx>
        <c:axId val="165576064"/>
        <c:scaling>
          <c:orientation val="minMax"/>
          <c:max val="0.75000000000000011"/>
          <c:min val="0.2"/>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65574528"/>
        <c:crosses val="autoZero"/>
        <c:crossBetween val="between"/>
        <c:majorUnit val="5.000000000000001E-2"/>
        <c:minorUnit val="2.0000000000000004E-2"/>
      </c:valAx>
      <c:spPr>
        <a:noFill/>
        <a:ln>
          <a:noFill/>
        </a:ln>
        <a:effectLst/>
      </c:spPr>
    </c:plotArea>
    <c:legend>
      <c:legendPos val="b"/>
      <c:layout>
        <c:manualLayout>
          <c:xMode val="edge"/>
          <c:yMode val="edge"/>
          <c:x val="0.42267745064475643"/>
          <c:y val="0.95416241919735256"/>
          <c:w val="0.15464509871048729"/>
          <c:h val="4.3705451937450387E-2"/>
        </c:manualLayout>
      </c:layout>
      <c:overlay val="0"/>
      <c:spPr>
        <a:noFill/>
        <a:ln>
          <a:noFill/>
        </a:ln>
        <a:effectLst/>
      </c:spPr>
      <c:txPr>
        <a:bodyPr rot="0" spcFirstLastPara="1" vertOverflow="ellipsis" vert="horz" wrap="square" anchor="ctr" anchorCtr="1"/>
        <a:lstStyle/>
        <a:p>
          <a:pPr>
            <a:defRPr sz="1200" b="1" i="0" u="none" strike="noStrike" kern="1200" baseline="0">
              <a:solidFill>
                <a:schemeClr val="tx1"/>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32">
  <cs:axisTitle>
    <cs:lnRef idx="0"/>
    <cs:fillRef idx="0"/>
    <cs:effectRef idx="0"/>
    <cs:fontRef idx="minor">
      <a:schemeClr val="dk1">
        <a:lumMod val="65000"/>
        <a:lumOff val="35000"/>
      </a:schemeClr>
    </cs:fontRef>
    <cs:defRPr sz="1197" b="1" kern="1200"/>
  </cs:axisTitle>
  <cs:category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1197" kern="1200" cap="none" spc="0" normalizeH="0" baseline="0"/>
  </cs:categoryAxis>
  <cs:chartArea>
    <cs:lnRef idx="0"/>
    <cs:fillRef idx="0"/>
    <cs:effectRef idx="0"/>
    <cs:fontRef idx="minor">
      <a:schemeClr val="dk1"/>
    </cs:fontRef>
    <cs:spPr>
      <a:solidFill>
        <a:schemeClr val="lt1"/>
      </a:solidFill>
      <a:ln w="9525" cap="flat" cmpd="sng" algn="ctr">
        <a:solidFill>
          <a:schemeClr val="dk1">
            <a:lumMod val="15000"/>
            <a:lumOff val="85000"/>
          </a:schemeClr>
        </a:solidFill>
        <a:round/>
      </a:ln>
    </cs:spPr>
    <cs:defRPr sz="1197" kern="1200"/>
  </cs:chartArea>
  <cs:dataLabel>
    <cs:lnRef idx="0"/>
    <cs:fillRef idx="0"/>
    <cs:effectRef idx="0"/>
    <cs:fontRef idx="minor">
      <a:schemeClr val="dk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lt1"/>
      </a:solidFill>
      <a:ln w="15875">
        <a:solidFill>
          <a:schemeClr val="ph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1064" kern="1200"/>
  </cs:dataTable>
  <cs:downBar>
    <cs:lnRef idx="0"/>
    <cs:fillRef idx="0"/>
    <cs:effectRef idx="0"/>
    <cs:fontRef idx="minor">
      <a:schemeClr val="dk1"/>
    </cs:fontRef>
    <cs:spPr>
      <a:solidFill>
        <a:schemeClr val="dk1">
          <a:lumMod val="75000"/>
          <a:lumOff val="25000"/>
        </a:schemeClr>
      </a:solidFill>
      <a:ln w="9525" cap="flat" cmpd="sng" algn="ctr">
        <a:solidFill>
          <a:schemeClr val="dk1">
            <a:lumMod val="50000"/>
            <a:lumOff val="50000"/>
          </a:schemeClr>
        </a:solidFill>
        <a:round/>
      </a:ln>
    </cs:spPr>
  </cs:downBar>
  <cs:dropLine>
    <cs:lnRef idx="0"/>
    <cs:fillRef idx="0"/>
    <cs:effectRef idx="0"/>
    <cs:fontRef idx="minor">
      <a:schemeClr val="dk1"/>
    </cs:fontRef>
    <cs:spPr>
      <a:ln w="9525" cap="flat" cmpd="sng" algn="ctr">
        <a:solidFill>
          <a:schemeClr val="dk1">
            <a:lumMod val="35000"/>
            <a:lumOff val="65000"/>
          </a:schemeClr>
        </a:solidFill>
        <a:round/>
      </a:ln>
    </cs:spPr>
  </cs:dropLine>
  <cs:errorBar>
    <cs:lnRef idx="0"/>
    <cs:fillRef idx="0"/>
    <cs:effectRef idx="0"/>
    <cs:fontRef idx="minor">
      <a:schemeClr val="dk1"/>
    </cs:fontRef>
    <cs:spPr>
      <a:ln w="9525" cap="flat" cmpd="sng" algn="ctr">
        <a:solidFill>
          <a:schemeClr val="dk1">
            <a:lumMod val="50000"/>
            <a:lumOff val="50000"/>
          </a:schemeClr>
        </a:solidFill>
        <a:round/>
      </a:ln>
    </cs:spPr>
  </cs:errorBar>
  <cs:floor>
    <cs:lnRef idx="0"/>
    <cs:fillRef idx="0"/>
    <cs:effectRef idx="0"/>
    <cs:fontRef idx="minor">
      <a:schemeClr val="dk1"/>
    </cs:fontRef>
    <cs:spPr>
      <a:pattFill prst="ltDnDiag">
        <a:fgClr>
          <a:schemeClr val="dk1">
            <a:lumMod val="15000"/>
            <a:lumOff val="85000"/>
          </a:schemeClr>
        </a:fgClr>
        <a:bgClr>
          <a:schemeClr val="lt1"/>
        </a:bgClr>
      </a:pattFill>
    </cs:spPr>
  </cs:floor>
  <cs:gridlineMajor>
    <cs:lnRef idx="0"/>
    <cs:fillRef idx="0"/>
    <cs:effectRef idx="0"/>
    <cs:fontRef idx="minor">
      <a:schemeClr val="dk1"/>
    </cs:fontRef>
    <cs:spPr>
      <a:ln w="9525" cap="flat" cmpd="sng" algn="ctr">
        <a:solidFill>
          <a:schemeClr val="dk1">
            <a:lumMod val="15000"/>
            <a:lumOff val="85000"/>
            <a:alpha val="54000"/>
          </a:schemeClr>
        </a:solidFill>
        <a:round/>
      </a:ln>
    </cs:spPr>
  </cs:gridlineMajor>
  <cs:gridlineMinor>
    <cs:lnRef idx="0"/>
    <cs:fillRef idx="0"/>
    <cs:effectRef idx="0"/>
    <cs:fontRef idx="minor">
      <a:schemeClr val="dk1"/>
    </cs:fontRef>
    <cs:spPr>
      <a:ln w="9525" cap="flat" cmpd="sng" algn="ctr">
        <a:solidFill>
          <a:schemeClr val="dk1">
            <a:lumMod val="15000"/>
            <a:lumOff val="85000"/>
            <a:alpha val="51000"/>
          </a:schemeClr>
        </a:solidFill>
        <a:round/>
      </a:ln>
    </cs:spPr>
  </cs:gridlineMinor>
  <cs:hiLoLine>
    <cs:lnRef idx="0"/>
    <cs:fillRef idx="0"/>
    <cs:effectRef idx="0"/>
    <cs:fontRef idx="minor">
      <a:schemeClr val="dk1"/>
    </cs:fontRef>
    <cs:spPr>
      <a:ln w="9525" cap="flat" cmpd="sng" algn="ctr">
        <a:solidFill>
          <a:schemeClr val="dk1">
            <a:lumMod val="35000"/>
            <a:lumOff val="65000"/>
          </a:schemeClr>
        </a:solidFill>
        <a:round/>
      </a:ln>
    </cs:spPr>
  </cs:hiLoLine>
  <cs:leaderLine>
    <cs:lnRef idx="0"/>
    <cs:fillRef idx="0"/>
    <cs:effectRef idx="0"/>
    <cs:fontRef idx="minor">
      <a:schemeClr val="dk1"/>
    </cs:fontRef>
    <cs:spPr>
      <a:ln w="9525" cap="flat" cmpd="sng" algn="ctr">
        <a:solidFill>
          <a:schemeClr val="dk1">
            <a:lumMod val="35000"/>
            <a:lumOff val="65000"/>
          </a:schemeClr>
        </a:solidFill>
        <a:round/>
      </a:ln>
    </cs:spPr>
  </cs:leaderLine>
  <cs:legend>
    <cs:lnRef idx="0"/>
    <cs:fillRef idx="0"/>
    <cs:effectRef idx="0"/>
    <cs:fontRef idx="minor">
      <a:schemeClr val="dk1">
        <a:lumMod val="65000"/>
        <a:lumOff val="35000"/>
      </a:schemeClr>
    </cs:fontRef>
    <cs:defRPr sz="1197" kern="1200"/>
  </cs:legend>
  <cs:plotArea>
    <cs:lnRef idx="0"/>
    <cs:fillRef idx="0"/>
    <cs:effectRef idx="0"/>
    <cs:fontRef idx="minor">
      <a:schemeClr val="dk1"/>
    </cs:fontRef>
    <cs:spPr>
      <a:pattFill prst="ltDnDiag">
        <a:fgClr>
          <a:schemeClr val="dk1">
            <a:lumMod val="15000"/>
            <a:lumOff val="85000"/>
          </a:schemeClr>
        </a:fgClr>
        <a:bgClr>
          <a:schemeClr val="lt1"/>
        </a:bgClr>
      </a:pattFill>
    </cs:spPr>
  </cs:plotArea>
  <cs:plotArea3D>
    <cs:lnRef idx="0"/>
    <cs:fillRef idx="0"/>
    <cs:effectRef idx="0"/>
    <cs:fontRef idx="minor">
      <a:schemeClr val="dk1"/>
    </cs:fontRef>
    <cs:spPr>
      <a:solidFill>
        <a:schemeClr val="lt1"/>
      </a:solidFill>
    </cs:spPr>
  </cs:plotArea3D>
  <cs:seriesAxis>
    <cs:lnRef idx="0"/>
    <cs:fillRef idx="0"/>
    <cs:effectRef idx="0"/>
    <cs:fontRef idx="minor">
      <a:schemeClr val="dk1">
        <a:lumMod val="65000"/>
        <a:lumOff val="35000"/>
      </a:schemeClr>
    </cs:fontRef>
    <cs:defRPr sz="1197" kern="1200"/>
  </cs:seriesAxis>
  <cs:seriesLine>
    <cs:lnRef idx="0"/>
    <cs:fillRef idx="0"/>
    <cs:effectRef idx="0"/>
    <cs:fontRef idx="minor">
      <a:schemeClr val="dk1"/>
    </cs:fontRef>
    <cs:spPr>
      <a:ln w="9525" cap="flat" cmpd="sng" algn="ctr">
        <a:solidFill>
          <a:schemeClr val="dk1">
            <a:lumMod val="35000"/>
            <a:lumOff val="65000"/>
          </a:schemeClr>
        </a:solidFill>
        <a:round/>
      </a:ln>
    </cs:spPr>
  </cs:seriesLine>
  <cs:title>
    <cs:lnRef idx="0"/>
    <cs:fillRef idx="0"/>
    <cs:effectRef idx="0"/>
    <cs:fontRef idx="major">
      <a:schemeClr val="dk1">
        <a:lumMod val="50000"/>
        <a:lumOff val="50000"/>
      </a:schemeClr>
    </cs:fontRef>
    <cs:defRPr sz="2128" b="1" kern="1200" cap="none" spc="0" normalizeH="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65000"/>
        <a:lumOff val="35000"/>
      </a:schemeClr>
    </cs:fontRef>
    <cs:defRPr sz="1197" kern="1200"/>
  </cs:trendlineLabel>
  <cs:upBar>
    <cs:lnRef idx="0"/>
    <cs:fillRef idx="0"/>
    <cs:effectRef idx="0"/>
    <cs:fontRef idx="minor">
      <a:schemeClr val="dk1"/>
    </cs:fontRef>
    <cs:spPr>
      <a:solidFill>
        <a:schemeClr val="lt1"/>
      </a:solidFill>
      <a:ln w="9525" cap="flat" cmpd="sng" algn="ctr">
        <a:solidFill>
          <a:schemeClr val="dk1">
            <a:lumMod val="50000"/>
            <a:lumOff val="50000"/>
          </a:schemeClr>
        </a:solidFill>
        <a:round/>
      </a:ln>
    </cs:spPr>
  </cs:upBar>
  <cs:valueAxis>
    <cs:lnRef idx="0"/>
    <cs:fillRef idx="0"/>
    <cs:effectRef idx="0"/>
    <cs:fontRef idx="minor">
      <a:schemeClr val="dk1">
        <a:lumMod val="65000"/>
        <a:lumOff val="35000"/>
      </a:schemeClr>
    </cs:fontRef>
    <cs:defRPr sz="1197" kern="1200"/>
  </cs:valueAxis>
  <cs:wall>
    <cs:lnRef idx="0"/>
    <cs:fillRef idx="0"/>
    <cs:effectRef idx="0"/>
    <cs:fontRef idx="minor">
      <a:schemeClr val="dk1"/>
    </cs:fontRef>
    <cs:spPr>
      <a:pattFill prst="ltDnDiag">
        <a:fgClr>
          <a:schemeClr val="dk1">
            <a:lumMod val="15000"/>
            <a:lumOff val="85000"/>
          </a:schemeClr>
        </a:fgClr>
        <a:bgClr>
          <a:schemeClr val="lt1"/>
        </a:bgClr>
      </a:pattFill>
    </cs:spPr>
  </cs:wall>
</cs:chartStyle>
</file>

<file path=ppt/charts/style2.xml><?xml version="1.0" encoding="utf-8"?>
<cs:chartStyle xmlns:cs="http://schemas.microsoft.com/office/drawing/2012/chartStyle" xmlns:a="http://schemas.openxmlformats.org/drawingml/2006/main" id="203">
  <cs:axisTitle>
    <cs:lnRef idx="0"/>
    <cs:fillRef idx="0"/>
    <cs:effectRef idx="0"/>
    <cs:fontRef idx="minor">
      <a:schemeClr val="tx1">
        <a:lumMod val="65000"/>
        <a:lumOff val="35000"/>
      </a:schemeClr>
    </cs:fontRef>
    <cs:defRPr sz="900" b="1" kern="1200"/>
  </cs:axisTitle>
  <cs:categoryAxis>
    <cs:lnRef idx="0"/>
    <cs:fillRef idx="0"/>
    <cs:effectRef idx="0"/>
    <cs:fontRef idx="minor">
      <a:schemeClr val="tx1">
        <a:lumMod val="65000"/>
        <a:lumOff val="35000"/>
      </a:schemeClr>
    </cs:fontRef>
    <cs:spPr>
      <a:ln w="19050"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styleClr val="auto"/>
    </cs:effectRef>
    <cs:fontRef idx="minor">
      <a:schemeClr val="dk1"/>
    </cs:fontRef>
    <cs:spPr>
      <a:pattFill prst="narHorz">
        <a:fgClr>
          <a:schemeClr val="phClr"/>
        </a:fgClr>
        <a:bgClr>
          <a:schemeClr val="phClr">
            <a:lumMod val="20000"/>
            <a:lumOff val="80000"/>
          </a:schemeClr>
        </a:bgClr>
      </a:pattFill>
      <a:effectLst>
        <a:innerShdw blurRad="114300">
          <a:schemeClr val="phClr"/>
        </a:innerShdw>
      </a:effectLst>
    </cs:spPr>
  </cs:dataPoint>
  <cs:dataPoint3D>
    <cs:lnRef idx="0"/>
    <cs:fillRef idx="0">
      <cs:styleClr val="auto"/>
    </cs:fillRef>
    <cs:effectRef idx="0"/>
    <cs:fontRef idx="minor">
      <a:schemeClr val="dk1"/>
    </cs:fontRef>
    <cs:spPr>
      <a:pattFill prst="narHorz">
        <a:fgClr>
          <a:schemeClr val="phClr"/>
        </a:fgClr>
        <a:bgClr>
          <a:schemeClr val="phClr">
            <a:lumMod val="20000"/>
            <a:lumOff val="80000"/>
          </a:schemeClr>
        </a:bgClr>
      </a:pattFill>
      <a:effectLst>
        <a:innerShdw blurRad="114300">
          <a:schemeClr val="phClr"/>
        </a:innerShdw>
      </a:effectLst>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round/>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a:solidFill>
          <a:schemeClr val="tx1">
            <a:lumMod val="15000"/>
            <a:lumOff val="85000"/>
          </a:schemeClr>
        </a:solidFill>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35000"/>
            <a:lumOff val="65000"/>
          </a:schemeClr>
        </a:solidFill>
        <a:round/>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50000"/>
        <a:lumOff val="50000"/>
      </a:schemeClr>
    </cs:fontRef>
    <cs:defRPr sz="1800" b="1" kern="1200" cap="all" spc="15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dk1"/>
    </cs:fontRef>
  </cs:wall>
</cs:chartStyle>
</file>

<file path=ppt/charts/style3.xml><?xml version="1.0" encoding="utf-8"?>
<cs:chartStyle xmlns:cs="http://schemas.microsoft.com/office/drawing/2012/chartStyle" xmlns:a="http://schemas.openxmlformats.org/drawingml/2006/main" id="298">
  <cs:axisTitle>
    <cs:lnRef idx="0"/>
    <cs:fillRef idx="0"/>
    <cs:effectRef idx="0"/>
    <cs:fontRef idx="minor">
      <a:schemeClr val="tx1">
        <a:lumMod val="65000"/>
        <a:lumOff val="35000"/>
      </a:schemeClr>
    </cs:fontRef>
    <cs:defRPr sz="900"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800"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900" kern="1200"/>
  </cs:chartArea>
  <cs:dataLabel>
    <cs:lnRef idx="0"/>
    <cs:fillRef idx="0"/>
    <cs:effectRef idx="0"/>
    <cs:fontRef idx="minor">
      <a:schemeClr val="lt1"/>
    </cs:fontRef>
    <cs:defRPr sz="900" b="0" i="0" u="none" strike="noStrike" kern="1200" baseline="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800"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900" kern="1200"/>
  </cs:valueAxis>
  <cs:wall>
    <cs:lnRef idx="0"/>
    <cs:fillRef idx="0"/>
    <cs:effectRef idx="0"/>
    <cs:fontRef idx="minor">
      <a:schemeClr val="dk1"/>
    </cs:fontRef>
  </cs:wall>
</cs:chartStyle>
</file>

<file path=ppt/charts/style4.xml><?xml version="1.0" encoding="utf-8"?>
<cs:chartStyle xmlns:cs="http://schemas.microsoft.com/office/drawing/2012/chartStyle" xmlns:a="http://schemas.openxmlformats.org/drawingml/2006/main" id="203">
  <cs:axisTitle>
    <cs:lnRef idx="0"/>
    <cs:fillRef idx="0"/>
    <cs:effectRef idx="0"/>
    <cs:fontRef idx="minor">
      <a:schemeClr val="tx1">
        <a:lumMod val="65000"/>
        <a:lumOff val="35000"/>
      </a:schemeClr>
    </cs:fontRef>
    <cs:defRPr sz="900" b="1" kern="1200"/>
  </cs:axisTitle>
  <cs:categoryAxis>
    <cs:lnRef idx="0"/>
    <cs:fillRef idx="0"/>
    <cs:effectRef idx="0"/>
    <cs:fontRef idx="minor">
      <a:schemeClr val="tx1">
        <a:lumMod val="65000"/>
        <a:lumOff val="35000"/>
      </a:schemeClr>
    </cs:fontRef>
    <cs:spPr>
      <a:ln w="19050"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styleClr val="auto"/>
    </cs:effectRef>
    <cs:fontRef idx="minor">
      <a:schemeClr val="dk1"/>
    </cs:fontRef>
    <cs:spPr>
      <a:pattFill prst="narHorz">
        <a:fgClr>
          <a:schemeClr val="phClr"/>
        </a:fgClr>
        <a:bgClr>
          <a:schemeClr val="phClr">
            <a:lumMod val="20000"/>
            <a:lumOff val="80000"/>
          </a:schemeClr>
        </a:bgClr>
      </a:pattFill>
      <a:effectLst>
        <a:innerShdw blurRad="114300">
          <a:schemeClr val="phClr"/>
        </a:innerShdw>
      </a:effectLst>
    </cs:spPr>
  </cs:dataPoint>
  <cs:dataPoint3D>
    <cs:lnRef idx="0"/>
    <cs:fillRef idx="0">
      <cs:styleClr val="auto"/>
    </cs:fillRef>
    <cs:effectRef idx="0"/>
    <cs:fontRef idx="minor">
      <a:schemeClr val="dk1"/>
    </cs:fontRef>
    <cs:spPr>
      <a:pattFill prst="narHorz">
        <a:fgClr>
          <a:schemeClr val="phClr"/>
        </a:fgClr>
        <a:bgClr>
          <a:schemeClr val="phClr">
            <a:lumMod val="20000"/>
            <a:lumOff val="80000"/>
          </a:schemeClr>
        </a:bgClr>
      </a:pattFill>
      <a:effectLst>
        <a:innerShdw blurRad="114300">
          <a:schemeClr val="phClr"/>
        </a:innerShdw>
      </a:effectLst>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round/>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a:solidFill>
          <a:schemeClr val="tx1">
            <a:lumMod val="15000"/>
            <a:lumOff val="85000"/>
          </a:schemeClr>
        </a:solidFill>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35000"/>
            <a:lumOff val="65000"/>
          </a:schemeClr>
        </a:solidFill>
        <a:round/>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50000"/>
        <a:lumOff val="50000"/>
      </a:schemeClr>
    </cs:fontRef>
    <cs:defRPr sz="1800" b="1" kern="1200" cap="all" spc="15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dk1"/>
    </cs:fontRef>
  </cs:wall>
</cs:chartStyle>
</file>

<file path=ppt/drawings/drawing1.xml><?xml version="1.0" encoding="utf-8"?>
<c:userShapes xmlns:c="http://schemas.openxmlformats.org/drawingml/2006/chart">
  <cdr:relSizeAnchor xmlns:cdr="http://schemas.openxmlformats.org/drawingml/2006/chartDrawing">
    <cdr:from>
      <cdr:x>0.8662</cdr:x>
      <cdr:y>0.22188</cdr:y>
    </cdr:from>
    <cdr:to>
      <cdr:x>0.99818</cdr:x>
      <cdr:y>0.40378</cdr:y>
    </cdr:to>
    <cdr:sp macro="" textlink="">
      <cdr:nvSpPr>
        <cdr:cNvPr id="2" name="TextBox 1">
          <a:extLst xmlns:a="http://schemas.openxmlformats.org/drawingml/2006/main">
            <a:ext uri="{FF2B5EF4-FFF2-40B4-BE49-F238E27FC236}">
              <a16:creationId xmlns:a16="http://schemas.microsoft.com/office/drawing/2014/main" id="{D7D3D239-849C-4B48-9B03-354DD19A6B0E}"/>
            </a:ext>
          </a:extLst>
        </cdr:cNvPr>
        <cdr:cNvSpPr txBox="1"/>
      </cdr:nvSpPr>
      <cdr:spPr>
        <a:xfrm xmlns:a="http://schemas.openxmlformats.org/drawingml/2006/main">
          <a:off x="4864566" y="909782"/>
          <a:ext cx="741208" cy="745836"/>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b="1" i="1" dirty="0"/>
            <a:t>As on </a:t>
          </a:r>
        </a:p>
        <a:p xmlns:a="http://schemas.openxmlformats.org/drawingml/2006/main">
          <a:r>
            <a:rPr lang="en-US" b="1" i="1" dirty="0"/>
            <a:t>22nd Oct </a:t>
          </a:r>
        </a:p>
        <a:p xmlns:a="http://schemas.openxmlformats.org/drawingml/2006/main">
          <a:r>
            <a:rPr lang="en-US" b="1" i="1" dirty="0"/>
            <a:t>2021</a:t>
          </a:r>
          <a:endParaRPr lang="en-US" sz="1100" b="1" i="1" dirty="0"/>
        </a:p>
      </cdr:txBody>
    </cdr:sp>
  </cdr:relSizeAnchor>
  <cdr:relSizeAnchor xmlns:cdr="http://schemas.openxmlformats.org/drawingml/2006/chartDrawing">
    <cdr:from>
      <cdr:x>0.07897</cdr:x>
      <cdr:y>0.02732</cdr:y>
    </cdr:from>
    <cdr:to>
      <cdr:x>0.92103</cdr:x>
      <cdr:y>0.13026</cdr:y>
    </cdr:to>
    <cdr:sp macro="" textlink="">
      <cdr:nvSpPr>
        <cdr:cNvPr id="4" name="TextBox 3">
          <a:extLst xmlns:a="http://schemas.openxmlformats.org/drawingml/2006/main">
            <a:ext uri="{FF2B5EF4-FFF2-40B4-BE49-F238E27FC236}">
              <a16:creationId xmlns:a16="http://schemas.microsoft.com/office/drawing/2014/main" id="{260252AD-3F92-49A6-9058-6717EB96C315}"/>
            </a:ext>
          </a:extLst>
        </cdr:cNvPr>
        <cdr:cNvSpPr txBox="1"/>
      </cdr:nvSpPr>
      <cdr:spPr>
        <a:xfrm xmlns:a="http://schemas.openxmlformats.org/drawingml/2006/main">
          <a:off x="443496" y="112019"/>
          <a:ext cx="4729017" cy="422061"/>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pPr algn="ctr" rtl="0"/>
          <a:r>
            <a:rPr lang="en-IN" sz="1600" b="1" dirty="0">
              <a:solidFill>
                <a:schemeClr val="tx1"/>
              </a:solidFill>
            </a:rPr>
            <a:t>APY Gross enrolments during the Year (in Lakhs) </a:t>
          </a:r>
        </a:p>
        <a:p xmlns:a="http://schemas.openxmlformats.org/drawingml/2006/main">
          <a:endParaRPr lang="en-US" sz="1100" dirty="0"/>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235" cy="46624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971514" y="0"/>
            <a:ext cx="3037235" cy="466240"/>
          </a:xfrm>
          <a:prstGeom prst="rect">
            <a:avLst/>
          </a:prstGeom>
        </p:spPr>
        <p:txBody>
          <a:bodyPr vert="horz" lIns="91440" tIns="45720" rIns="91440" bIns="45720" rtlCol="0"/>
          <a:lstStyle>
            <a:lvl1pPr algn="r">
              <a:defRPr sz="1200"/>
            </a:lvl1pPr>
          </a:lstStyle>
          <a:p>
            <a:fld id="{A9133CF8-C226-4CC0-9804-C5820094B0C6}" type="datetimeFigureOut">
              <a:rPr lang="en-US" smtClean="0"/>
              <a:t>11/20/2021</a:t>
            </a:fld>
            <a:endParaRPr lang="en-US"/>
          </a:p>
        </p:txBody>
      </p:sp>
      <p:sp>
        <p:nvSpPr>
          <p:cNvPr id="4" name="Footer Placeholder 3"/>
          <p:cNvSpPr>
            <a:spLocks noGrp="1"/>
          </p:cNvSpPr>
          <p:nvPr>
            <p:ph type="ftr" sz="quarter" idx="2"/>
          </p:nvPr>
        </p:nvSpPr>
        <p:spPr>
          <a:xfrm>
            <a:off x="0" y="8830160"/>
            <a:ext cx="3037235" cy="46624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971514" y="8830160"/>
            <a:ext cx="3037235" cy="466240"/>
          </a:xfrm>
          <a:prstGeom prst="rect">
            <a:avLst/>
          </a:prstGeom>
        </p:spPr>
        <p:txBody>
          <a:bodyPr vert="horz" lIns="91440" tIns="45720" rIns="91440" bIns="45720" rtlCol="0" anchor="b"/>
          <a:lstStyle>
            <a:lvl1pPr algn="r">
              <a:defRPr sz="1200"/>
            </a:lvl1pPr>
          </a:lstStyle>
          <a:p>
            <a:fld id="{A0494BDA-4BBD-4A06-A9B1-C010B8508210}" type="slidenum">
              <a:rPr lang="en-US" smtClean="0"/>
              <a:t>‹#›</a:t>
            </a:fld>
            <a:endParaRPr lang="en-US"/>
          </a:p>
        </p:txBody>
      </p:sp>
    </p:spTree>
    <p:extLst>
      <p:ext uri="{BB962C8B-B14F-4D97-AF65-F5344CB8AC3E}">
        <p14:creationId xmlns:p14="http://schemas.microsoft.com/office/powerpoint/2010/main" val="3743579797"/>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3037840" cy="466434"/>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0938" y="1"/>
            <a:ext cx="3037840" cy="466434"/>
          </a:xfrm>
          <a:prstGeom prst="rect">
            <a:avLst/>
          </a:prstGeom>
        </p:spPr>
        <p:txBody>
          <a:bodyPr vert="horz" lIns="91440" tIns="45720" rIns="91440" bIns="45720" rtlCol="0"/>
          <a:lstStyle>
            <a:lvl1pPr algn="r">
              <a:defRPr sz="1200"/>
            </a:lvl1pPr>
          </a:lstStyle>
          <a:p>
            <a:fld id="{84439AB3-093D-4B62-844C-5ECE0DB85841}" type="datetimeFigureOut">
              <a:rPr lang="en-US" smtClean="0"/>
              <a:t>11/20/2021</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041" y="4473893"/>
            <a:ext cx="5608320" cy="3660457"/>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4"/>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4"/>
          </a:xfrm>
          <a:prstGeom prst="rect">
            <a:avLst/>
          </a:prstGeom>
        </p:spPr>
        <p:txBody>
          <a:bodyPr vert="horz" lIns="91440" tIns="45720" rIns="91440" bIns="45720" rtlCol="0" anchor="b"/>
          <a:lstStyle>
            <a:lvl1pPr algn="r">
              <a:defRPr sz="1200"/>
            </a:lvl1pPr>
          </a:lstStyle>
          <a:p>
            <a:fld id="{E2D0FF2A-31DA-497F-841A-83F99E235623}" type="slidenum">
              <a:rPr lang="en-US" smtClean="0"/>
              <a:t>‹#›</a:t>
            </a:fld>
            <a:endParaRPr lang="en-US"/>
          </a:p>
        </p:txBody>
      </p:sp>
    </p:spTree>
    <p:extLst>
      <p:ext uri="{BB962C8B-B14F-4D97-AF65-F5344CB8AC3E}">
        <p14:creationId xmlns:p14="http://schemas.microsoft.com/office/powerpoint/2010/main" val="2894183936"/>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2D0FF2A-31DA-497F-841A-83F99E235623}" type="slidenum">
              <a:rPr lang="en-US" smtClean="0"/>
              <a:t>1</a:t>
            </a:fld>
            <a:endParaRPr lang="en-US"/>
          </a:p>
        </p:txBody>
      </p:sp>
    </p:spTree>
    <p:extLst>
      <p:ext uri="{BB962C8B-B14F-4D97-AF65-F5344CB8AC3E}">
        <p14:creationId xmlns:p14="http://schemas.microsoft.com/office/powerpoint/2010/main" val="19458698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2D0FF2A-31DA-497F-841A-83F99E235623}" type="slidenum">
              <a:rPr lang="en-US" smtClean="0"/>
              <a:t>2</a:t>
            </a:fld>
            <a:endParaRPr lang="en-US"/>
          </a:p>
        </p:txBody>
      </p:sp>
    </p:spTree>
    <p:extLst>
      <p:ext uri="{BB962C8B-B14F-4D97-AF65-F5344CB8AC3E}">
        <p14:creationId xmlns:p14="http://schemas.microsoft.com/office/powerpoint/2010/main" val="28550411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10"/>
          </p:nvPr>
        </p:nvSpPr>
        <p:spPr/>
        <p:txBody>
          <a:bodyPr/>
          <a:lstStyle/>
          <a:p>
            <a:fld id="{E2D0FF2A-31DA-497F-841A-83F99E235623}" type="slidenum">
              <a:rPr lang="en-US" smtClean="0"/>
              <a:pPr/>
              <a:t>3</a:t>
            </a:fld>
            <a:endParaRPr lang="en-US"/>
          </a:p>
        </p:txBody>
      </p:sp>
    </p:spTree>
    <p:extLst>
      <p:ext uri="{BB962C8B-B14F-4D97-AF65-F5344CB8AC3E}">
        <p14:creationId xmlns:p14="http://schemas.microsoft.com/office/powerpoint/2010/main" val="40605147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a:ln>
            <a:headEnd/>
            <a:tailEnd/>
          </a:ln>
        </p:spPr>
      </p:sp>
      <p:sp>
        <p:nvSpPr>
          <p:cNvPr id="62467" name="Notes Placeholder 2"/>
          <p:cNvSpPr txBox="1">
            <a:spLocks noGrp="1"/>
          </p:cNvSpPr>
          <p:nvPr>
            <p:ph type="body" idx="1"/>
          </p:nvPr>
        </p:nvSpPr>
        <p:spPr/>
        <p:txBody>
          <a:bodyPr/>
          <a:lstStyle/>
          <a:p>
            <a:pPr marL="139700" indent="0" eaLnBrk="1" hangingPunct="1">
              <a:buSzPts val="1400"/>
            </a:pPr>
            <a:endParaRPr lang="en-US" altLang="en-US" sz="1100" dirty="0">
              <a:latin typeface="Century Schoolbook" panose="02040604050505020304" pitchFamily="18" charset="0"/>
              <a:cs typeface="Arial" panose="020B0604020202020204" pitchFamily="34" charset="0"/>
            </a:endParaRPr>
          </a:p>
          <a:p>
            <a:pPr marL="139700" indent="0" eaLnBrk="1" hangingPunct="1">
              <a:buSzPts val="1400"/>
            </a:pPr>
            <a:endParaRPr lang="en-US" altLang="en-US" sz="1100" dirty="0">
              <a:latin typeface="Century Schoolbook" panose="02040604050505020304" pitchFamily="18" charset="0"/>
              <a:cs typeface="Arial" panose="020B0604020202020204" pitchFamily="34" charset="0"/>
            </a:endParaRPr>
          </a:p>
        </p:txBody>
      </p:sp>
    </p:spTree>
    <p:extLst>
      <p:ext uri="{BB962C8B-B14F-4D97-AF65-F5344CB8AC3E}">
        <p14:creationId xmlns:p14="http://schemas.microsoft.com/office/powerpoint/2010/main" val="21939225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a:ln>
            <a:headEnd/>
            <a:tailEnd/>
          </a:ln>
        </p:spPr>
      </p:sp>
      <p:sp>
        <p:nvSpPr>
          <p:cNvPr id="62467" name="Notes Placeholder 2"/>
          <p:cNvSpPr txBox="1">
            <a:spLocks noGrp="1"/>
          </p:cNvSpPr>
          <p:nvPr>
            <p:ph type="body" idx="1"/>
          </p:nvPr>
        </p:nvSpPr>
        <p:spPr/>
        <p:txBody>
          <a:bodyPr/>
          <a:lstStyle/>
          <a:p>
            <a:pPr marL="139700" indent="0" eaLnBrk="1" hangingPunct="1">
              <a:buSzPts val="1400"/>
            </a:pPr>
            <a:endParaRPr lang="en-US" altLang="en-US" sz="1100" dirty="0">
              <a:latin typeface="Century Schoolbook" panose="02040604050505020304" pitchFamily="18" charset="0"/>
              <a:cs typeface="Arial" panose="020B0604020202020204" pitchFamily="34" charset="0"/>
            </a:endParaRPr>
          </a:p>
          <a:p>
            <a:pPr marL="139700" indent="0" eaLnBrk="1" hangingPunct="1">
              <a:buSzPts val="1400"/>
            </a:pPr>
            <a:endParaRPr lang="en-US" altLang="en-US" sz="1100" dirty="0">
              <a:latin typeface="Century Schoolbook" panose="02040604050505020304" pitchFamily="18" charset="0"/>
              <a:cs typeface="Arial" panose="020B0604020202020204" pitchFamily="34" charset="0"/>
            </a:endParaRPr>
          </a:p>
        </p:txBody>
      </p:sp>
    </p:spTree>
    <p:extLst>
      <p:ext uri="{BB962C8B-B14F-4D97-AF65-F5344CB8AC3E}">
        <p14:creationId xmlns:p14="http://schemas.microsoft.com/office/powerpoint/2010/main" val="723072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10"/>
          </p:nvPr>
        </p:nvSpPr>
        <p:spPr/>
        <p:txBody>
          <a:bodyPr/>
          <a:lstStyle/>
          <a:p>
            <a:fld id="{E2D0FF2A-31DA-497F-841A-83F99E235623}" type="slidenum">
              <a:rPr lang="en-US" smtClean="0"/>
              <a:t>11</a:t>
            </a:fld>
            <a:endParaRPr lang="en-US"/>
          </a:p>
        </p:txBody>
      </p:sp>
    </p:spTree>
    <p:extLst>
      <p:ext uri="{BB962C8B-B14F-4D97-AF65-F5344CB8AC3E}">
        <p14:creationId xmlns:p14="http://schemas.microsoft.com/office/powerpoint/2010/main" val="18179057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E2D0FF2A-31DA-497F-841A-83F99E235623}" type="slidenum">
              <a:rPr lang="en-US" smtClean="0"/>
              <a:pPr/>
              <a:t>12</a:t>
            </a:fld>
            <a:endParaRPr lang="en-US"/>
          </a:p>
        </p:txBody>
      </p:sp>
    </p:spTree>
    <p:extLst>
      <p:ext uri="{BB962C8B-B14F-4D97-AF65-F5344CB8AC3E}">
        <p14:creationId xmlns:p14="http://schemas.microsoft.com/office/powerpoint/2010/main" val="6613575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2D0FF2A-31DA-497F-841A-83F99E235623}" type="slidenum">
              <a:rPr lang="en-US" smtClean="0"/>
              <a:t>13</a:t>
            </a:fld>
            <a:endParaRPr lang="en-US"/>
          </a:p>
        </p:txBody>
      </p:sp>
    </p:spTree>
    <p:extLst>
      <p:ext uri="{BB962C8B-B14F-4D97-AF65-F5344CB8AC3E}">
        <p14:creationId xmlns:p14="http://schemas.microsoft.com/office/powerpoint/2010/main" val="6950857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2D0FF2A-31DA-497F-841A-83F99E235623}" type="slidenum">
              <a:rPr lang="en-US" smtClean="0"/>
              <a:t>14</a:t>
            </a:fld>
            <a:endParaRPr lang="en-US"/>
          </a:p>
        </p:txBody>
      </p:sp>
    </p:spTree>
    <p:extLst>
      <p:ext uri="{BB962C8B-B14F-4D97-AF65-F5344CB8AC3E}">
        <p14:creationId xmlns:p14="http://schemas.microsoft.com/office/powerpoint/2010/main" val="26830263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2D0FF2A-31DA-497F-841A-83F99E235623}" type="slidenum">
              <a:rPr lang="en-US" smtClean="0"/>
              <a:t>15</a:t>
            </a:fld>
            <a:endParaRPr lang="en-US"/>
          </a:p>
        </p:txBody>
      </p:sp>
    </p:spTree>
    <p:extLst>
      <p:ext uri="{BB962C8B-B14F-4D97-AF65-F5344CB8AC3E}">
        <p14:creationId xmlns:p14="http://schemas.microsoft.com/office/powerpoint/2010/main" val="33339041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2D0FF2A-31DA-497F-841A-83F99E235623}" type="slidenum">
              <a:rPr lang="en-US" smtClean="0"/>
              <a:t>16</a:t>
            </a:fld>
            <a:endParaRPr lang="en-US"/>
          </a:p>
        </p:txBody>
      </p:sp>
    </p:spTree>
    <p:extLst>
      <p:ext uri="{BB962C8B-B14F-4D97-AF65-F5344CB8AC3E}">
        <p14:creationId xmlns:p14="http://schemas.microsoft.com/office/powerpoint/2010/main" val="26890180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2D0FF2A-31DA-497F-841A-83F99E235623}" type="slidenum">
              <a:rPr lang="en-US" smtClean="0"/>
              <a:t>18</a:t>
            </a:fld>
            <a:endParaRPr lang="en-US"/>
          </a:p>
        </p:txBody>
      </p:sp>
    </p:spTree>
    <p:extLst>
      <p:ext uri="{BB962C8B-B14F-4D97-AF65-F5344CB8AC3E}">
        <p14:creationId xmlns:p14="http://schemas.microsoft.com/office/powerpoint/2010/main" val="22550877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2D0FF2A-31DA-497F-841A-83F99E235623}" type="slidenum">
              <a:rPr lang="en-US" smtClean="0"/>
              <a:t>19</a:t>
            </a:fld>
            <a:endParaRPr lang="en-US"/>
          </a:p>
        </p:txBody>
      </p:sp>
    </p:spTree>
    <p:extLst>
      <p:ext uri="{BB962C8B-B14F-4D97-AF65-F5344CB8AC3E}">
        <p14:creationId xmlns:p14="http://schemas.microsoft.com/office/powerpoint/2010/main" val="22997873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2D0FF2A-31DA-497F-841A-83F99E235623}" type="slidenum">
              <a:rPr lang="en-US" smtClean="0"/>
              <a:t>20</a:t>
            </a:fld>
            <a:endParaRPr lang="en-US"/>
          </a:p>
        </p:txBody>
      </p:sp>
    </p:spTree>
    <p:extLst>
      <p:ext uri="{BB962C8B-B14F-4D97-AF65-F5344CB8AC3E}">
        <p14:creationId xmlns:p14="http://schemas.microsoft.com/office/powerpoint/2010/main" val="1365941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2D0FF2A-31DA-497F-841A-83F99E235623}" type="slidenum">
              <a:rPr lang="en-US" smtClean="0"/>
              <a:t>21</a:t>
            </a:fld>
            <a:endParaRPr lang="en-US"/>
          </a:p>
        </p:txBody>
      </p:sp>
    </p:spTree>
    <p:extLst>
      <p:ext uri="{BB962C8B-B14F-4D97-AF65-F5344CB8AC3E}">
        <p14:creationId xmlns:p14="http://schemas.microsoft.com/office/powerpoint/2010/main" val="226061389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2D0FF2A-31DA-497F-841A-83F99E235623}" type="slidenum">
              <a:rPr lang="en-US" smtClean="0"/>
              <a:t>22</a:t>
            </a:fld>
            <a:endParaRPr lang="en-US"/>
          </a:p>
        </p:txBody>
      </p:sp>
    </p:spTree>
    <p:extLst>
      <p:ext uri="{BB962C8B-B14F-4D97-AF65-F5344CB8AC3E}">
        <p14:creationId xmlns:p14="http://schemas.microsoft.com/office/powerpoint/2010/main" val="18127460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9C00988-E30C-4CA1-9628-1B60D3DFCB99}" type="datetime1">
              <a:rPr lang="en-US" smtClean="0"/>
              <a:t>11/20/2021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6A63018-DC43-46F9-BA48-F205311E8322}"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821398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0F7AF9-1FB5-43B4-912B-C5258DCF7D7B}" type="datetime1">
              <a:rPr lang="en-US" smtClean="0"/>
              <a:t>11/20/2021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6A63018-DC43-46F9-BA48-F205311E8322}" type="slidenum">
              <a:rPr lang="en-US" smtClean="0"/>
              <a:t>‹#›</a:t>
            </a:fld>
            <a:endParaRPr lang="en-US"/>
          </a:p>
        </p:txBody>
      </p:sp>
    </p:spTree>
    <p:extLst>
      <p:ext uri="{BB962C8B-B14F-4D97-AF65-F5344CB8AC3E}">
        <p14:creationId xmlns:p14="http://schemas.microsoft.com/office/powerpoint/2010/main" val="6535602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6347969-219E-4E4F-8317-5BAD92DF577A}" type="datetime1">
              <a:rPr lang="en-US" smtClean="0"/>
              <a:t>11/20/2021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6A63018-DC43-46F9-BA48-F205311E8322}"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639849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64E78DB-18A7-494F-B2D6-C9C3A10DCB96}" type="datetime1">
              <a:rPr lang="en-US" smtClean="0"/>
              <a:t>11/20/2021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6A63018-DC43-46F9-BA48-F205311E8322}" type="slidenum">
              <a:rPr lang="en-US" smtClean="0"/>
              <a:t>‹#›</a:t>
            </a:fld>
            <a:endParaRPr lang="en-US"/>
          </a:p>
        </p:txBody>
      </p:sp>
    </p:spTree>
    <p:extLst>
      <p:ext uri="{BB962C8B-B14F-4D97-AF65-F5344CB8AC3E}">
        <p14:creationId xmlns:p14="http://schemas.microsoft.com/office/powerpoint/2010/main" val="3635152633"/>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56EF812-17D2-4648-8CF1-0E853E1F07F8}" type="datetime1">
              <a:rPr lang="en-US" smtClean="0"/>
              <a:t>11/20/2021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6A63018-DC43-46F9-BA48-F205311E8322}" type="slidenum">
              <a:rPr lang="en-US" smtClean="0"/>
              <a:t>‹#›</a:t>
            </a:fld>
            <a:endParaRPr lang="en-US"/>
          </a:p>
        </p:txBody>
      </p:sp>
    </p:spTree>
    <p:extLst>
      <p:ext uri="{BB962C8B-B14F-4D97-AF65-F5344CB8AC3E}">
        <p14:creationId xmlns:p14="http://schemas.microsoft.com/office/powerpoint/2010/main" val="4069101625"/>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1A9E150-40DA-49EC-9008-D0B71EE9A938}" type="datetime1">
              <a:rPr lang="en-US" smtClean="0"/>
              <a:t>11/20/2021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6A63018-DC43-46F9-BA48-F205311E8322}" type="slidenum">
              <a:rPr lang="en-US" smtClean="0"/>
              <a:t>‹#›</a:t>
            </a:fld>
            <a:endParaRPr lang="en-US"/>
          </a:p>
        </p:txBody>
      </p:sp>
    </p:spTree>
    <p:extLst>
      <p:ext uri="{BB962C8B-B14F-4D97-AF65-F5344CB8AC3E}">
        <p14:creationId xmlns:p14="http://schemas.microsoft.com/office/powerpoint/2010/main" val="24156483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C9864467-A67F-425F-BEE3-148F56E0F7A9}" type="datetime1">
              <a:rPr lang="en-US" smtClean="0"/>
              <a:t>11/20/2021</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86A63018-DC43-46F9-BA48-F205311E8322}" type="slidenum">
              <a:rPr lang="en-US" smtClean="0"/>
              <a:t>‹#›</a:t>
            </a:fld>
            <a:endParaRPr lang="en-US"/>
          </a:p>
        </p:txBody>
      </p:sp>
    </p:spTree>
    <p:extLst>
      <p:ext uri="{BB962C8B-B14F-4D97-AF65-F5344CB8AC3E}">
        <p14:creationId xmlns:p14="http://schemas.microsoft.com/office/powerpoint/2010/main" val="34121380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1ABCD5BF-10FD-4283-BCFE-4086A60D5F68}" type="datetime1">
              <a:rPr lang="en-US" smtClean="0"/>
              <a:t>11/20/2021</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86A63018-DC43-46F9-BA48-F205311E8322}" type="slidenum">
              <a:rPr lang="en-US" smtClean="0"/>
              <a:t>‹#›</a:t>
            </a:fld>
            <a:endParaRPr lang="en-US"/>
          </a:p>
        </p:txBody>
      </p:sp>
    </p:spTree>
    <p:extLst>
      <p:ext uri="{BB962C8B-B14F-4D97-AF65-F5344CB8AC3E}">
        <p14:creationId xmlns:p14="http://schemas.microsoft.com/office/powerpoint/2010/main" val="3568790719"/>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19E11248-C441-4861-801D-5EBBF8CB00B8}" type="datetime1">
              <a:rPr lang="en-US" smtClean="0"/>
              <a:t>11/20/2021</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A63018-DC43-46F9-BA48-F205311E8322}" type="slidenum">
              <a:rPr lang="en-US" smtClean="0"/>
              <a:t>‹#›</a:t>
            </a:fld>
            <a:endParaRPr lang="en-US"/>
          </a:p>
        </p:txBody>
      </p:sp>
    </p:spTree>
    <p:extLst>
      <p:ext uri="{BB962C8B-B14F-4D97-AF65-F5344CB8AC3E}">
        <p14:creationId xmlns:p14="http://schemas.microsoft.com/office/powerpoint/2010/main" val="26947153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CC2D29E-D6BC-4F55-A2F7-67514779FAAD}" type="datetime1">
              <a:rPr lang="en-US" smtClean="0"/>
              <a:t>11/20/2021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6A63018-DC43-46F9-BA48-F205311E8322}" type="slidenum">
              <a:rPr lang="en-US" smtClean="0"/>
              <a:t>‹#›</a:t>
            </a:fld>
            <a:endParaRPr lang="en-US"/>
          </a:p>
        </p:txBody>
      </p:sp>
    </p:spTree>
    <p:extLst>
      <p:ext uri="{BB962C8B-B14F-4D97-AF65-F5344CB8AC3E}">
        <p14:creationId xmlns:p14="http://schemas.microsoft.com/office/powerpoint/2010/main" val="39482246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7D515DE-4371-40C5-A534-984FAC603F0A}" type="datetime1">
              <a:rPr lang="en-US" smtClean="0"/>
              <a:t>11/20/2021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6A63018-DC43-46F9-BA48-F205311E8322}" type="slidenum">
              <a:rPr lang="en-US" smtClean="0"/>
              <a:t>‹#›</a:t>
            </a:fld>
            <a:endParaRPr lang="en-US"/>
          </a:p>
        </p:txBody>
      </p:sp>
    </p:spTree>
    <p:extLst>
      <p:ext uri="{BB962C8B-B14F-4D97-AF65-F5344CB8AC3E}">
        <p14:creationId xmlns:p14="http://schemas.microsoft.com/office/powerpoint/2010/main" val="26737551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5D75A7A1-7FFD-4492-A6F2-93AED8B502A0}" type="datetime1">
              <a:rPr lang="en-US" smtClean="0"/>
              <a:t>11/20/2021</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86A63018-DC43-46F9-BA48-F205311E8322}" type="slidenum">
              <a:rPr lang="en-US" smtClean="0"/>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29815348"/>
      </p:ext>
    </p:extLst>
  </p:cSld>
  <p:clrMap bg1="lt1" tx1="dk1" bg2="lt2" tx2="dk2" accent1="accent1" accent2="accent2" accent3="accent3" accent4="accent4" accent5="accent5" accent6="accent6" hlink="hlink" folHlink="folHlink"/>
  <p:sldLayoutIdLst>
    <p:sldLayoutId id="2147484373" r:id="rId1"/>
    <p:sldLayoutId id="2147484374" r:id="rId2"/>
    <p:sldLayoutId id="2147484375" r:id="rId3"/>
    <p:sldLayoutId id="2147484376" r:id="rId4"/>
    <p:sldLayoutId id="2147484377" r:id="rId5"/>
    <p:sldLayoutId id="2147484378" r:id="rId6"/>
    <p:sldLayoutId id="2147484379" r:id="rId7"/>
    <p:sldLayoutId id="2147484380" r:id="rId8"/>
    <p:sldLayoutId id="2147484381" r:id="rId9"/>
    <p:sldLayoutId id="2147484382" r:id="rId10"/>
    <p:sldLayoutId id="2147484383" r:id="rId11"/>
  </p:sldLayoutIdLst>
  <p:hf hdr="0" dt="0"/>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6.xml"/><Relationship Id="rId1" Type="http://schemas.openxmlformats.org/officeDocument/2006/relationships/themeOverride" Target="../theme/themeOverride1.xml"/><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image" Target="../media/image3.jpe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image" Target="../media/image3.jpe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14.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3.jpeg"/></Relationships>
</file>

<file path=ppt/slides/_rels/slide1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6.xml"/><Relationship Id="rId4" Type="http://schemas.openxmlformats.org/officeDocument/2006/relationships/image" Target="../media/image3.jpe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6.xml"/><Relationship Id="rId4" Type="http://schemas.openxmlformats.org/officeDocument/2006/relationships/image" Target="../media/image3.jpe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6.xml"/><Relationship Id="rId4" Type="http://schemas.openxmlformats.org/officeDocument/2006/relationships/image" Target="../media/image3.jpeg"/></Relationships>
</file>

<file path=ppt/slides/_rels/slide23.xml.rels><?xml version="1.0" encoding="UTF-8" standalone="yes"?>
<Relationships xmlns="http://schemas.openxmlformats.org/package/2006/relationships"><Relationship Id="rId8" Type="http://schemas.openxmlformats.org/officeDocument/2006/relationships/hyperlink" Target="https://www.facebook.com/OfficialAPY/posts/725638848069967" TargetMode="External"/><Relationship Id="rId13" Type="http://schemas.openxmlformats.org/officeDocument/2006/relationships/hyperlink" Target="https://www.youtube.com/channel/UC5SuHg-O6ipH1J_HTfU17ug" TargetMode="External"/><Relationship Id="rId3" Type="http://schemas.openxmlformats.org/officeDocument/2006/relationships/hyperlink" Target="https://www.pfrda.org.in/myauth/admin/showimg.cshtml?ID=789" TargetMode="External"/><Relationship Id="rId7" Type="http://schemas.openxmlformats.org/officeDocument/2006/relationships/hyperlink" Target="https://twitter.com/PFRDAOfficial/status/1347433610484219904" TargetMode="External"/><Relationship Id="rId12" Type="http://schemas.openxmlformats.org/officeDocument/2006/relationships/hyperlink" Target="https://www.facebook.com/OfficialAPY/" TargetMode="External"/><Relationship Id="rId17" Type="http://schemas.openxmlformats.org/officeDocument/2006/relationships/image" Target="../media/image3.jpeg"/><Relationship Id="rId2" Type="http://schemas.openxmlformats.org/officeDocument/2006/relationships/hyperlink" Target="https://www.pfrda.org.in/MyAuth/Admin/showimg.cshtml?ID=789" TargetMode="External"/><Relationship Id="rId16"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hyperlink" Target="https://www.pfrda.org.in/myauth/admin/showimg.cshtml?ID=1269" TargetMode="External"/><Relationship Id="rId11" Type="http://schemas.openxmlformats.org/officeDocument/2006/relationships/hyperlink" Target="https://www.pfrda.org.in/myauth/admin/showimg.cshtml?ID=1789" TargetMode="External"/><Relationship Id="rId5" Type="http://schemas.openxmlformats.org/officeDocument/2006/relationships/hyperlink" Target="https://www.pfrda.org.in/MyAuth/Admin/showimg.cshtml?ID=1269" TargetMode="External"/><Relationship Id="rId15" Type="http://schemas.openxmlformats.org/officeDocument/2006/relationships/hyperlink" Target="https://npscra.nsdl.co.in/enrollment-details-of-apy.php" TargetMode="External"/><Relationship Id="rId10" Type="http://schemas.openxmlformats.org/officeDocument/2006/relationships/hyperlink" Target="https://www.pfrda.org.in/MyAuth/Admin/showimg.cshtml?ID=1789" TargetMode="External"/><Relationship Id="rId4" Type="http://schemas.openxmlformats.org/officeDocument/2006/relationships/hyperlink" Target="https://www.pfrda.org.in/myauth/admin/showimg.cshtml?ID=1739" TargetMode="External"/><Relationship Id="rId9" Type="http://schemas.openxmlformats.org/officeDocument/2006/relationships/hyperlink" Target="https://www.youtube.com/watch?v=nP8fOal2S9A" TargetMode="External"/><Relationship Id="rId14" Type="http://schemas.openxmlformats.org/officeDocument/2006/relationships/hyperlink" Target="http://www.pfrda.org.in/myauth/admin/showimg.cshtml?ID=1779"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4.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007262" y="189494"/>
            <a:ext cx="8123441" cy="477405"/>
          </a:xfrm>
          <a:prstGeom prst="rect">
            <a:avLst/>
          </a:prstGeom>
        </p:spPr>
        <p:txBody>
          <a:bodyPr wrap="none" lIns="46069" tIns="23034" rIns="46069" bIns="23034">
            <a:spAutoFit/>
          </a:bodyPr>
          <a:lstStyle/>
          <a:p>
            <a:pPr algn="ctr"/>
            <a:r>
              <a:rPr lang="en-US" sz="2800" b="1" u="sng" dirty="0">
                <a:solidFill>
                  <a:srgbClr val="002060"/>
                </a:solidFill>
                <a:latin typeface="Montserrat"/>
                <a:ea typeface="Montserrat"/>
                <a:cs typeface="Montserrat"/>
                <a:sym typeface="Montserrat"/>
              </a:rPr>
              <a:t>Pension Fund Regulatory and Development Authority </a:t>
            </a:r>
          </a:p>
        </p:txBody>
      </p:sp>
      <p:pic>
        <p:nvPicPr>
          <p:cNvPr id="6"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15271" y="902733"/>
            <a:ext cx="1361072" cy="13019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a:extLst>
              <a:ext uri="{FF2B5EF4-FFF2-40B4-BE49-F238E27FC236}">
                <a16:creationId xmlns:a16="http://schemas.microsoft.com/office/drawing/2014/main" id="{47EE890D-6D92-48CB-A3E4-5F94F5788E0D}"/>
              </a:ext>
            </a:extLst>
          </p:cNvPr>
          <p:cNvSpPr txBox="1"/>
          <p:nvPr/>
        </p:nvSpPr>
        <p:spPr>
          <a:xfrm>
            <a:off x="517792" y="2440554"/>
            <a:ext cx="11237205" cy="3477875"/>
          </a:xfrm>
          <a:prstGeom prst="rect">
            <a:avLst/>
          </a:prstGeom>
          <a:noFill/>
        </p:spPr>
        <p:txBody>
          <a:bodyPr wrap="square" rtlCol="0">
            <a:spAutoFit/>
          </a:bodyPr>
          <a:lstStyle/>
          <a:p>
            <a:pPr algn="ctr"/>
            <a:r>
              <a:rPr lang="en-US" sz="3200" b="1" dirty="0"/>
              <a:t>Atal Pension Yojana (APY)</a:t>
            </a:r>
          </a:p>
          <a:p>
            <a:pPr algn="ctr"/>
            <a:r>
              <a:rPr lang="en-US" sz="2000" i="1" dirty="0"/>
              <a:t>a massive pension program of the country to</a:t>
            </a:r>
          </a:p>
          <a:p>
            <a:pPr algn="ctr"/>
            <a:r>
              <a:rPr lang="en-US" sz="2000" i="1" dirty="0"/>
              <a:t>benefit 88 % of Unorganized Sector workforce to lead</a:t>
            </a:r>
          </a:p>
          <a:p>
            <a:pPr algn="ctr"/>
            <a:r>
              <a:rPr lang="en-US" sz="2000" i="1" dirty="0"/>
              <a:t>a dignified life after 60 years</a:t>
            </a:r>
          </a:p>
          <a:p>
            <a:pPr algn="ctr"/>
            <a:endParaRPr lang="en-US" sz="3200" b="1" dirty="0"/>
          </a:p>
          <a:p>
            <a:pPr algn="ctr"/>
            <a:r>
              <a:rPr lang="en-US" sz="3200" b="1" dirty="0"/>
              <a:t>Regional Workshop on Economic and Social Transformation organized by Ministry of Panchayati Raj -Jaipur</a:t>
            </a:r>
          </a:p>
          <a:p>
            <a:pPr algn="ctr"/>
            <a:r>
              <a:rPr lang="en-US" sz="3200" b="1" dirty="0"/>
              <a:t>22.11.2021</a:t>
            </a:r>
          </a:p>
        </p:txBody>
      </p:sp>
      <p:pic>
        <p:nvPicPr>
          <p:cNvPr id="7" name="Picture 2" descr="Image result for government of india emblem&quot;">
            <a:extLst>
              <a:ext uri="{FF2B5EF4-FFF2-40B4-BE49-F238E27FC236}">
                <a16:creationId xmlns:a16="http://schemas.microsoft.com/office/drawing/2014/main" id="{FB1FEC36-79A7-4B2A-8C25-F5F7304B10C4}"/>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8255"/>
          <a:stretch/>
        </p:blipFill>
        <p:spPr bwMode="auto">
          <a:xfrm>
            <a:off x="1" y="47964"/>
            <a:ext cx="1137920" cy="93878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57707D40-5695-4818-B7E3-D520019E2ED8}"/>
              </a:ext>
            </a:extLst>
          </p:cNvPr>
          <p:cNvPicPr>
            <a:picLocks noChangeAspect="1"/>
          </p:cNvPicPr>
          <p:nvPr/>
        </p:nvPicPr>
        <p:blipFill>
          <a:blip r:embed="rId5"/>
          <a:stretch>
            <a:fillRect/>
          </a:stretch>
        </p:blipFill>
        <p:spPr>
          <a:xfrm>
            <a:off x="10649430" y="60697"/>
            <a:ext cx="1502887" cy="6911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3456630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91127" y="353241"/>
            <a:ext cx="10609746" cy="916032"/>
          </a:xfrm>
        </p:spPr>
        <p:txBody>
          <a:bodyPr>
            <a:noAutofit/>
          </a:bodyPr>
          <a:lstStyle/>
          <a:p>
            <a:pPr algn="ctr"/>
            <a:r>
              <a:rPr lang="en-US" sz="2000" b="1" u="sng" dirty="0">
                <a:solidFill>
                  <a:schemeClr val="tx1"/>
                </a:solidFill>
                <a:latin typeface="Montserrat"/>
                <a:ea typeface="Montserrat"/>
                <a:cs typeface="Montserrat"/>
              </a:rPr>
              <a:t>Proportion of  people Aged above 60 Years to the Total Population/ </a:t>
            </a:r>
            <a:r>
              <a:rPr lang="hi-IN" sz="1800" b="1" u="sng" dirty="0">
                <a:solidFill>
                  <a:schemeClr val="tx1"/>
                </a:solidFill>
                <a:latin typeface="Arial Unicode MS" panose="020B0604020202020204" pitchFamily="34" charset="-128"/>
                <a:ea typeface="Arial Unicode MS" panose="020B0604020202020204" pitchFamily="34" charset="-128"/>
                <a:cs typeface="Arial Unicode MS" panose="020B0604020202020204" pitchFamily="34" charset="-128"/>
              </a:rPr>
              <a:t>कुल जनसंख्या के अनुपात में 60 वर्ष से अधिक आयु के व्यक्ति </a:t>
            </a:r>
            <a:br>
              <a:rPr lang="en-US" sz="2000" b="1" u="sng" dirty="0">
                <a:solidFill>
                  <a:schemeClr val="tx1"/>
                </a:solidFill>
                <a:latin typeface="Montserrat"/>
                <a:ea typeface="Montserrat"/>
                <a:cs typeface="Montserrat"/>
              </a:rPr>
            </a:br>
            <a:endParaRPr lang="en-IN" sz="2000" b="1" u="sng" dirty="0">
              <a:solidFill>
                <a:schemeClr val="tx1"/>
              </a:solidFill>
              <a:latin typeface="Montserrat"/>
              <a:ea typeface="Montserrat"/>
              <a:cs typeface="Montserrat"/>
            </a:endParaRPr>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6A63018-DC43-46F9-BA48-F205311E8322}" type="slidenum">
              <a:rPr lang="en-US" smtClean="0"/>
              <a:pPr/>
              <a:t>2</a:t>
            </a:fld>
            <a:endParaRPr lang="en-US"/>
          </a:p>
        </p:txBody>
      </p:sp>
      <p:pic>
        <p:nvPicPr>
          <p:cNvPr id="6" name="Picture 5"/>
          <p:cNvPicPr>
            <a:picLocks noChangeAspect="1"/>
          </p:cNvPicPr>
          <p:nvPr/>
        </p:nvPicPr>
        <p:blipFill rotWithShape="1">
          <a:blip r:embed="rId3"/>
          <a:srcRect l="21594" t="29244" r="23060" b="39039"/>
          <a:stretch/>
        </p:blipFill>
        <p:spPr>
          <a:xfrm>
            <a:off x="758579" y="1108350"/>
            <a:ext cx="10642294" cy="2417048"/>
          </a:xfrm>
          <a:prstGeom prst="rect">
            <a:avLst/>
          </a:prstGeom>
        </p:spPr>
      </p:pic>
      <p:sp>
        <p:nvSpPr>
          <p:cNvPr id="7" name="Rectangle 6"/>
          <p:cNvSpPr/>
          <p:nvPr/>
        </p:nvSpPr>
        <p:spPr>
          <a:xfrm>
            <a:off x="154236" y="3980991"/>
            <a:ext cx="11651225" cy="2523768"/>
          </a:xfrm>
          <a:prstGeom prst="rect">
            <a:avLst/>
          </a:prstGeom>
        </p:spPr>
        <p:txBody>
          <a:bodyPr wrap="square">
            <a:spAutoFit/>
          </a:bodyPr>
          <a:lstStyle/>
          <a:p>
            <a:pPr marL="285750" indent="-285750">
              <a:buFont typeface="Arial" panose="020B0604020202020204" pitchFamily="34" charset="0"/>
              <a:buChar char="•"/>
            </a:pPr>
            <a:r>
              <a:rPr lang="en-US" sz="1600" dirty="0">
                <a:solidFill>
                  <a:schemeClr val="dk1"/>
                </a:solidFill>
              </a:rPr>
              <a:t>As the population structure of India changes, the proportion of the elderly is also going to change/</a:t>
            </a:r>
            <a:r>
              <a:rPr lang="hi-IN" sz="1600" dirty="0">
                <a:solidFill>
                  <a:schemeClr val="dk1"/>
                </a:solidFill>
              </a:rPr>
              <a:t> भारत की जनसंख्या संरचना बदल रही है, वृद्ध जनसंख्या का अनुपात भी बदल रहा है </a:t>
            </a:r>
            <a:r>
              <a:rPr lang="en-US" sz="1600" dirty="0">
                <a:solidFill>
                  <a:schemeClr val="dk1"/>
                </a:solidFill>
              </a:rPr>
              <a:t>I </a:t>
            </a:r>
          </a:p>
          <a:p>
            <a:endParaRPr lang="en-US" sz="1600" dirty="0">
              <a:solidFill>
                <a:schemeClr val="dk1"/>
              </a:solidFill>
            </a:endParaRPr>
          </a:p>
          <a:p>
            <a:pPr marL="285750" indent="-285750">
              <a:buFont typeface="Arial" panose="020B0604020202020204" pitchFamily="34" charset="0"/>
              <a:buChar char="•"/>
            </a:pPr>
            <a:r>
              <a:rPr lang="en-US" sz="1600" dirty="0">
                <a:solidFill>
                  <a:schemeClr val="dk1"/>
                </a:solidFill>
              </a:rPr>
              <a:t>By </a:t>
            </a:r>
            <a:r>
              <a:rPr lang="hi-IN" sz="1600" dirty="0">
                <a:solidFill>
                  <a:schemeClr val="dk1"/>
                </a:solidFill>
              </a:rPr>
              <a:t> </a:t>
            </a:r>
            <a:r>
              <a:rPr lang="en-IN" sz="1600" dirty="0">
                <a:solidFill>
                  <a:schemeClr val="dk1"/>
                </a:solidFill>
              </a:rPr>
              <a:t>Year </a:t>
            </a:r>
            <a:r>
              <a:rPr lang="en-US" sz="1600" dirty="0">
                <a:solidFill>
                  <a:schemeClr val="dk1"/>
                </a:solidFill>
              </a:rPr>
              <a:t>2050, the proportion of the elderly (age 60+) is likely to increase almost three times since its level at the turn of the century./ </a:t>
            </a:r>
            <a:r>
              <a:rPr lang="hi-IN" sz="1600" dirty="0">
                <a:solidFill>
                  <a:schemeClr val="dk1"/>
                </a:solidFill>
              </a:rPr>
              <a:t>वर्ष 2050 तक, वृद्धों (आयु 60+) का अनुपात सदी की शुरुआत के अपने स्तर से लगभग तीन गुना बढ़ने की संभावना है।</a:t>
            </a:r>
          </a:p>
          <a:p>
            <a:endParaRPr lang="en-US" sz="1600" dirty="0">
              <a:solidFill>
                <a:schemeClr val="dk1"/>
              </a:solidFill>
            </a:endParaRPr>
          </a:p>
          <a:p>
            <a:pPr marL="285750" indent="-285750">
              <a:buFont typeface="Arial" panose="020B0604020202020204" pitchFamily="34" charset="0"/>
              <a:buChar char="•"/>
            </a:pPr>
            <a:r>
              <a:rPr lang="en-US" sz="1600" dirty="0">
                <a:solidFill>
                  <a:schemeClr val="dk1"/>
                </a:solidFill>
              </a:rPr>
              <a:t>As on year 2020, we have 10% population above 60 years while in the year 2050, we would be having around 19% population above 60 years. It indicates that old to young ratio would be doubled in next 30 years, indicating more older population dependent on younger ones/ </a:t>
            </a:r>
            <a:r>
              <a:rPr lang="hi-IN" sz="1400" dirty="0">
                <a:latin typeface="Arial Unicode MS" panose="020B0604020202020204" pitchFamily="34" charset="-128"/>
                <a:ea typeface="Arial Unicode MS" panose="020B0604020202020204" pitchFamily="34" charset="-128"/>
                <a:cs typeface="Arial Unicode MS" panose="020B0604020202020204" pitchFamily="34" charset="-128"/>
              </a:rPr>
              <a:t>वर्ष 2020 तक के अनुसार, हमारी 10% जनसंख्या 60 वर्ष से ऊपर है, जबकि वर्ष 2050 तक हमारी 19% जनसंख्या 60 वर्ष से अधिक आयु की होगी I यह दर्शाता है कि अगले 30 वर्षों में, युवावर्ग की तुलना में वृद्धों का अनुपात दोगुना हो  जाएगा, जो कि युवा वर्ग  पर अधिक वृद्ध जनसंख्या की निर्भरता को दर्शाता है I </a:t>
            </a:r>
            <a:endParaRPr lang="en-US" sz="14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10" name="Rectangle 9"/>
          <p:cNvSpPr/>
          <p:nvPr/>
        </p:nvSpPr>
        <p:spPr>
          <a:xfrm>
            <a:off x="7222370" y="3659598"/>
            <a:ext cx="4969630" cy="287002"/>
          </a:xfrm>
          <a:prstGeom prst="rect">
            <a:avLst/>
          </a:prstGeom>
        </p:spPr>
        <p:txBody>
          <a:bodyPr wrap="none">
            <a:spAutoFit/>
          </a:bodyPr>
          <a:lstStyle/>
          <a:p>
            <a:pPr algn="just">
              <a:lnSpc>
                <a:spcPct val="115000"/>
              </a:lnSpc>
              <a:spcBef>
                <a:spcPts val="300"/>
              </a:spcBef>
              <a:spcAft>
                <a:spcPts val="600"/>
              </a:spcAft>
            </a:pPr>
            <a:r>
              <a:rPr lang="en-US" sz="1100" i="1" dirty="0">
                <a:latin typeface="Akkurat Pro" panose="02000503040000020004"/>
                <a:ea typeface="Times New Roman" panose="02020603050405020304" pitchFamily="18" charset="0"/>
                <a:cs typeface="Mangal"/>
              </a:rPr>
              <a:t>Source: </a:t>
            </a:r>
            <a:r>
              <a:rPr lang="fr-FR" sz="1100" i="1" dirty="0">
                <a:latin typeface="Akkurat Pro" panose="02000503040000020004"/>
                <a:ea typeface="Times New Roman" panose="02020603050405020304" pitchFamily="18" charset="0"/>
                <a:cs typeface="Mangal"/>
              </a:rPr>
              <a:t>UN Population Division — 2017, LIMRA International Research.</a:t>
            </a:r>
            <a:endParaRPr lang="en-US" sz="1100" i="1" dirty="0">
              <a:latin typeface="Akkurat Pro" panose="02000503040000020004"/>
              <a:ea typeface="Times New Roman" panose="02020603050405020304" pitchFamily="18" charset="0"/>
              <a:cs typeface="Mangal"/>
            </a:endParaRPr>
          </a:p>
        </p:txBody>
      </p:sp>
      <p:pic>
        <p:nvPicPr>
          <p:cNvPr id="11" name="Picture 2" descr="Image result for government of india emblem&quot;">
            <a:extLst>
              <a:ext uri="{FF2B5EF4-FFF2-40B4-BE49-F238E27FC236}">
                <a16:creationId xmlns:a16="http://schemas.microsoft.com/office/drawing/2014/main" id="{59803632-9A83-4AD2-89F0-4FEED3BA2A50}"/>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8255"/>
          <a:stretch/>
        </p:blipFill>
        <p:spPr bwMode="auto">
          <a:xfrm>
            <a:off x="154236" y="122811"/>
            <a:ext cx="749147" cy="872533"/>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93BBCA3D-02CA-4DD2-8AFF-4A74286E7812}"/>
              </a:ext>
            </a:extLst>
          </p:cNvPr>
          <p:cNvPicPr>
            <a:picLocks noChangeAspect="1"/>
          </p:cNvPicPr>
          <p:nvPr/>
        </p:nvPicPr>
        <p:blipFill>
          <a:blip r:embed="rId5"/>
          <a:stretch>
            <a:fillRect/>
          </a:stretch>
        </p:blipFill>
        <p:spPr>
          <a:xfrm>
            <a:off x="11400873" y="31476"/>
            <a:ext cx="1339767" cy="6911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3738981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476" y="614476"/>
            <a:ext cx="10058400" cy="1040522"/>
          </a:xfrm>
        </p:spPr>
        <p:txBody>
          <a:bodyPr anchor="ctr">
            <a:normAutofit/>
          </a:bodyPr>
          <a:lstStyle/>
          <a:p>
            <a:pPr algn="ctr"/>
            <a:r>
              <a:rPr lang="en-US" sz="3000" b="1" u="sng" dirty="0">
                <a:solidFill>
                  <a:schemeClr val="tx1"/>
                </a:solidFill>
                <a:latin typeface="Montserrat"/>
              </a:rPr>
              <a:t>Life  Expectancy at 60 years/ </a:t>
            </a:r>
            <a:r>
              <a:rPr lang="hi-IN" sz="2500" b="1" u="sng" dirty="0">
                <a:solidFill>
                  <a:schemeClr val="tx1"/>
                </a:solidFill>
                <a:latin typeface="Montserrat"/>
              </a:rPr>
              <a:t>60 वर्ष की आयु पर जीवन-प्रत्याशा </a:t>
            </a:r>
            <a:endParaRPr lang="en-IN" sz="2500" b="1" u="sng" dirty="0">
              <a:solidFill>
                <a:schemeClr val="tx1"/>
              </a:solidFill>
              <a:latin typeface="Montserrat"/>
            </a:endParaRPr>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6A63018-DC43-46F9-BA48-F205311E8322}" type="slidenum">
              <a:rPr lang="en-US" smtClean="0"/>
              <a:pPr/>
              <a:t>3</a:t>
            </a:fld>
            <a:endParaRPr lang="en-US"/>
          </a:p>
        </p:txBody>
      </p:sp>
      <p:graphicFrame>
        <p:nvGraphicFramePr>
          <p:cNvPr id="11" name="Chart 10"/>
          <p:cNvGraphicFramePr>
            <a:graphicFrameLocks/>
          </p:cNvGraphicFramePr>
          <p:nvPr>
            <p:extLst>
              <p:ext uri="{D42A27DB-BD31-4B8C-83A1-F6EECF244321}">
                <p14:modId xmlns:p14="http://schemas.microsoft.com/office/powerpoint/2010/main" val="833627466"/>
              </p:ext>
            </p:extLst>
          </p:nvPr>
        </p:nvGraphicFramePr>
        <p:xfrm>
          <a:off x="249095" y="1634703"/>
          <a:ext cx="11903222" cy="4677091"/>
        </p:xfrm>
        <a:graphic>
          <a:graphicData uri="http://schemas.openxmlformats.org/drawingml/2006/chart">
            <c:chart xmlns:c="http://schemas.openxmlformats.org/drawingml/2006/chart" xmlns:r="http://schemas.openxmlformats.org/officeDocument/2006/relationships" r:id="rId3"/>
          </a:graphicData>
        </a:graphic>
      </p:graphicFrame>
      <p:pic>
        <p:nvPicPr>
          <p:cNvPr id="7" name="Picture 2" descr="Image result for government of india emblem&quot;">
            <a:extLst>
              <a:ext uri="{FF2B5EF4-FFF2-40B4-BE49-F238E27FC236}">
                <a16:creationId xmlns:a16="http://schemas.microsoft.com/office/drawing/2014/main" id="{6F9B17C8-85FD-4837-AECB-BC4775E55179}"/>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8255"/>
          <a:stretch/>
        </p:blipFill>
        <p:spPr bwMode="auto">
          <a:xfrm>
            <a:off x="1" y="47964"/>
            <a:ext cx="1137920" cy="93878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F6EA4DED-C697-49A5-A607-6216E3D52E4C}"/>
              </a:ext>
            </a:extLst>
          </p:cNvPr>
          <p:cNvPicPr>
            <a:picLocks noChangeAspect="1"/>
          </p:cNvPicPr>
          <p:nvPr/>
        </p:nvPicPr>
        <p:blipFill>
          <a:blip r:embed="rId5"/>
          <a:stretch>
            <a:fillRect/>
          </a:stretch>
        </p:blipFill>
        <p:spPr>
          <a:xfrm>
            <a:off x="10649430" y="60697"/>
            <a:ext cx="1502887" cy="6911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3517349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6A63018-DC43-46F9-BA48-F205311E8322}" type="slidenum">
              <a:rPr lang="en-US" smtClean="0"/>
              <a:pPr/>
              <a:t>4</a:t>
            </a:fld>
            <a:endParaRPr lang="en-US"/>
          </a:p>
        </p:txBody>
      </p:sp>
      <p:sp>
        <p:nvSpPr>
          <p:cNvPr id="7" name="Title 1"/>
          <p:cNvSpPr txBox="1">
            <a:spLocks/>
          </p:cNvSpPr>
          <p:nvPr/>
        </p:nvSpPr>
        <p:spPr>
          <a:xfrm>
            <a:off x="864476" y="825423"/>
            <a:ext cx="10058400" cy="1135446"/>
          </a:xfrm>
          <a:prstGeom prst="rect">
            <a:avLst/>
          </a:prstGeom>
        </p:spPr>
        <p:txBody>
          <a:bodyPr vert="horz" lIns="91440" tIns="45720" rIns="91440" bIns="45720" rtlCol="0" anchor="ctr">
            <a:normAutofit/>
          </a:bodyPr>
          <a:lstStyle>
            <a:lvl1pPr marL="0"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sz="3000" b="1" u="sng" dirty="0">
                <a:solidFill>
                  <a:schemeClr val="tx1"/>
                </a:solidFill>
                <a:latin typeface="Montserrat"/>
                <a:ea typeface="Montserrat"/>
                <a:cs typeface="Montserrat"/>
              </a:rPr>
              <a:t> Percentage of </a:t>
            </a:r>
            <a:r>
              <a:rPr lang="en-IN" sz="3000" b="1" u="sng" dirty="0">
                <a:solidFill>
                  <a:schemeClr val="tx1"/>
                </a:solidFill>
                <a:latin typeface="Montserrat"/>
                <a:ea typeface="Montserrat"/>
                <a:cs typeface="Montserrat"/>
              </a:rPr>
              <a:t>working </a:t>
            </a:r>
            <a:r>
              <a:rPr lang="en-US" sz="3000" b="1" u="sng" dirty="0">
                <a:solidFill>
                  <a:schemeClr val="tx1"/>
                </a:solidFill>
                <a:latin typeface="Montserrat"/>
                <a:ea typeface="Montserrat"/>
                <a:cs typeface="Montserrat"/>
              </a:rPr>
              <a:t>elderly/ </a:t>
            </a:r>
            <a:r>
              <a:rPr lang="hi-IN" sz="2500" b="1" u="sng" dirty="0">
                <a:solidFill>
                  <a:schemeClr val="tx1"/>
                </a:solidFill>
                <a:latin typeface="Arial Unicode MS" panose="020B0604020202020204" pitchFamily="34" charset="-128"/>
                <a:ea typeface="Arial Unicode MS" panose="020B0604020202020204" pitchFamily="34" charset="-128"/>
                <a:cs typeface="Arial Unicode MS" panose="020B0604020202020204" pitchFamily="34" charset="-128"/>
              </a:rPr>
              <a:t>वृद्ध कामकाजी व्यक्तियों का प्रतिशत</a:t>
            </a:r>
            <a:r>
              <a:rPr lang="en-US" sz="2500" b="1" u="sng" dirty="0">
                <a:solidFill>
                  <a:schemeClr val="tx1"/>
                </a:solidFill>
                <a:latin typeface="Montserrat"/>
                <a:ea typeface="Montserrat"/>
                <a:cs typeface="Montserrat"/>
              </a:rPr>
              <a:t> </a:t>
            </a:r>
            <a:endParaRPr lang="en-IN" sz="2500" dirty="0"/>
          </a:p>
        </p:txBody>
      </p:sp>
      <p:pic>
        <p:nvPicPr>
          <p:cNvPr id="8" name="Picture 2" descr="Image result for government of india emblem&quot;"/>
          <p:cNvPicPr>
            <a:picLocks noChangeAspect="1" noChangeArrowheads="1"/>
          </p:cNvPicPr>
          <p:nvPr/>
        </p:nvPicPr>
        <p:blipFill rotWithShape="1">
          <a:blip r:embed="rId2">
            <a:extLst>
              <a:ext uri="{28A0092B-C50C-407E-A947-70E740481C1C}">
                <a14:useLocalDpi xmlns:a14="http://schemas.microsoft.com/office/drawing/2010/main" val="0"/>
              </a:ext>
            </a:extLst>
          </a:blip>
          <a:srcRect b="8255"/>
          <a:stretch/>
        </p:blipFill>
        <p:spPr bwMode="auto">
          <a:xfrm>
            <a:off x="1" y="47964"/>
            <a:ext cx="1137920" cy="938782"/>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9" name="Chart 8"/>
          <p:cNvGraphicFramePr>
            <a:graphicFrameLocks/>
          </p:cNvGraphicFramePr>
          <p:nvPr>
            <p:extLst>
              <p:ext uri="{D42A27DB-BD31-4B8C-83A1-F6EECF244321}">
                <p14:modId xmlns:p14="http://schemas.microsoft.com/office/powerpoint/2010/main" val="518170821"/>
              </p:ext>
            </p:extLst>
          </p:nvPr>
        </p:nvGraphicFramePr>
        <p:xfrm>
          <a:off x="182881" y="1564640"/>
          <a:ext cx="11623039" cy="4700441"/>
        </p:xfrm>
        <a:graphic>
          <a:graphicData uri="http://schemas.openxmlformats.org/drawingml/2006/chart">
            <c:chart xmlns:c="http://schemas.openxmlformats.org/drawingml/2006/chart" xmlns:r="http://schemas.openxmlformats.org/officeDocument/2006/relationships" r:id="rId3"/>
          </a:graphicData>
        </a:graphic>
      </p:graphicFrame>
      <p:sp>
        <p:nvSpPr>
          <p:cNvPr id="2" name="TextBox 1"/>
          <p:cNvSpPr txBox="1"/>
          <p:nvPr/>
        </p:nvSpPr>
        <p:spPr>
          <a:xfrm>
            <a:off x="9350477" y="6046839"/>
            <a:ext cx="2316006" cy="369332"/>
          </a:xfrm>
          <a:prstGeom prst="rect">
            <a:avLst/>
          </a:prstGeom>
          <a:noFill/>
        </p:spPr>
        <p:txBody>
          <a:bodyPr wrap="square" rtlCol="0">
            <a:spAutoFit/>
          </a:bodyPr>
          <a:lstStyle/>
          <a:p>
            <a:r>
              <a:rPr lang="en-IN" dirty="0"/>
              <a:t>Source: Census 2011</a:t>
            </a:r>
          </a:p>
        </p:txBody>
      </p:sp>
      <p:pic>
        <p:nvPicPr>
          <p:cNvPr id="10" name="Picture 9">
            <a:extLst>
              <a:ext uri="{FF2B5EF4-FFF2-40B4-BE49-F238E27FC236}">
                <a16:creationId xmlns:a16="http://schemas.microsoft.com/office/drawing/2014/main" id="{37E039FD-8BF1-4B1D-B22D-F16551EB5501}"/>
              </a:ext>
            </a:extLst>
          </p:cNvPr>
          <p:cNvPicPr>
            <a:picLocks noChangeAspect="1"/>
          </p:cNvPicPr>
          <p:nvPr/>
        </p:nvPicPr>
        <p:blipFill>
          <a:blip r:embed="rId4"/>
          <a:stretch>
            <a:fillRect/>
          </a:stretch>
        </p:blipFill>
        <p:spPr>
          <a:xfrm>
            <a:off x="10649430" y="60697"/>
            <a:ext cx="1502887" cy="6911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1074481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097280" y="286604"/>
            <a:ext cx="10058400" cy="690682"/>
          </a:xfrm>
        </p:spPr>
        <p:txBody>
          <a:bodyPr>
            <a:normAutofit/>
          </a:bodyPr>
          <a:lstStyle/>
          <a:p>
            <a:pPr algn="ctr"/>
            <a:r>
              <a:rPr lang="en-IN" sz="4000" b="1" u="sng" dirty="0">
                <a:solidFill>
                  <a:schemeClr val="tx1"/>
                </a:solidFill>
                <a:latin typeface="Montserrat"/>
                <a:ea typeface="Montserrat"/>
                <a:cs typeface="Montserrat"/>
                <a:sym typeface="Arial" panose="020B0604020202020204" pitchFamily="34" charset="0"/>
              </a:rPr>
              <a:t>Background/ </a:t>
            </a:r>
            <a:r>
              <a:rPr lang="hi-IN" sz="3500" b="1" u="sng" dirty="0">
                <a:solidFill>
                  <a:schemeClr val="tx1"/>
                </a:solidFill>
                <a:latin typeface="Montserrat"/>
                <a:ea typeface="Montserrat"/>
                <a:cs typeface="Montserrat"/>
                <a:sym typeface="Arial" panose="020B0604020202020204" pitchFamily="34" charset="0"/>
              </a:rPr>
              <a:t>पृष्ठभूमि </a:t>
            </a:r>
            <a:r>
              <a:rPr lang="en-IN" sz="3500" b="1" u="sng" dirty="0">
                <a:solidFill>
                  <a:schemeClr val="tx1"/>
                </a:solidFill>
                <a:latin typeface="Montserrat"/>
                <a:ea typeface="Montserrat"/>
                <a:cs typeface="Montserrat"/>
                <a:sym typeface="Arial" panose="020B0604020202020204" pitchFamily="34" charset="0"/>
              </a:rPr>
              <a:t> </a:t>
            </a:r>
          </a:p>
        </p:txBody>
      </p:sp>
      <p:sp>
        <p:nvSpPr>
          <p:cNvPr id="3" name="Rectangle 2"/>
          <p:cNvSpPr/>
          <p:nvPr/>
        </p:nvSpPr>
        <p:spPr>
          <a:xfrm>
            <a:off x="774782" y="1306005"/>
            <a:ext cx="10642436" cy="5940088"/>
          </a:xfrm>
          <a:prstGeom prst="rect">
            <a:avLst/>
          </a:prstGeom>
        </p:spPr>
        <p:txBody>
          <a:bodyPr wrap="square">
            <a:spAutoFit/>
          </a:bodyPr>
          <a:lstStyle/>
          <a:p>
            <a:pPr marL="342900" indent="-342900" algn="just">
              <a:buFont typeface="Arial" panose="020B0604020202020204" pitchFamily="34" charset="0"/>
              <a:buChar char="•"/>
            </a:pPr>
            <a:r>
              <a:rPr lang="en-IN" sz="2400" dirty="0">
                <a:latin typeface="Calibri" panose="020F0502020204030204" pitchFamily="34" charset="0"/>
                <a:ea typeface="Calibri" panose="020F0502020204030204" pitchFamily="34" charset="0"/>
                <a:cs typeface="Times New Roman" panose="02020603050405020304" pitchFamily="18" charset="0"/>
              </a:rPr>
              <a:t>The announcement in the budget for F.Y 2015-16 on creating a universal social security system for all Indians, especially the poor, the under-privileged and the workers in the unorganised sector was made/ </a:t>
            </a:r>
            <a:r>
              <a:rPr lang="hi-IN" sz="2400" dirty="0">
                <a:latin typeface="Arial Unicode MS" panose="020B0604020202020204" pitchFamily="34" charset="-128"/>
                <a:ea typeface="Arial Unicode MS" panose="020B0604020202020204" pitchFamily="34" charset="-128"/>
                <a:cs typeface="Arial Unicode MS" panose="020B0604020202020204" pitchFamily="34" charset="-128"/>
              </a:rPr>
              <a:t>वित्तीय </a:t>
            </a:r>
            <a:r>
              <a:rPr lang="hi-IN" sz="2200" dirty="0">
                <a:latin typeface="Arial Unicode MS" panose="020B0604020202020204" pitchFamily="34" charset="-128"/>
                <a:ea typeface="Arial Unicode MS" panose="020B0604020202020204" pitchFamily="34" charset="-128"/>
                <a:cs typeface="Arial Unicode MS" panose="020B0604020202020204" pitchFamily="34" charset="-128"/>
              </a:rPr>
              <a:t>वर्ष </a:t>
            </a:r>
            <a:r>
              <a:rPr lang="hi-IN" sz="2200" dirty="0">
                <a:latin typeface="Calibri" panose="020F0502020204030204" pitchFamily="34" charset="0"/>
                <a:ea typeface="Calibri" panose="020F0502020204030204" pitchFamily="34" charset="0"/>
                <a:cs typeface="Times New Roman" panose="02020603050405020304" pitchFamily="18" charset="0"/>
              </a:rPr>
              <a:t>2015-16 के बजट में सभी भारतीयों, विशेष रूप से गरीबों, वंचित वर्गों और असंगठित क्षेत्र के श्रमिकों के लिए सार्वभौमिक सामजिक सुरक्षा प्रणाली के निर्माण के लिए घोषणा की गई </a:t>
            </a:r>
            <a:r>
              <a:rPr lang="en-IN" sz="2200" dirty="0">
                <a:latin typeface="Calibri" panose="020F0502020204030204" pitchFamily="34" charset="0"/>
                <a:ea typeface="Calibri" panose="020F0502020204030204" pitchFamily="34" charset="0"/>
                <a:cs typeface="Times New Roman" panose="02020603050405020304" pitchFamily="18" charset="0"/>
              </a:rPr>
              <a:t>I</a:t>
            </a:r>
          </a:p>
          <a:p>
            <a:endParaRPr lang="en-IN" sz="2400" dirty="0">
              <a:latin typeface="Calibri" panose="020F0502020204030204" pitchFamily="34" charset="0"/>
              <a:cs typeface="Times New Roman" panose="02020603050405020304" pitchFamily="18" charset="0"/>
            </a:endParaRPr>
          </a:p>
          <a:p>
            <a:pPr marL="342900" indent="-342900" algn="just">
              <a:buFont typeface="Arial" panose="020B0604020202020204" pitchFamily="34" charset="0"/>
              <a:buChar char="•"/>
            </a:pPr>
            <a:r>
              <a:rPr lang="en-IN" sz="2400" dirty="0"/>
              <a:t>Subsequent to this the Government of India introduced a pension scheme called the Atal Pension Yojana (APY), with effect from 1</a:t>
            </a:r>
            <a:r>
              <a:rPr lang="en-IN" sz="2400" baseline="30000" dirty="0"/>
              <a:t>st</a:t>
            </a:r>
            <a:r>
              <a:rPr lang="en-IN" sz="2400" dirty="0"/>
              <a:t> June, 2015/ </a:t>
            </a:r>
            <a:r>
              <a:rPr lang="hi-IN" sz="2200" dirty="0">
                <a:latin typeface="Calibri" panose="020F0502020204030204" pitchFamily="34" charset="0"/>
              </a:rPr>
              <a:t>इसके बाद भारत सरकार ने 1 जून, 2015 से अटल पेंशन योजना (एपीवाई) की शुरुआत की</a:t>
            </a:r>
            <a:r>
              <a:rPr lang="en-US" sz="2200" dirty="0">
                <a:latin typeface="Calibri" panose="020F0502020204030204" pitchFamily="34" charset="0"/>
              </a:rPr>
              <a:t> </a:t>
            </a:r>
            <a:r>
              <a:rPr lang="en-IN" sz="2400" dirty="0"/>
              <a:t>I</a:t>
            </a:r>
          </a:p>
          <a:p>
            <a:pPr marL="342900" indent="-342900">
              <a:buFont typeface="Arial" panose="020B0604020202020204" pitchFamily="34" charset="0"/>
              <a:buChar char="•"/>
            </a:pPr>
            <a:endParaRPr lang="en-IN" sz="2400" dirty="0"/>
          </a:p>
          <a:p>
            <a:pPr marL="342900" indent="-342900" algn="just">
              <a:buFont typeface="Arial" panose="020B0604020202020204" pitchFamily="34" charset="0"/>
              <a:buChar char="•"/>
            </a:pPr>
            <a:r>
              <a:rPr lang="en-IN" sz="2400" dirty="0"/>
              <a:t>APY is administered by the Pension Fund Regulatory and Development Authority (PFRDA) under the overall administrative and institutional architecture of the National Pension System (NPS)/ </a:t>
            </a:r>
            <a:r>
              <a:rPr lang="hi-IN" sz="2200" dirty="0">
                <a:latin typeface="Calibri" panose="020F0502020204030204" pitchFamily="34" charset="0"/>
              </a:rPr>
              <a:t>एपीवाई को पेंशन निधि विनियामक और विकास प्राधिकरण द्वारा राष्ट्रीय पेंशन प्रणाली (एनपीएस) के सम्पूर्ण प्रशासनिक और संस्थानिक ढाँचे के तहत प्रशासित किया जाता है </a:t>
            </a:r>
            <a:r>
              <a:rPr lang="en-IN" sz="2200" dirty="0">
                <a:latin typeface="Calibri" panose="020F0502020204030204" pitchFamily="34" charset="0"/>
              </a:rPr>
              <a:t>I</a:t>
            </a:r>
          </a:p>
          <a:p>
            <a:pPr marL="342900" indent="-342900">
              <a:buFont typeface="Arial" panose="020B0604020202020204" pitchFamily="34" charset="0"/>
              <a:buChar char="•"/>
            </a:pPr>
            <a:endParaRPr lang="en-IN" sz="2400" dirty="0"/>
          </a:p>
        </p:txBody>
      </p:sp>
      <p:pic>
        <p:nvPicPr>
          <p:cNvPr id="5" name="Picture 4">
            <a:extLst>
              <a:ext uri="{FF2B5EF4-FFF2-40B4-BE49-F238E27FC236}">
                <a16:creationId xmlns:a16="http://schemas.microsoft.com/office/drawing/2014/main" id="{63CF14B1-ECD9-4CA7-9EA4-2FE7F1305E82}"/>
              </a:ext>
            </a:extLst>
          </p:cNvPr>
          <p:cNvPicPr>
            <a:picLocks noChangeAspect="1"/>
          </p:cNvPicPr>
          <p:nvPr/>
        </p:nvPicPr>
        <p:blipFill>
          <a:blip r:embed="rId3"/>
          <a:stretch>
            <a:fillRect/>
          </a:stretch>
        </p:blipFill>
        <p:spPr>
          <a:xfrm>
            <a:off x="10557990" y="60697"/>
            <a:ext cx="1502887" cy="6911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Picture 2" descr="Image result for government of india emblem&quot;">
            <a:extLst>
              <a:ext uri="{FF2B5EF4-FFF2-40B4-BE49-F238E27FC236}">
                <a16:creationId xmlns:a16="http://schemas.microsoft.com/office/drawing/2014/main" id="{B34BC13A-0F6E-4585-AC69-133BFE71FB3E}"/>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8255"/>
          <a:stretch/>
        </p:blipFill>
        <p:spPr bwMode="auto">
          <a:xfrm>
            <a:off x="-2303" y="80229"/>
            <a:ext cx="1087343" cy="8970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5837370"/>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0"/>
          <p:cNvGrpSpPr>
            <a:grpSpLocks/>
          </p:cNvGrpSpPr>
          <p:nvPr/>
        </p:nvGrpSpPr>
        <p:grpSpPr bwMode="auto">
          <a:xfrm>
            <a:off x="862128" y="1673726"/>
            <a:ext cx="1727528" cy="1246083"/>
            <a:chOff x="-652938" y="396530"/>
            <a:chExt cx="1404982" cy="1404982"/>
          </a:xfrm>
        </p:grpSpPr>
        <p:sp>
          <p:nvSpPr>
            <p:cNvPr id="39" name="Frame 38"/>
            <p:cNvSpPr/>
            <p:nvPr/>
          </p:nvSpPr>
          <p:spPr>
            <a:xfrm>
              <a:off x="-652938" y="396530"/>
              <a:ext cx="1404982" cy="1404982"/>
            </a:xfrm>
            <a:prstGeom prst="frame">
              <a:avLst>
                <a:gd name="adj1" fmla="val 7500"/>
              </a:avLst>
            </a:prstGeom>
            <a:gradFill flip="none" rotWithShape="1">
              <a:gsLst>
                <a:gs pos="83000">
                  <a:srgbClr val="5A930E"/>
                </a:gs>
                <a:gs pos="0">
                  <a:srgbClr val="9BED17"/>
                </a:gs>
                <a:gs pos="100000">
                  <a:srgbClr val="305808"/>
                </a:gs>
              </a:gsLst>
              <a:lin ang="10800000" scaled="1"/>
              <a:tileRect/>
            </a:gradFill>
            <a:ln w="25400" cap="flat" cmpd="sng" algn="ctr">
              <a:noFill/>
              <a:prstDash val="solid"/>
            </a:ln>
            <a:effectLst/>
          </p:spPr>
          <p:txBody>
            <a:bodyPr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buClr>
                  <a:srgbClr val="000000"/>
                </a:buClr>
                <a:defRPr/>
              </a:pPr>
              <a:endParaRPr lang="en-US" kern="0">
                <a:solidFill>
                  <a:sysClr val="window" lastClr="FFFFFF"/>
                </a:solidFill>
                <a:latin typeface="Calibri"/>
                <a:sym typeface="Arial"/>
              </a:endParaRPr>
            </a:p>
          </p:txBody>
        </p:sp>
        <p:sp>
          <p:nvSpPr>
            <p:cNvPr id="23583" name="TextBox 32"/>
            <p:cNvSpPr txBox="1">
              <a:spLocks noChangeArrowheads="1"/>
            </p:cNvSpPr>
            <p:nvPr/>
          </p:nvSpPr>
          <p:spPr bwMode="auto">
            <a:xfrm>
              <a:off x="-471646" y="583035"/>
              <a:ext cx="954330" cy="1075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eaLnBrk="1" hangingPunct="1"/>
              <a:r>
                <a:rPr lang="en-US" altLang="en-US" sz="2000" b="1" dirty="0">
                  <a:solidFill>
                    <a:srgbClr val="0D0D0D"/>
                  </a:solidFill>
                  <a:latin typeface="Calibri" panose="020F0502020204030204" pitchFamily="34" charset="0"/>
                </a:rPr>
                <a:t>Entry/ </a:t>
              </a:r>
              <a:r>
                <a:rPr lang="hi-IN" altLang="en-US" sz="1800" b="1" dirty="0">
                  <a:solidFill>
                    <a:srgbClr val="0D0D0D"/>
                  </a:solidFill>
                  <a:latin typeface="Calibri" panose="020F0502020204030204" pitchFamily="34" charset="0"/>
                </a:rPr>
                <a:t>शामिल होना </a:t>
              </a:r>
            </a:p>
          </p:txBody>
        </p:sp>
      </p:grpSp>
      <p:sp>
        <p:nvSpPr>
          <p:cNvPr id="53" name="TextBox 49"/>
          <p:cNvSpPr txBox="1">
            <a:spLocks noChangeArrowheads="1"/>
          </p:cNvSpPr>
          <p:nvPr/>
        </p:nvSpPr>
        <p:spPr bwMode="auto">
          <a:xfrm>
            <a:off x="2589656" y="2185221"/>
            <a:ext cx="9088224" cy="44319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just" eaLnBrk="1" hangingPunct="1">
              <a:buFont typeface="Arial" panose="020B0604020202020204" pitchFamily="34" charset="0"/>
              <a:buChar char="•"/>
            </a:pPr>
            <a:r>
              <a:rPr lang="en-US" altLang="en-US" sz="2200" dirty="0">
                <a:latin typeface="Calibri" panose="020F0502020204030204" pitchFamily="34" charset="0"/>
              </a:rPr>
              <a:t>All Citizens of 18-40 years join through any Bank where savings account is maintained/ </a:t>
            </a:r>
            <a:r>
              <a:rPr lang="hi-IN"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18-40 वर्ष की आयु के सभी नागरिक किसी भी बैंक, जहां उनका बचत खाता प्रबंधित हो, के माध्यम से योजना में शामिल हो सकते हैं </a:t>
            </a:r>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I </a:t>
            </a:r>
          </a:p>
          <a:p>
            <a:pPr algn="just" eaLnBrk="1" hangingPunct="1">
              <a:buFont typeface="Arial" panose="020B0604020202020204" pitchFamily="34" charset="0"/>
              <a:buChar char="•"/>
            </a:pPr>
            <a:endParaRPr lang="en-US" altLang="en-US" sz="2200" dirty="0">
              <a:latin typeface="Calibri" panose="020F0502020204030204" pitchFamily="34" charset="0"/>
            </a:endParaRPr>
          </a:p>
          <a:p>
            <a:pPr marL="0" indent="0" algn="just" eaLnBrk="1" hangingPunct="1"/>
            <a:endParaRPr lang="en-US" altLang="en-US" sz="2200" dirty="0">
              <a:latin typeface="Calibri" panose="020F0502020204030204" pitchFamily="34" charset="0"/>
            </a:endParaRPr>
          </a:p>
          <a:p>
            <a:pPr algn="just" eaLnBrk="1" hangingPunct="1">
              <a:buFont typeface="Arial" panose="020B0604020202020204" pitchFamily="34" charset="0"/>
              <a:buChar char="•"/>
            </a:pPr>
            <a:r>
              <a:rPr lang="en-IN" altLang="en-US" sz="2200" dirty="0">
                <a:latin typeface="Calibri" panose="020F0502020204030204" pitchFamily="34" charset="0"/>
              </a:rPr>
              <a:t>Potential Subscribers may f</a:t>
            </a:r>
            <a:r>
              <a:rPr lang="en-US" altLang="en-US" sz="2200" dirty="0">
                <a:latin typeface="Calibri" panose="020F0502020204030204" pitchFamily="34" charset="0"/>
              </a:rPr>
              <a:t>ill up a simple one-page form along with SB  account details/</a:t>
            </a:r>
            <a:r>
              <a:rPr lang="en-US" altLang="en-US" sz="2000" dirty="0">
                <a:latin typeface="Calibri" panose="020F0502020204030204" pitchFamily="34" charset="0"/>
              </a:rPr>
              <a:t> </a:t>
            </a:r>
            <a:r>
              <a:rPr lang="hi-IN"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संभावित अभिदाता बचत बैंक खाता विवरण को देते हुए एक पृष्ठ का सरल  प्रपत्र भरें  I</a:t>
            </a:r>
            <a:endPar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endParaRPr>
          </a:p>
          <a:p>
            <a:pPr marL="0" indent="0" algn="just" eaLnBrk="1" hangingPunct="1"/>
            <a:endParaRPr lang="en-US" altLang="en-US" sz="2200" dirty="0">
              <a:latin typeface="Calibri" panose="020F0502020204030204" pitchFamily="34" charset="0"/>
            </a:endParaRPr>
          </a:p>
          <a:p>
            <a:pPr marL="0" indent="0" algn="just" eaLnBrk="1" hangingPunct="1"/>
            <a:endParaRPr lang="en-US" altLang="en-US" sz="2200" dirty="0">
              <a:latin typeface="Calibri" panose="020F0502020204030204" pitchFamily="34" charset="0"/>
            </a:endParaRPr>
          </a:p>
          <a:p>
            <a:pPr algn="just" eaLnBrk="1" hangingPunct="1">
              <a:buFont typeface="Arial" panose="020B0604020202020204" pitchFamily="34" charset="0"/>
              <a:buChar char="•"/>
            </a:pPr>
            <a:r>
              <a:rPr lang="en-IN" altLang="en-US" sz="2200" dirty="0">
                <a:latin typeface="Calibri" panose="020F0502020204030204" pitchFamily="34" charset="0"/>
              </a:rPr>
              <a:t>These potential subscribers may </a:t>
            </a:r>
            <a:r>
              <a:rPr lang="en-US" altLang="en-US" sz="2200" dirty="0">
                <a:latin typeface="Calibri" panose="020F0502020204030204" pitchFamily="34" charset="0"/>
              </a:rPr>
              <a:t>choose Pension options Rs. 1000-Rs. 5000/ </a:t>
            </a:r>
            <a:r>
              <a:rPr lang="hi-IN" altLang="en-US" sz="2200" dirty="0">
                <a:latin typeface="Arial Unicode MS" panose="020B0604020202020204" pitchFamily="34" charset="-128"/>
                <a:ea typeface="Arial Unicode MS" panose="020B0604020202020204" pitchFamily="34" charset="-128"/>
                <a:cs typeface="Arial Unicode MS" panose="020B0604020202020204" pitchFamily="34" charset="-128"/>
              </a:rPr>
              <a:t>संभावित अभिदाता </a:t>
            </a:r>
            <a:r>
              <a:rPr lang="hi-IN"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रूपये </a:t>
            </a:r>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1000-</a:t>
            </a:r>
            <a:r>
              <a:rPr lang="hi-IN"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 रू.</a:t>
            </a:r>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 5000</a:t>
            </a:r>
            <a:r>
              <a:rPr lang="hi-IN"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 की पेंशन राशि का विकल्प चुन सकते हैं I</a:t>
            </a:r>
            <a:endPar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endParaRPr>
          </a:p>
          <a:p>
            <a:pPr algn="just" eaLnBrk="1" hangingPunct="1">
              <a:buFont typeface="Arial" panose="020B0604020202020204" pitchFamily="34" charset="0"/>
              <a:buChar char="•"/>
            </a:pPr>
            <a:endParaRPr lang="en-US" altLang="en-US" sz="2200" dirty="0">
              <a:latin typeface="Calibri" panose="020F0502020204030204" pitchFamily="34" charset="0"/>
            </a:endParaRPr>
          </a:p>
        </p:txBody>
      </p:sp>
      <p:sp>
        <p:nvSpPr>
          <p:cNvPr id="23559" name="object 3"/>
          <p:cNvSpPr txBox="1">
            <a:spLocks noChangeArrowheads="1"/>
          </p:cNvSpPr>
          <p:nvPr/>
        </p:nvSpPr>
        <p:spPr bwMode="auto">
          <a:xfrm>
            <a:off x="2104601" y="336756"/>
            <a:ext cx="7900371" cy="5447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12700" rIns="0" bIns="0">
            <a:spAutoFit/>
          </a:bodyPr>
          <a:lstStyle>
            <a:lvl1pPr marL="90488"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eaLnBrk="1" hangingPunct="1">
              <a:lnSpc>
                <a:spcPct val="85000"/>
              </a:lnSpc>
              <a:spcBef>
                <a:spcPct val="0"/>
              </a:spcBef>
              <a:buClr>
                <a:srgbClr val="000000"/>
              </a:buClr>
            </a:pPr>
            <a:r>
              <a:rPr lang="en-US" altLang="en-US" sz="4000" b="1" u="sng" spc="-50" dirty="0">
                <a:solidFill>
                  <a:schemeClr val="tx1"/>
                </a:solidFill>
                <a:latin typeface="Montserrat"/>
                <a:ea typeface="Montserrat"/>
                <a:cs typeface="Montserrat"/>
              </a:rPr>
              <a:t>Atal Pension Yojana</a:t>
            </a:r>
            <a:r>
              <a:rPr lang="en-US" altLang="en-US" sz="3500" b="1" u="sng" spc="-50" dirty="0">
                <a:solidFill>
                  <a:schemeClr val="tx1"/>
                </a:solidFill>
                <a:latin typeface="Montserrat"/>
                <a:ea typeface="Montserrat"/>
                <a:cs typeface="Montserrat"/>
              </a:rPr>
              <a:t>/ </a:t>
            </a:r>
            <a:r>
              <a:rPr lang="hi-IN" altLang="en-US" sz="3500" b="1" u="sng" spc="-50" dirty="0">
                <a:solidFill>
                  <a:schemeClr val="tx1"/>
                </a:solidFill>
                <a:latin typeface="Montserrat"/>
                <a:ea typeface="Montserrat"/>
                <a:cs typeface="Montserrat"/>
              </a:rPr>
              <a:t>अटल पेंशन योजना </a:t>
            </a:r>
            <a:endParaRPr lang="en-US" altLang="en-US" sz="3500" b="1" u="sng" spc="-50" dirty="0">
              <a:solidFill>
                <a:schemeClr val="tx1"/>
              </a:solidFill>
              <a:latin typeface="Montserrat"/>
              <a:ea typeface="Montserrat"/>
              <a:cs typeface="Montserrat"/>
            </a:endParaRPr>
          </a:p>
        </p:txBody>
      </p:sp>
      <p:pic>
        <p:nvPicPr>
          <p:cNvPr id="12" name="Picture 11">
            <a:extLst>
              <a:ext uri="{FF2B5EF4-FFF2-40B4-BE49-F238E27FC236}">
                <a16:creationId xmlns:a16="http://schemas.microsoft.com/office/drawing/2014/main" id="{C211C3C3-0F13-4C56-A9C4-F0043E2C2227}"/>
              </a:ext>
            </a:extLst>
          </p:cNvPr>
          <p:cNvPicPr>
            <a:picLocks noChangeAspect="1"/>
          </p:cNvPicPr>
          <p:nvPr/>
        </p:nvPicPr>
        <p:blipFill>
          <a:blip r:embed="rId3"/>
          <a:stretch>
            <a:fillRect/>
          </a:stretch>
        </p:blipFill>
        <p:spPr>
          <a:xfrm>
            <a:off x="10557990" y="60697"/>
            <a:ext cx="1502887" cy="6911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3" name="Picture 2" descr="Image result for government of india emblem&quot;">
            <a:extLst>
              <a:ext uri="{FF2B5EF4-FFF2-40B4-BE49-F238E27FC236}">
                <a16:creationId xmlns:a16="http://schemas.microsoft.com/office/drawing/2014/main" id="{77585543-B3F8-4A01-A70A-E61BC3C98D2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8255"/>
          <a:stretch/>
        </p:blipFill>
        <p:spPr bwMode="auto">
          <a:xfrm>
            <a:off x="-2303" y="80229"/>
            <a:ext cx="1087343" cy="8970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6604766"/>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nodeType="afterGroup">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53"/>
                                        </p:tgtEl>
                                        <p:attrNameLst>
                                          <p:attrName>style.visibility</p:attrName>
                                        </p:attrNameLst>
                                      </p:cBhvr>
                                      <p:to>
                                        <p:strVal val="visible"/>
                                      </p:to>
                                    </p:set>
                                    <p:animEffect transition="in" filter="fade">
                                      <p:cBhvr>
                                        <p:cTn id="11" dur="1000"/>
                                        <p:tgtEl>
                                          <p:spTgt spid="53"/>
                                        </p:tgtEl>
                                      </p:cBhvr>
                                    </p:animEffect>
                                    <p:anim calcmode="lin" valueType="num">
                                      <p:cBhvr>
                                        <p:cTn id="12" dur="1000" fill="hold"/>
                                        <p:tgtEl>
                                          <p:spTgt spid="53"/>
                                        </p:tgtEl>
                                        <p:attrNameLst>
                                          <p:attrName>ppt_x</p:attrName>
                                        </p:attrNameLst>
                                      </p:cBhvr>
                                      <p:tavLst>
                                        <p:tav tm="0">
                                          <p:val>
                                            <p:strVal val="#ppt_x"/>
                                          </p:val>
                                        </p:tav>
                                        <p:tav tm="100000">
                                          <p:val>
                                            <p:strVal val="#ppt_x"/>
                                          </p:val>
                                        </p:tav>
                                      </p:tavLst>
                                    </p:anim>
                                    <p:anim calcmode="lin" valueType="num">
                                      <p:cBhvr>
                                        <p:cTn id="13" dur="1000" fill="hold"/>
                                        <p:tgtEl>
                                          <p:spTgt spid="5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11"/>
          <p:cNvGrpSpPr>
            <a:grpSpLocks/>
          </p:cNvGrpSpPr>
          <p:nvPr/>
        </p:nvGrpSpPr>
        <p:grpSpPr bwMode="auto">
          <a:xfrm>
            <a:off x="820633" y="1950826"/>
            <a:ext cx="1669179" cy="1404937"/>
            <a:chOff x="4376404" y="528353"/>
            <a:chExt cx="1404982" cy="1404982"/>
          </a:xfrm>
        </p:grpSpPr>
        <p:sp>
          <p:nvSpPr>
            <p:cNvPr id="40" name="Frame 39"/>
            <p:cNvSpPr/>
            <p:nvPr/>
          </p:nvSpPr>
          <p:spPr>
            <a:xfrm>
              <a:off x="4376404" y="528353"/>
              <a:ext cx="1404982" cy="1404982"/>
            </a:xfrm>
            <a:prstGeom prst="frame">
              <a:avLst>
                <a:gd name="adj1" fmla="val 7500"/>
              </a:avLst>
            </a:prstGeom>
            <a:gradFill flip="none" rotWithShape="1">
              <a:gsLst>
                <a:gs pos="81000">
                  <a:srgbClr val="0E618F"/>
                </a:gs>
                <a:gs pos="0">
                  <a:srgbClr val="00B0F0"/>
                </a:gs>
                <a:gs pos="100000">
                  <a:srgbClr val="182848"/>
                </a:gs>
              </a:gsLst>
              <a:lin ang="10800000" scaled="1"/>
              <a:tileRect/>
            </a:gradFill>
            <a:ln w="25400" cap="flat" cmpd="sng" algn="ctr">
              <a:noFill/>
              <a:prstDash val="solid"/>
            </a:ln>
            <a:effectLst/>
          </p:spPr>
          <p:txBody>
            <a:bodyPr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buClr>
                  <a:srgbClr val="000000"/>
                </a:buClr>
                <a:defRPr/>
              </a:pPr>
              <a:endParaRPr lang="en-US" kern="0">
                <a:solidFill>
                  <a:sysClr val="window" lastClr="FFFFFF"/>
                </a:solidFill>
                <a:latin typeface="Calibri"/>
                <a:sym typeface="Arial"/>
              </a:endParaRPr>
            </a:p>
          </p:txBody>
        </p:sp>
        <p:sp>
          <p:nvSpPr>
            <p:cNvPr id="23581" name="TextBox 33"/>
            <p:cNvSpPr txBox="1">
              <a:spLocks noChangeArrowheads="1"/>
            </p:cNvSpPr>
            <p:nvPr/>
          </p:nvSpPr>
          <p:spPr bwMode="auto">
            <a:xfrm>
              <a:off x="4410679" y="938446"/>
              <a:ext cx="1336431" cy="584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eaLnBrk="1" hangingPunct="1"/>
              <a:r>
                <a:rPr lang="en-US" altLang="en-US" sz="1600" b="1" dirty="0">
                  <a:solidFill>
                    <a:srgbClr val="0D0D0D"/>
                  </a:solidFill>
                  <a:latin typeface="Calibri" panose="020F0502020204030204" pitchFamily="34" charset="0"/>
                </a:rPr>
                <a:t>Accumulation/ </a:t>
              </a:r>
              <a:r>
                <a:rPr lang="hi-IN" altLang="en-US" sz="1600" b="1" dirty="0">
                  <a:solidFill>
                    <a:srgbClr val="0D0D0D"/>
                  </a:solidFill>
                  <a:latin typeface="Arial Unicode MS" panose="020B0604020202020204" pitchFamily="34" charset="-128"/>
                  <a:ea typeface="Arial Unicode MS" panose="020B0604020202020204" pitchFamily="34" charset="-128"/>
                  <a:cs typeface="Arial Unicode MS" panose="020B0604020202020204" pitchFamily="34" charset="-128"/>
                </a:rPr>
                <a:t>संचयन</a:t>
              </a:r>
              <a:endParaRPr lang="en-US" altLang="en-US" sz="1600" b="1" dirty="0">
                <a:solidFill>
                  <a:srgbClr val="0D0D0D"/>
                </a:solidFill>
                <a:latin typeface="Calibri" panose="020F0502020204030204" pitchFamily="34" charset="0"/>
              </a:endParaRPr>
            </a:p>
          </p:txBody>
        </p:sp>
      </p:grpSp>
      <p:sp>
        <p:nvSpPr>
          <p:cNvPr id="54" name="TextBox 50"/>
          <p:cNvSpPr txBox="1">
            <a:spLocks noChangeArrowheads="1"/>
          </p:cNvSpPr>
          <p:nvPr/>
        </p:nvSpPr>
        <p:spPr bwMode="auto">
          <a:xfrm>
            <a:off x="2688116" y="2185221"/>
            <a:ext cx="9121966" cy="332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just" eaLnBrk="1" hangingPunct="1">
              <a:buFont typeface="Arial" panose="020B0604020202020204" pitchFamily="34" charset="0"/>
              <a:buChar char="•"/>
            </a:pPr>
            <a:r>
              <a:rPr lang="en-IN" altLang="en-US" sz="2200" dirty="0">
                <a:latin typeface="Calibri" panose="020F0502020204030204" pitchFamily="34" charset="0"/>
              </a:rPr>
              <a:t>Subscribers may </a:t>
            </a:r>
            <a:r>
              <a:rPr lang="en-US" altLang="en-US" sz="2200" dirty="0">
                <a:latin typeface="Calibri" panose="020F0502020204030204" pitchFamily="34" charset="0"/>
              </a:rPr>
              <a:t>deposit Monthly /Quarterly/Half yearly  contributions in the </a:t>
            </a:r>
            <a:r>
              <a:rPr lang="en-IN" altLang="en-US" sz="2200" dirty="0">
                <a:latin typeface="Calibri" panose="020F0502020204030204" pitchFamily="34" charset="0"/>
              </a:rPr>
              <a:t>savings </a:t>
            </a:r>
            <a:r>
              <a:rPr lang="en-US" altLang="en-US" sz="2200" dirty="0">
                <a:latin typeface="Calibri" panose="020F0502020204030204" pitchFamily="34" charset="0"/>
              </a:rPr>
              <a:t>account to ensure the auto debit transactions/ </a:t>
            </a:r>
            <a:r>
              <a:rPr lang="hi-IN"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ऑटो-डेबिट सुनिश्चित करने के लिए</a:t>
            </a:r>
            <a:r>
              <a:rPr lang="en-IN"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 </a:t>
            </a:r>
            <a:r>
              <a:rPr lang="hi-IN"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बचत खाते में मासिक/त्रैमासिक/अर्धवार्षिक अंशदान जमा करा सकते हैं  I</a:t>
            </a:r>
            <a:endPar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endParaRPr>
          </a:p>
          <a:p>
            <a:pPr marL="0" indent="0" algn="just" eaLnBrk="1" hangingPunct="1"/>
            <a:endParaRPr lang="en-US" altLang="en-US" sz="2200" dirty="0">
              <a:latin typeface="Calibri" panose="020F0502020204030204" pitchFamily="34" charset="0"/>
            </a:endParaRPr>
          </a:p>
          <a:p>
            <a:pPr algn="just" eaLnBrk="1" hangingPunct="1">
              <a:buFont typeface="Arial" panose="020B0604020202020204" pitchFamily="34" charset="0"/>
              <a:buChar char="•"/>
            </a:pPr>
            <a:r>
              <a:rPr lang="en-US" altLang="en-US" sz="2200" dirty="0">
                <a:latin typeface="Calibri" panose="020F0502020204030204" pitchFamily="34" charset="0"/>
              </a:rPr>
              <a:t>Pension amount opted and frequency may be changed to higher/lower amount once in a year</a:t>
            </a:r>
            <a:r>
              <a:rPr lang="hi-IN" altLang="en-US" sz="2200" dirty="0">
                <a:latin typeface="Calibri" panose="020F0502020204030204" pitchFamily="34" charset="0"/>
              </a:rPr>
              <a:t> </a:t>
            </a:r>
            <a:r>
              <a:rPr lang="en-IN" altLang="en-US" sz="2200" dirty="0">
                <a:latin typeface="Calibri" panose="020F0502020204030204" pitchFamily="34" charset="0"/>
              </a:rPr>
              <a:t>by all APY Subscribers.</a:t>
            </a:r>
            <a:r>
              <a:rPr lang="en-US" altLang="en-US" sz="2200" dirty="0">
                <a:latin typeface="Calibri" panose="020F0502020204030204" pitchFamily="34" charset="0"/>
              </a:rPr>
              <a:t>/ </a:t>
            </a:r>
            <a:r>
              <a:rPr lang="hi-IN" altLang="en-US" sz="2200" dirty="0">
                <a:latin typeface="Arial Unicode MS" panose="020B0604020202020204" pitchFamily="34" charset="-128"/>
                <a:ea typeface="Arial Unicode MS" panose="020B0604020202020204" pitchFamily="34" charset="-128"/>
                <a:cs typeface="Arial Unicode MS" panose="020B0604020202020204" pitchFamily="34" charset="-128"/>
              </a:rPr>
              <a:t>सभी एपीवाई अभिदाता </a:t>
            </a:r>
            <a:r>
              <a:rPr lang="hi-IN"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चयनित पेंशन राशि और आवृत्ति को वर्ष में एक बार अधिक/कम राशि के रूप में परिवर्तित कर सकते हैं  I</a:t>
            </a:r>
            <a:endPar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endParaRPr>
          </a:p>
          <a:p>
            <a:pPr marL="0" indent="0" algn="just" eaLnBrk="1" hangingPunct="1"/>
            <a:endPar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23559" name="object 3"/>
          <p:cNvSpPr txBox="1">
            <a:spLocks noChangeArrowheads="1"/>
          </p:cNvSpPr>
          <p:nvPr/>
        </p:nvSpPr>
        <p:spPr bwMode="auto">
          <a:xfrm>
            <a:off x="2104601" y="336756"/>
            <a:ext cx="7900371" cy="5447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12700" rIns="0" bIns="0">
            <a:spAutoFit/>
          </a:bodyPr>
          <a:lstStyle>
            <a:lvl1pPr marL="90488"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eaLnBrk="1" hangingPunct="1">
              <a:lnSpc>
                <a:spcPct val="85000"/>
              </a:lnSpc>
              <a:spcBef>
                <a:spcPct val="0"/>
              </a:spcBef>
              <a:buClr>
                <a:srgbClr val="000000"/>
              </a:buClr>
            </a:pPr>
            <a:r>
              <a:rPr lang="en-US" altLang="en-US" sz="4000" b="1" u="sng" spc="-50" dirty="0">
                <a:solidFill>
                  <a:schemeClr val="tx1"/>
                </a:solidFill>
                <a:latin typeface="Montserrat"/>
                <a:ea typeface="Montserrat"/>
                <a:cs typeface="Montserrat"/>
              </a:rPr>
              <a:t>Atal Pension Yojana</a:t>
            </a:r>
            <a:r>
              <a:rPr lang="en-US" altLang="en-US" sz="3500" b="1" u="sng" spc="-50" dirty="0">
                <a:solidFill>
                  <a:schemeClr val="tx1"/>
                </a:solidFill>
                <a:latin typeface="Montserrat"/>
                <a:ea typeface="Montserrat"/>
                <a:cs typeface="Montserrat"/>
              </a:rPr>
              <a:t>/ </a:t>
            </a:r>
            <a:r>
              <a:rPr lang="hi-IN" altLang="en-US" sz="3500" b="1" u="sng" spc="-50" dirty="0">
                <a:solidFill>
                  <a:schemeClr val="tx1"/>
                </a:solidFill>
                <a:latin typeface="Montserrat"/>
                <a:ea typeface="Montserrat"/>
                <a:cs typeface="Montserrat"/>
              </a:rPr>
              <a:t>अटल पेंशन योजना </a:t>
            </a:r>
            <a:endParaRPr lang="en-US" altLang="en-US" sz="3500" b="1" u="sng" spc="-50" dirty="0">
              <a:solidFill>
                <a:schemeClr val="tx1"/>
              </a:solidFill>
              <a:latin typeface="Montserrat"/>
              <a:ea typeface="Montserrat"/>
              <a:cs typeface="Montserrat"/>
            </a:endParaRPr>
          </a:p>
        </p:txBody>
      </p:sp>
      <p:pic>
        <p:nvPicPr>
          <p:cNvPr id="12" name="Picture 11">
            <a:extLst>
              <a:ext uri="{FF2B5EF4-FFF2-40B4-BE49-F238E27FC236}">
                <a16:creationId xmlns:a16="http://schemas.microsoft.com/office/drawing/2014/main" id="{C211C3C3-0F13-4C56-A9C4-F0043E2C2227}"/>
              </a:ext>
            </a:extLst>
          </p:cNvPr>
          <p:cNvPicPr>
            <a:picLocks noChangeAspect="1"/>
          </p:cNvPicPr>
          <p:nvPr/>
        </p:nvPicPr>
        <p:blipFill>
          <a:blip r:embed="rId3"/>
          <a:stretch>
            <a:fillRect/>
          </a:stretch>
        </p:blipFill>
        <p:spPr>
          <a:xfrm>
            <a:off x="10557990" y="60697"/>
            <a:ext cx="1502887" cy="6911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3" name="Picture 2" descr="Image result for government of india emblem&quot;">
            <a:extLst>
              <a:ext uri="{FF2B5EF4-FFF2-40B4-BE49-F238E27FC236}">
                <a16:creationId xmlns:a16="http://schemas.microsoft.com/office/drawing/2014/main" id="{77585543-B3F8-4A01-A70A-E61BC3C98D2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8255"/>
          <a:stretch/>
        </p:blipFill>
        <p:spPr bwMode="auto">
          <a:xfrm>
            <a:off x="-2303" y="80229"/>
            <a:ext cx="1087343" cy="8970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540048"/>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54"/>
                                        </p:tgtEl>
                                        <p:attrNameLst>
                                          <p:attrName>style.visibility</p:attrName>
                                        </p:attrNameLst>
                                      </p:cBhvr>
                                      <p:to>
                                        <p:strVal val="visible"/>
                                      </p:to>
                                    </p:set>
                                    <p:animEffect transition="in" filter="fade">
                                      <p:cBhvr>
                                        <p:cTn id="12" dur="1000"/>
                                        <p:tgtEl>
                                          <p:spTgt spid="54"/>
                                        </p:tgtEl>
                                      </p:cBhvr>
                                    </p:animEffect>
                                    <p:anim calcmode="lin" valueType="num">
                                      <p:cBhvr>
                                        <p:cTn id="13" dur="1000" fill="hold"/>
                                        <p:tgtEl>
                                          <p:spTgt spid="54"/>
                                        </p:tgtEl>
                                        <p:attrNameLst>
                                          <p:attrName>ppt_x</p:attrName>
                                        </p:attrNameLst>
                                      </p:cBhvr>
                                      <p:tavLst>
                                        <p:tav tm="0">
                                          <p:val>
                                            <p:strVal val="#ppt_x"/>
                                          </p:val>
                                        </p:tav>
                                        <p:tav tm="100000">
                                          <p:val>
                                            <p:strVal val="#ppt_x"/>
                                          </p:val>
                                        </p:tav>
                                      </p:tavLst>
                                    </p:anim>
                                    <p:anim calcmode="lin" valueType="num">
                                      <p:cBhvr>
                                        <p:cTn id="14" dur="1000" fill="hold"/>
                                        <p:tgtEl>
                                          <p:spTgt spid="5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age result for three benefit finger"/>
          <p:cNvPicPr>
            <a:picLocks noChangeAspect="1" noChangeArrowheads="1"/>
          </p:cNvPicPr>
          <p:nvPr/>
        </p:nvPicPr>
        <p:blipFill rotWithShape="1">
          <a:blip r:embed="rId2">
            <a:extLst>
              <a:ext uri="{28A0092B-C50C-407E-A947-70E740481C1C}">
                <a14:useLocalDpi xmlns:a14="http://schemas.microsoft.com/office/drawing/2010/main" val="0"/>
              </a:ext>
            </a:extLst>
          </a:blip>
          <a:srcRect b="4385"/>
          <a:stretch/>
        </p:blipFill>
        <p:spPr bwMode="auto">
          <a:xfrm>
            <a:off x="3716241" y="3429000"/>
            <a:ext cx="4759517" cy="2853154"/>
          </a:xfrm>
          <a:prstGeom prst="rect">
            <a:avLst/>
          </a:prstGeom>
          <a:noFill/>
          <a:extLst>
            <a:ext uri="{909E8E84-426E-40DD-AFC4-6F175D3DCCD1}">
              <a14:hiddenFill xmlns:a14="http://schemas.microsoft.com/office/drawing/2010/main">
                <a:solidFill>
                  <a:srgbClr val="FFFFFF"/>
                </a:solidFill>
              </a14:hiddenFill>
            </a:ext>
          </a:extLst>
        </p:spPr>
      </p:pic>
      <p:sp>
        <p:nvSpPr>
          <p:cNvPr id="32" name="Rectangle 31"/>
          <p:cNvSpPr/>
          <p:nvPr/>
        </p:nvSpPr>
        <p:spPr>
          <a:xfrm>
            <a:off x="1600200" y="4407536"/>
            <a:ext cx="2447184" cy="1569660"/>
          </a:xfrm>
          <a:prstGeom prst="rect">
            <a:avLst/>
          </a:prstGeom>
        </p:spPr>
        <p:txBody>
          <a:bodyPr wrap="square">
            <a:spAutoFit/>
          </a:bodyPr>
          <a:lstStyle/>
          <a:p>
            <a:pPr marL="12700" marR="5080" indent="-2540" algn="ctr"/>
            <a:r>
              <a:rPr lang="en-US" sz="1600" b="1" dirty="0">
                <a:latin typeface="Century Schoolbook"/>
                <a:cs typeface="Century Schoolbook"/>
              </a:rPr>
              <a:t>Minimum  </a:t>
            </a:r>
            <a:r>
              <a:rPr lang="en-US" sz="1600" b="1" spc="-10" dirty="0">
                <a:latin typeface="Century Schoolbook"/>
                <a:cs typeface="Century Schoolbook"/>
              </a:rPr>
              <a:t>g</a:t>
            </a:r>
            <a:r>
              <a:rPr lang="en-US" sz="1600" b="1" spc="-5" dirty="0">
                <a:latin typeface="Century Schoolbook"/>
                <a:cs typeface="Century Schoolbook"/>
              </a:rPr>
              <a:t>u</a:t>
            </a:r>
            <a:r>
              <a:rPr lang="en-US" sz="1600" b="1" spc="-10" dirty="0">
                <a:latin typeface="Century Schoolbook"/>
                <a:cs typeface="Century Schoolbook"/>
              </a:rPr>
              <a:t>a</a:t>
            </a:r>
            <a:r>
              <a:rPr lang="en-US" sz="1600" b="1" spc="-5" dirty="0">
                <a:latin typeface="Century Schoolbook"/>
                <a:cs typeface="Century Schoolbook"/>
              </a:rPr>
              <a:t>ran</a:t>
            </a:r>
            <a:r>
              <a:rPr lang="en-US" sz="1600" b="1" dirty="0">
                <a:latin typeface="Century Schoolbook"/>
                <a:cs typeface="Century Schoolbook"/>
              </a:rPr>
              <a:t>teed  Pension </a:t>
            </a:r>
            <a:r>
              <a:rPr lang="en-US" sz="1600" b="1" spc="-5" dirty="0">
                <a:latin typeface="Century Schoolbook"/>
                <a:cs typeface="Century Schoolbook"/>
              </a:rPr>
              <a:t>of  </a:t>
            </a:r>
            <a:r>
              <a:rPr lang="en-US" sz="1600" b="1" dirty="0">
                <a:latin typeface="Calibri"/>
                <a:cs typeface="Calibri"/>
              </a:rPr>
              <a:t>₹</a:t>
            </a:r>
            <a:r>
              <a:rPr lang="en-US" sz="1600" b="1" spc="-5" dirty="0">
                <a:latin typeface="Century Schoolbook"/>
                <a:cs typeface="Century Schoolbook"/>
              </a:rPr>
              <a:t>1000 to </a:t>
            </a:r>
            <a:endParaRPr lang="en-US" sz="1600" dirty="0">
              <a:latin typeface="Century Schoolbook"/>
              <a:cs typeface="Century Schoolbook"/>
            </a:endParaRPr>
          </a:p>
          <a:p>
            <a:pPr marL="12700" marR="5080" indent="-2540" algn="ctr"/>
            <a:r>
              <a:rPr lang="en-US" sz="1600" b="1" dirty="0">
                <a:latin typeface="Calibri"/>
                <a:cs typeface="Calibri"/>
              </a:rPr>
              <a:t>₹</a:t>
            </a:r>
            <a:r>
              <a:rPr lang="en-US" sz="1600" b="1" spc="-5" dirty="0">
                <a:latin typeface="Century Schoolbook"/>
                <a:cs typeface="Century Schoolbook"/>
              </a:rPr>
              <a:t>5000/ </a:t>
            </a:r>
            <a:r>
              <a:rPr lang="en-US" sz="1600" b="1" dirty="0">
                <a:latin typeface="Arial Unicode MS" panose="020B0604020202020204" pitchFamily="34" charset="-128"/>
                <a:ea typeface="Arial Unicode MS" panose="020B0604020202020204" pitchFamily="34" charset="-128"/>
                <a:cs typeface="Arial Unicode MS" panose="020B0604020202020204" pitchFamily="34" charset="-128"/>
              </a:rPr>
              <a:t>₹</a:t>
            </a:r>
            <a:r>
              <a:rPr lang="en-US" sz="1600" b="1" spc="-5" dirty="0">
                <a:latin typeface="Arial Unicode MS" panose="020B0604020202020204" pitchFamily="34" charset="-128"/>
                <a:ea typeface="Arial Unicode MS" panose="020B0604020202020204" pitchFamily="34" charset="-128"/>
                <a:cs typeface="Arial Unicode MS" panose="020B0604020202020204" pitchFamily="34" charset="-128"/>
              </a:rPr>
              <a:t>1000 </a:t>
            </a:r>
            <a:r>
              <a:rPr lang="hi-IN" sz="1600" b="1" spc="-5" dirty="0">
                <a:latin typeface="Arial Unicode MS" panose="020B0604020202020204" pitchFamily="34" charset="-128"/>
                <a:ea typeface="Arial Unicode MS" panose="020B0604020202020204" pitchFamily="34" charset="-128"/>
                <a:cs typeface="Arial Unicode MS" panose="020B0604020202020204" pitchFamily="34" charset="-128"/>
              </a:rPr>
              <a:t>से</a:t>
            </a:r>
            <a:endParaRPr lang="en-US" sz="1600" dirty="0">
              <a:latin typeface="Arial Unicode MS" panose="020B0604020202020204" pitchFamily="34" charset="-128"/>
              <a:ea typeface="Arial Unicode MS" panose="020B0604020202020204" pitchFamily="34" charset="-128"/>
              <a:cs typeface="Arial Unicode MS" panose="020B0604020202020204" pitchFamily="34" charset="-128"/>
            </a:endParaRPr>
          </a:p>
          <a:p>
            <a:pPr algn="ctr"/>
            <a:r>
              <a:rPr lang="en-US" sz="1600" b="1" dirty="0">
                <a:latin typeface="Arial Unicode MS" panose="020B0604020202020204" pitchFamily="34" charset="-128"/>
                <a:ea typeface="Arial Unicode MS" panose="020B0604020202020204" pitchFamily="34" charset="-128"/>
                <a:cs typeface="Arial Unicode MS" panose="020B0604020202020204" pitchFamily="34" charset="-128"/>
              </a:rPr>
              <a:t>₹</a:t>
            </a:r>
            <a:r>
              <a:rPr lang="en-US" sz="1600" b="1" spc="-5" dirty="0">
                <a:latin typeface="Arial Unicode MS" panose="020B0604020202020204" pitchFamily="34" charset="-128"/>
                <a:ea typeface="Arial Unicode MS" panose="020B0604020202020204" pitchFamily="34" charset="-128"/>
                <a:cs typeface="Arial Unicode MS" panose="020B0604020202020204" pitchFamily="34" charset="-128"/>
              </a:rPr>
              <a:t>5000</a:t>
            </a:r>
            <a:r>
              <a:rPr lang="hi-IN" sz="1600" b="1" spc="-5" dirty="0">
                <a:latin typeface="Arial Unicode MS" panose="020B0604020202020204" pitchFamily="34" charset="-128"/>
                <a:ea typeface="Arial Unicode MS" panose="020B0604020202020204" pitchFamily="34" charset="-128"/>
                <a:cs typeface="Arial Unicode MS" panose="020B0604020202020204" pitchFamily="34" charset="-128"/>
              </a:rPr>
              <a:t> की न्यूनतम गारंटीड पेंशन </a:t>
            </a:r>
            <a:endParaRPr lang="en-US" sz="16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33" name="Rectangle 32"/>
          <p:cNvSpPr/>
          <p:nvPr/>
        </p:nvSpPr>
        <p:spPr>
          <a:xfrm>
            <a:off x="2705829" y="2151910"/>
            <a:ext cx="2286000" cy="2062103"/>
          </a:xfrm>
          <a:prstGeom prst="rect">
            <a:avLst/>
          </a:prstGeom>
        </p:spPr>
        <p:txBody>
          <a:bodyPr wrap="square">
            <a:spAutoFit/>
          </a:bodyPr>
          <a:lstStyle/>
          <a:p>
            <a:pPr marL="12700" marR="5080" indent="635" algn="just"/>
            <a:r>
              <a:rPr lang="en-US" sz="1600" b="1" spc="-5" dirty="0">
                <a:latin typeface="Century Schoolbook"/>
                <a:cs typeface="Century Schoolbook"/>
              </a:rPr>
              <a:t>The </a:t>
            </a:r>
            <a:r>
              <a:rPr lang="en-US" sz="1600" b="1" dirty="0">
                <a:latin typeface="Century Schoolbook"/>
                <a:cs typeface="Century Schoolbook"/>
              </a:rPr>
              <a:t>same  </a:t>
            </a:r>
            <a:r>
              <a:rPr lang="en-US" sz="1600" b="1" spc="-5" dirty="0">
                <a:latin typeface="Century Schoolbook"/>
                <a:cs typeface="Century Schoolbook"/>
              </a:rPr>
              <a:t>pension </a:t>
            </a:r>
            <a:r>
              <a:rPr lang="en-US" sz="1600" b="1" dirty="0">
                <a:latin typeface="Century Schoolbook"/>
                <a:cs typeface="Century Schoolbook"/>
              </a:rPr>
              <a:t>is  </a:t>
            </a:r>
            <a:r>
              <a:rPr lang="en-US" sz="1600" b="1" spc="-5" dirty="0">
                <a:latin typeface="Century Schoolbook"/>
                <a:cs typeface="Century Schoolbook"/>
              </a:rPr>
              <a:t>payable </a:t>
            </a:r>
            <a:r>
              <a:rPr lang="en-US" sz="1600" b="1" dirty="0">
                <a:latin typeface="Century Schoolbook"/>
                <a:cs typeface="Century Schoolbook"/>
              </a:rPr>
              <a:t>to  Spouse</a:t>
            </a:r>
            <a:r>
              <a:rPr lang="en-US" sz="1600" b="1" spc="-80" dirty="0">
                <a:latin typeface="Century Schoolbook"/>
                <a:cs typeface="Century Schoolbook"/>
              </a:rPr>
              <a:t> </a:t>
            </a:r>
            <a:r>
              <a:rPr lang="en-US" sz="1600" b="1" spc="-5" dirty="0">
                <a:latin typeface="Century Schoolbook"/>
                <a:cs typeface="Century Schoolbook"/>
              </a:rPr>
              <a:t>after  </a:t>
            </a:r>
            <a:r>
              <a:rPr lang="en-US" sz="1600" b="1" dirty="0">
                <a:latin typeface="Century Schoolbook"/>
                <a:cs typeface="Century Schoolbook"/>
              </a:rPr>
              <a:t>death of  Subscriber/ </a:t>
            </a:r>
            <a:r>
              <a:rPr lang="hi-IN" sz="1600" b="1" spc="-5" dirty="0">
                <a:latin typeface="Arial Unicode MS" panose="020B0604020202020204" pitchFamily="34" charset="-128"/>
                <a:ea typeface="Arial Unicode MS" panose="020B0604020202020204" pitchFamily="34" charset="-128"/>
                <a:cs typeface="Arial Unicode MS" panose="020B0604020202020204" pitchFamily="34" charset="-128"/>
              </a:rPr>
              <a:t>अभिदाता की मृत्यु के बाद पति/पत्नी को भी समान पेंशन प्रदान की जाएगी I </a:t>
            </a:r>
            <a:endParaRPr lang="en-US" sz="1600" b="1" dirty="0">
              <a:latin typeface="Century Schoolbook"/>
              <a:cs typeface="Century Schoolbook"/>
            </a:endParaRPr>
          </a:p>
          <a:p>
            <a:pPr marL="12700" marR="5080" indent="635" algn="just"/>
            <a:endParaRPr lang="en-US" sz="1600" b="1" dirty="0">
              <a:latin typeface="Century Schoolbook"/>
              <a:cs typeface="Century Schoolbook"/>
            </a:endParaRPr>
          </a:p>
        </p:txBody>
      </p:sp>
      <p:sp>
        <p:nvSpPr>
          <p:cNvPr id="34" name="Rectangle 33"/>
          <p:cNvSpPr/>
          <p:nvPr/>
        </p:nvSpPr>
        <p:spPr>
          <a:xfrm>
            <a:off x="5615895" y="1756172"/>
            <a:ext cx="2577062" cy="2062103"/>
          </a:xfrm>
          <a:prstGeom prst="rect">
            <a:avLst/>
          </a:prstGeom>
        </p:spPr>
        <p:txBody>
          <a:bodyPr wrap="square">
            <a:spAutoFit/>
          </a:bodyPr>
          <a:lstStyle/>
          <a:p>
            <a:pPr marL="12065" marR="5080" indent="1270" algn="ctr">
              <a:spcBef>
                <a:spcPts val="5"/>
              </a:spcBef>
            </a:pPr>
            <a:r>
              <a:rPr lang="en-US" sz="1600" b="1" spc="-5" dirty="0">
                <a:latin typeface="Century Schoolbook"/>
                <a:cs typeface="Century Schoolbook"/>
              </a:rPr>
              <a:t>Return </a:t>
            </a:r>
            <a:r>
              <a:rPr lang="en-US" sz="1600" b="1" dirty="0">
                <a:latin typeface="Century Schoolbook"/>
                <a:cs typeface="Century Schoolbook"/>
              </a:rPr>
              <a:t>of  indicative  </a:t>
            </a:r>
            <a:r>
              <a:rPr lang="en-US" sz="1600" b="1" spc="-5" dirty="0">
                <a:latin typeface="Century Schoolbook"/>
                <a:cs typeface="Century Schoolbook"/>
              </a:rPr>
              <a:t>pension  </a:t>
            </a:r>
            <a:r>
              <a:rPr lang="en-US" sz="1600" b="1" dirty="0">
                <a:latin typeface="Century Schoolbook"/>
                <a:cs typeface="Century Schoolbook"/>
              </a:rPr>
              <a:t>wealth to  </a:t>
            </a:r>
            <a:r>
              <a:rPr lang="en-US" sz="1600" b="1" spc="-5" dirty="0">
                <a:latin typeface="Century Schoolbook"/>
                <a:cs typeface="Century Schoolbook"/>
              </a:rPr>
              <a:t>nominees  after death</a:t>
            </a:r>
            <a:r>
              <a:rPr lang="en-US" sz="1600" b="1" spc="-100" dirty="0">
                <a:latin typeface="Century Schoolbook"/>
                <a:cs typeface="Century Schoolbook"/>
              </a:rPr>
              <a:t> </a:t>
            </a:r>
            <a:r>
              <a:rPr lang="en-US" sz="1600" b="1" dirty="0">
                <a:latin typeface="Century Schoolbook"/>
                <a:cs typeface="Century Schoolbook"/>
              </a:rPr>
              <a:t>of  spouse/ </a:t>
            </a:r>
            <a:r>
              <a:rPr lang="hi-IN" sz="1600" b="1" spc="-5" dirty="0">
                <a:latin typeface="Arial Unicode MS" panose="020B0604020202020204" pitchFamily="34" charset="-128"/>
                <a:ea typeface="Arial Unicode MS" panose="020B0604020202020204" pitchFamily="34" charset="-128"/>
                <a:cs typeface="Arial Unicode MS" panose="020B0604020202020204" pitchFamily="34" charset="-128"/>
              </a:rPr>
              <a:t>पति/पत्नी की मृत्यु के बाद नामिति को अनुमानित पेंशन संपत्ति की वापसी I </a:t>
            </a:r>
            <a:endParaRPr lang="en-US" sz="1600" b="1" dirty="0">
              <a:latin typeface="Century Schoolbook"/>
              <a:cs typeface="Century Schoolbook"/>
            </a:endParaRPr>
          </a:p>
          <a:p>
            <a:pPr marL="12065" marR="5080" indent="1270" algn="ctr">
              <a:spcBef>
                <a:spcPts val="5"/>
              </a:spcBef>
            </a:pPr>
            <a:endParaRPr lang="en-US" sz="1600" b="1" dirty="0">
              <a:latin typeface="Century Schoolbook"/>
              <a:cs typeface="Century Schoolbook"/>
            </a:endParaRPr>
          </a:p>
        </p:txBody>
      </p:sp>
      <p:sp>
        <p:nvSpPr>
          <p:cNvPr id="2" name="Explosion 1 1"/>
          <p:cNvSpPr/>
          <p:nvPr/>
        </p:nvSpPr>
        <p:spPr>
          <a:xfrm>
            <a:off x="8144618" y="2500222"/>
            <a:ext cx="3402411" cy="3036508"/>
          </a:xfrm>
          <a:prstGeom prst="irregularSeal1">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t>If the actual returns on the pension contributions are higher, then higher the pension.</a:t>
            </a:r>
          </a:p>
        </p:txBody>
      </p:sp>
      <p:grpSp>
        <p:nvGrpSpPr>
          <p:cNvPr id="5" name="Group 4"/>
          <p:cNvGrpSpPr/>
          <p:nvPr/>
        </p:nvGrpSpPr>
        <p:grpSpPr>
          <a:xfrm>
            <a:off x="8875853" y="4718521"/>
            <a:ext cx="1939940" cy="1562259"/>
            <a:chOff x="6897552" y="3681024"/>
            <a:chExt cx="1805115" cy="1448430"/>
          </a:xfrm>
        </p:grpSpPr>
        <p:sp>
          <p:nvSpPr>
            <p:cNvPr id="8" name="object 30"/>
            <p:cNvSpPr/>
            <p:nvPr/>
          </p:nvSpPr>
          <p:spPr>
            <a:xfrm>
              <a:off x="6897552" y="3681024"/>
              <a:ext cx="1805115" cy="1448430"/>
            </a:xfrm>
            <a:custGeom>
              <a:avLst/>
              <a:gdLst/>
              <a:ahLst/>
              <a:cxnLst/>
              <a:rect l="l" t="t" r="r" b="b"/>
              <a:pathLst>
                <a:path w="2642870" h="1752600">
                  <a:moveTo>
                    <a:pt x="0" y="854151"/>
                  </a:moveTo>
                  <a:lnTo>
                    <a:pt x="1321308" y="0"/>
                  </a:lnTo>
                  <a:lnTo>
                    <a:pt x="2642616" y="854151"/>
                  </a:lnTo>
                  <a:lnTo>
                    <a:pt x="1981962" y="854151"/>
                  </a:lnTo>
                  <a:lnTo>
                    <a:pt x="1981962" y="1752600"/>
                  </a:lnTo>
                  <a:lnTo>
                    <a:pt x="660653" y="1752600"/>
                  </a:lnTo>
                  <a:lnTo>
                    <a:pt x="660653" y="854151"/>
                  </a:lnTo>
                  <a:lnTo>
                    <a:pt x="0" y="854151"/>
                  </a:lnTo>
                  <a:close/>
                </a:path>
              </a:pathLst>
            </a:custGeom>
            <a:solidFill>
              <a:schemeClr val="tx1">
                <a:lumMod val="65000"/>
                <a:lumOff val="35000"/>
              </a:schemeClr>
            </a:solidFill>
            <a:ln w="25908">
              <a:noFill/>
            </a:ln>
          </p:spPr>
          <p:txBody>
            <a:bodyPr wrap="square" lIns="0" tIns="0" rIns="0" bIns="0" rtlCol="0"/>
            <a:lstStyle/>
            <a:p>
              <a:endParaRPr>
                <a:solidFill>
                  <a:schemeClr val="bg1"/>
                </a:solidFill>
              </a:endParaRPr>
            </a:p>
          </p:txBody>
        </p:sp>
        <p:sp>
          <p:nvSpPr>
            <p:cNvPr id="4" name="Rectangle 3"/>
            <p:cNvSpPr/>
            <p:nvPr/>
          </p:nvSpPr>
          <p:spPr>
            <a:xfrm>
              <a:off x="7264410" y="3985528"/>
              <a:ext cx="1108792" cy="1084336"/>
            </a:xfrm>
            <a:prstGeom prst="rect">
              <a:avLst/>
            </a:prstGeom>
          </p:spPr>
          <p:txBody>
            <a:bodyPr wrap="square">
              <a:spAutoFit/>
            </a:bodyPr>
            <a:lstStyle/>
            <a:p>
              <a:pPr marL="12700" marR="5080" indent="635" algn="ctr">
                <a:spcBef>
                  <a:spcPts val="100"/>
                </a:spcBef>
              </a:pPr>
              <a:r>
                <a:rPr lang="en-US" sz="1400" b="1" spc="-5" dirty="0">
                  <a:solidFill>
                    <a:schemeClr val="bg1"/>
                  </a:solidFill>
                  <a:latin typeface="Century Schoolbook"/>
                  <a:cs typeface="Century Schoolbook"/>
                </a:rPr>
                <a:t>Returns  arrived</a:t>
              </a:r>
              <a:r>
                <a:rPr lang="en-US" sz="1400" b="1" spc="-90" dirty="0">
                  <a:solidFill>
                    <a:schemeClr val="bg1"/>
                  </a:solidFill>
                  <a:latin typeface="Century Schoolbook"/>
                  <a:cs typeface="Century Schoolbook"/>
                </a:rPr>
                <a:t> </a:t>
              </a:r>
              <a:r>
                <a:rPr lang="en-US" sz="1400" b="1" spc="-5" dirty="0">
                  <a:solidFill>
                    <a:schemeClr val="bg1"/>
                  </a:solidFill>
                  <a:latin typeface="Century Schoolbook"/>
                  <a:cs typeface="Century Schoolbook"/>
                </a:rPr>
                <a:t>at  8% and  pay outs  at</a:t>
              </a:r>
              <a:r>
                <a:rPr lang="en-US" sz="1400" b="1" spc="-35" dirty="0">
                  <a:solidFill>
                    <a:schemeClr val="bg1"/>
                  </a:solidFill>
                  <a:latin typeface="Century Schoolbook"/>
                  <a:cs typeface="Century Schoolbook"/>
                </a:rPr>
                <a:t> </a:t>
              </a:r>
              <a:r>
                <a:rPr lang="en-US" sz="1400" b="1" spc="-5" dirty="0">
                  <a:solidFill>
                    <a:schemeClr val="bg1"/>
                  </a:solidFill>
                  <a:latin typeface="Century Schoolbook"/>
                  <a:cs typeface="Century Schoolbook"/>
                </a:rPr>
                <a:t>7%</a:t>
              </a:r>
              <a:endParaRPr lang="en-US" sz="1400" b="1" dirty="0">
                <a:solidFill>
                  <a:schemeClr val="bg1"/>
                </a:solidFill>
                <a:latin typeface="Century Schoolbook"/>
                <a:cs typeface="Century Schoolbook"/>
              </a:endParaRPr>
            </a:p>
          </p:txBody>
        </p:sp>
      </p:grpSp>
      <p:sp>
        <p:nvSpPr>
          <p:cNvPr id="11" name="Title 1"/>
          <p:cNvSpPr txBox="1">
            <a:spLocks/>
          </p:cNvSpPr>
          <p:nvPr/>
        </p:nvSpPr>
        <p:spPr>
          <a:xfrm>
            <a:off x="1524000" y="857250"/>
            <a:ext cx="9144000" cy="490538"/>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spcAft>
                <a:spcPct val="0"/>
              </a:spcAft>
            </a:pPr>
            <a:endParaRPr lang="en-US" altLang="en-US" sz="2400" dirty="0">
              <a:latin typeface="Arial" panose="020B0604020202020204" pitchFamily="34" charset="0"/>
              <a:cs typeface="Arial" panose="020B0604020202020204" pitchFamily="34" charset="0"/>
            </a:endParaRPr>
          </a:p>
        </p:txBody>
      </p:sp>
      <p:sp>
        <p:nvSpPr>
          <p:cNvPr id="12" name="object 11"/>
          <p:cNvSpPr/>
          <p:nvPr/>
        </p:nvSpPr>
        <p:spPr>
          <a:xfrm>
            <a:off x="2853370" y="1009051"/>
            <a:ext cx="6621136" cy="584775"/>
          </a:xfrm>
          <a:custGeom>
            <a:avLst/>
            <a:gdLst/>
            <a:ahLst/>
            <a:cxnLst/>
            <a:rect l="l" t="t" r="r" b="b"/>
            <a:pathLst>
              <a:path w="3125470" h="525780">
                <a:moveTo>
                  <a:pt x="0" y="525729"/>
                </a:moveTo>
                <a:lnTo>
                  <a:pt x="3124962" y="525729"/>
                </a:lnTo>
                <a:lnTo>
                  <a:pt x="3124962" y="0"/>
                </a:lnTo>
                <a:lnTo>
                  <a:pt x="0" y="0"/>
                </a:lnTo>
                <a:lnTo>
                  <a:pt x="0" y="525729"/>
                </a:lnTo>
                <a:close/>
              </a:path>
            </a:pathLst>
          </a:custGeom>
          <a:solidFill>
            <a:schemeClr val="tx1">
              <a:lumMod val="65000"/>
              <a:lumOff val="35000"/>
            </a:schemeClr>
          </a:solidFill>
          <a:ln>
            <a:noFill/>
          </a:ln>
        </p:spPr>
        <p:txBody>
          <a:bodyPr lIns="0" tIns="0" rIns="0" bIns="0" anchor="ctr"/>
          <a:lstStyle/>
          <a:p>
            <a:pPr algn="ctr">
              <a:buClr>
                <a:srgbClr val="000000"/>
              </a:buClr>
              <a:defRPr/>
            </a:pPr>
            <a:endParaRPr lang="en-US" sz="2400" b="1" kern="0" dirty="0">
              <a:solidFill>
                <a:schemeClr val="bg1"/>
              </a:solidFill>
              <a:latin typeface="Calibri" panose="020F0502020204030204" pitchFamily="34" charset="0"/>
              <a:ea typeface="Arial"/>
              <a:cs typeface="Calibri" panose="020F0502020204030204" pitchFamily="34" charset="0"/>
              <a:sym typeface="Arial"/>
            </a:endParaRPr>
          </a:p>
          <a:p>
            <a:pPr algn="ctr">
              <a:buClr>
                <a:srgbClr val="000000"/>
              </a:buClr>
              <a:defRPr/>
            </a:pPr>
            <a:r>
              <a:rPr lang="en-US" sz="2400" b="1" kern="0" dirty="0">
                <a:solidFill>
                  <a:schemeClr val="bg1"/>
                </a:solidFill>
                <a:latin typeface="Calibri" panose="020F0502020204030204" pitchFamily="34" charset="0"/>
                <a:ea typeface="Arial"/>
                <a:cs typeface="Calibri" panose="020F0502020204030204" pitchFamily="34" charset="0"/>
                <a:sym typeface="Arial"/>
              </a:rPr>
              <a:t>On attaining 60 Years/ </a:t>
            </a:r>
            <a:r>
              <a:rPr lang="hi-IN" sz="2400" b="1" kern="0" dirty="0">
                <a:solidFill>
                  <a:schemeClr val="bg1"/>
                </a:solidFill>
                <a:latin typeface="Arial Unicode MS" panose="020B0604020202020204" pitchFamily="34" charset="-128"/>
                <a:ea typeface="Arial Unicode MS" panose="020B0604020202020204" pitchFamily="34" charset="-128"/>
                <a:cs typeface="Arial Unicode MS" panose="020B0604020202020204" pitchFamily="34" charset="-128"/>
                <a:sym typeface="Arial"/>
              </a:rPr>
              <a:t>60 वर्ष की आयु प्राप्त करने पर </a:t>
            </a:r>
          </a:p>
          <a:p>
            <a:pPr algn="ctr">
              <a:buClr>
                <a:srgbClr val="000000"/>
              </a:buClr>
              <a:defRPr/>
            </a:pPr>
            <a:endParaRPr sz="2400" b="1" kern="0" dirty="0">
              <a:solidFill>
                <a:schemeClr val="bg1"/>
              </a:solidFill>
              <a:latin typeface="Calibri" panose="020F0502020204030204" pitchFamily="34" charset="0"/>
              <a:ea typeface="Arial"/>
              <a:cs typeface="Calibri" panose="020F0502020204030204" pitchFamily="34" charset="0"/>
              <a:sym typeface="Arial"/>
            </a:endParaRPr>
          </a:p>
        </p:txBody>
      </p:sp>
      <p:sp>
        <p:nvSpPr>
          <p:cNvPr id="13" name="object 3"/>
          <p:cNvSpPr txBox="1">
            <a:spLocks noChangeArrowheads="1"/>
          </p:cNvSpPr>
          <p:nvPr/>
        </p:nvSpPr>
        <p:spPr bwMode="auto">
          <a:xfrm>
            <a:off x="2364506" y="126217"/>
            <a:ext cx="7741048" cy="566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12700" rIns="0" bIns="0">
            <a:spAutoFit/>
          </a:bodyPr>
          <a:lstStyle>
            <a:lvl1pPr marL="90488"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eaLnBrk="1" hangingPunct="1">
              <a:spcBef>
                <a:spcPts val="100"/>
              </a:spcBef>
              <a:buClr>
                <a:srgbClr val="000000"/>
              </a:buClr>
            </a:pPr>
            <a:r>
              <a:rPr lang="en-US" altLang="en-US" sz="3600" b="1" u="sng" spc="-50" dirty="0">
                <a:solidFill>
                  <a:schemeClr val="tx1"/>
                </a:solidFill>
                <a:latin typeface="Montserrat"/>
                <a:ea typeface="Montserrat"/>
                <a:cs typeface="Montserrat"/>
              </a:rPr>
              <a:t>Atal Pension </a:t>
            </a:r>
            <a:r>
              <a:rPr lang="en-US" altLang="en-US" sz="3600" b="1" u="sng" spc="-50" dirty="0" err="1">
                <a:solidFill>
                  <a:schemeClr val="tx1"/>
                </a:solidFill>
                <a:latin typeface="Montserrat"/>
                <a:ea typeface="Montserrat"/>
                <a:cs typeface="Montserrat"/>
              </a:rPr>
              <a:t>Yojana</a:t>
            </a:r>
            <a:r>
              <a:rPr lang="en-US" altLang="en-US" sz="3600" b="1" u="sng" spc="-50" dirty="0">
                <a:solidFill>
                  <a:schemeClr val="tx1"/>
                </a:solidFill>
                <a:latin typeface="Montserrat"/>
                <a:ea typeface="Montserrat"/>
                <a:cs typeface="Montserrat"/>
              </a:rPr>
              <a:t>- A BRIEF</a:t>
            </a:r>
          </a:p>
        </p:txBody>
      </p:sp>
      <p:sp>
        <p:nvSpPr>
          <p:cNvPr id="14" name="Frame 13"/>
          <p:cNvSpPr/>
          <p:nvPr/>
        </p:nvSpPr>
        <p:spPr bwMode="auto">
          <a:xfrm>
            <a:off x="887965" y="1357765"/>
            <a:ext cx="1424470" cy="1363459"/>
          </a:xfrm>
          <a:prstGeom prst="frame">
            <a:avLst>
              <a:gd name="adj1" fmla="val 7500"/>
            </a:avLst>
          </a:prstGeom>
          <a:gradFill flip="none" rotWithShape="1">
            <a:gsLst>
              <a:gs pos="81000">
                <a:srgbClr val="910808"/>
              </a:gs>
              <a:gs pos="0">
                <a:srgbClr val="ED1111"/>
              </a:gs>
              <a:gs pos="100000">
                <a:srgbClr val="3E0000"/>
              </a:gs>
            </a:gsLst>
            <a:lin ang="10800000" scaled="1"/>
            <a:tileRect/>
          </a:gradFill>
          <a:ln w="25400" cap="flat" cmpd="sng" algn="ctr">
            <a:noFill/>
            <a:prstDash val="solid"/>
          </a:ln>
          <a:effectLst/>
        </p:spPr>
        <p:txBody>
          <a:bodyPr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buClr>
                <a:srgbClr val="000000"/>
              </a:buClr>
              <a:defRPr/>
            </a:pPr>
            <a:endParaRPr lang="en-US" kern="0">
              <a:solidFill>
                <a:sysClr val="window" lastClr="FFFFFF"/>
              </a:solidFill>
              <a:latin typeface="Calibri"/>
              <a:sym typeface="Arial"/>
            </a:endParaRPr>
          </a:p>
        </p:txBody>
      </p:sp>
      <p:sp>
        <p:nvSpPr>
          <p:cNvPr id="15" name="Rectangle 4"/>
          <p:cNvSpPr>
            <a:spLocks noChangeArrowheads="1"/>
          </p:cNvSpPr>
          <p:nvPr/>
        </p:nvSpPr>
        <p:spPr bwMode="auto">
          <a:xfrm>
            <a:off x="1082939" y="1562149"/>
            <a:ext cx="1034522" cy="1138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eaLnBrk="1" hangingPunct="1"/>
            <a:r>
              <a:rPr lang="en-US" altLang="en-US" sz="2400" b="1" dirty="0">
                <a:solidFill>
                  <a:srgbClr val="0D0D0D"/>
                </a:solidFill>
                <a:latin typeface="Calibri" panose="020F0502020204030204" pitchFamily="34" charset="0"/>
              </a:rPr>
              <a:t>Exit/ </a:t>
            </a:r>
            <a:r>
              <a:rPr lang="hi-IN" altLang="en-US" sz="2000" b="1" dirty="0">
                <a:solidFill>
                  <a:srgbClr val="0D0D0D"/>
                </a:solidFill>
                <a:latin typeface="Calibri" panose="020F0502020204030204" pitchFamily="34" charset="0"/>
              </a:rPr>
              <a:t>निकास </a:t>
            </a:r>
          </a:p>
          <a:p>
            <a:pPr algn="ctr" eaLnBrk="1" hangingPunct="1"/>
            <a:endParaRPr lang="en-US" altLang="en-US" sz="2400" b="1" dirty="0">
              <a:solidFill>
                <a:srgbClr val="0D0D0D"/>
              </a:solidFill>
              <a:latin typeface="Calibri" panose="020F0502020204030204" pitchFamily="34" charset="0"/>
            </a:endParaRPr>
          </a:p>
        </p:txBody>
      </p:sp>
      <p:sp>
        <p:nvSpPr>
          <p:cNvPr id="17" name="Rectangle 16"/>
          <p:cNvSpPr/>
          <p:nvPr/>
        </p:nvSpPr>
        <p:spPr>
          <a:xfrm>
            <a:off x="8726973" y="1754798"/>
            <a:ext cx="2577062" cy="584775"/>
          </a:xfrm>
          <a:prstGeom prst="rect">
            <a:avLst/>
          </a:prstGeom>
          <a:ln w="76200">
            <a:solidFill>
              <a:srgbClr val="002060"/>
            </a:solidFill>
          </a:ln>
        </p:spPr>
        <p:txBody>
          <a:bodyPr wrap="square">
            <a:spAutoFit/>
          </a:bodyPr>
          <a:lstStyle/>
          <a:p>
            <a:pPr marL="12065" marR="5080" indent="1270" algn="ctr">
              <a:spcBef>
                <a:spcPts val="5"/>
              </a:spcBef>
            </a:pPr>
            <a:r>
              <a:rPr lang="en-US" sz="1600" b="1" spc="-5" dirty="0">
                <a:latin typeface="Century Schoolbook"/>
                <a:cs typeface="Century Schoolbook"/>
              </a:rPr>
              <a:t>Triple Benefit/ </a:t>
            </a:r>
            <a:r>
              <a:rPr lang="hi-IN" sz="1600" b="1" dirty="0">
                <a:latin typeface="Arial Unicode MS" panose="020B0604020202020204" pitchFamily="34" charset="-128"/>
                <a:ea typeface="Arial Unicode MS" panose="020B0604020202020204" pitchFamily="34" charset="-128"/>
                <a:cs typeface="Arial Unicode MS" panose="020B0604020202020204" pitchFamily="34" charset="-128"/>
              </a:rPr>
              <a:t>तिगुना लाभ </a:t>
            </a:r>
            <a:endParaRPr lang="en-US" sz="1600" b="1"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pic>
        <p:nvPicPr>
          <p:cNvPr id="18" name="Picture 17">
            <a:extLst>
              <a:ext uri="{FF2B5EF4-FFF2-40B4-BE49-F238E27FC236}">
                <a16:creationId xmlns:a16="http://schemas.microsoft.com/office/drawing/2014/main" id="{15A99248-2AE2-4090-8E59-EDEF9C29D6FA}"/>
              </a:ext>
            </a:extLst>
          </p:cNvPr>
          <p:cNvPicPr>
            <a:picLocks noChangeAspect="1"/>
          </p:cNvPicPr>
          <p:nvPr/>
        </p:nvPicPr>
        <p:blipFill>
          <a:blip r:embed="rId3"/>
          <a:stretch>
            <a:fillRect/>
          </a:stretch>
        </p:blipFill>
        <p:spPr>
          <a:xfrm>
            <a:off x="10557990" y="60697"/>
            <a:ext cx="1502887" cy="6911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9" name="Picture 2" descr="Image result for government of india emblem&quot;">
            <a:extLst>
              <a:ext uri="{FF2B5EF4-FFF2-40B4-BE49-F238E27FC236}">
                <a16:creationId xmlns:a16="http://schemas.microsoft.com/office/drawing/2014/main" id="{6ACCC4B0-5755-4FF1-AEE4-A29396BCC567}"/>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8255"/>
          <a:stretch/>
        </p:blipFill>
        <p:spPr bwMode="auto">
          <a:xfrm>
            <a:off x="-2303" y="80229"/>
            <a:ext cx="1087343" cy="8970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30548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ppt_x"/>
                                          </p:val>
                                        </p:tav>
                                        <p:tav tm="100000">
                                          <p:val>
                                            <p:strVal val="#ppt_x"/>
                                          </p:val>
                                        </p:tav>
                                      </p:tavLst>
                                    </p:anim>
                                    <p:anim calcmode="lin" valueType="num">
                                      <p:cBhvr additive="base">
                                        <p:cTn id="8" dur="500" fill="hold"/>
                                        <p:tgtEl>
                                          <p:spTgt spid="3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2000"/>
                                  </p:stCondLst>
                                  <p:childTnLst>
                                    <p:set>
                                      <p:cBhvr>
                                        <p:cTn id="11" dur="1" fill="hold">
                                          <p:stCondLst>
                                            <p:cond delay="0"/>
                                          </p:stCondLst>
                                        </p:cTn>
                                        <p:tgtEl>
                                          <p:spTgt spid="33"/>
                                        </p:tgtEl>
                                        <p:attrNameLst>
                                          <p:attrName>style.visibility</p:attrName>
                                        </p:attrNameLst>
                                      </p:cBhvr>
                                      <p:to>
                                        <p:strVal val="visible"/>
                                      </p:to>
                                    </p:set>
                                    <p:anim calcmode="lin" valueType="num">
                                      <p:cBhvr additive="base">
                                        <p:cTn id="12" dur="500" fill="hold"/>
                                        <p:tgtEl>
                                          <p:spTgt spid="33"/>
                                        </p:tgtEl>
                                        <p:attrNameLst>
                                          <p:attrName>ppt_x</p:attrName>
                                        </p:attrNameLst>
                                      </p:cBhvr>
                                      <p:tavLst>
                                        <p:tav tm="0">
                                          <p:val>
                                            <p:strVal val="#ppt_x"/>
                                          </p:val>
                                        </p:tav>
                                        <p:tav tm="100000">
                                          <p:val>
                                            <p:strVal val="#ppt_x"/>
                                          </p:val>
                                        </p:tav>
                                      </p:tavLst>
                                    </p:anim>
                                    <p:anim calcmode="lin" valueType="num">
                                      <p:cBhvr additive="base">
                                        <p:cTn id="13" dur="500" fill="hold"/>
                                        <p:tgtEl>
                                          <p:spTgt spid="33"/>
                                        </p:tgtEl>
                                        <p:attrNameLst>
                                          <p:attrName>ppt_y</p:attrName>
                                        </p:attrNameLst>
                                      </p:cBhvr>
                                      <p:tavLst>
                                        <p:tav tm="0">
                                          <p:val>
                                            <p:strVal val="1+#ppt_h/2"/>
                                          </p:val>
                                        </p:tav>
                                        <p:tav tm="100000">
                                          <p:val>
                                            <p:strVal val="#ppt_y"/>
                                          </p:val>
                                        </p:tav>
                                      </p:tavLst>
                                    </p:anim>
                                  </p:childTnLst>
                                </p:cTn>
                              </p:par>
                            </p:childTnLst>
                          </p:cTn>
                        </p:par>
                        <p:par>
                          <p:cTn id="14" fill="hold">
                            <p:stCondLst>
                              <p:cond delay="3000"/>
                            </p:stCondLst>
                            <p:childTnLst>
                              <p:par>
                                <p:cTn id="15" presetID="2" presetClass="entr" presetSubtype="4" fill="hold" grpId="0" nodeType="afterEffect">
                                  <p:stCondLst>
                                    <p:cond delay="2000"/>
                                  </p:stCondLst>
                                  <p:childTnLst>
                                    <p:set>
                                      <p:cBhvr>
                                        <p:cTn id="16" dur="1" fill="hold">
                                          <p:stCondLst>
                                            <p:cond delay="0"/>
                                          </p:stCondLst>
                                        </p:cTn>
                                        <p:tgtEl>
                                          <p:spTgt spid="34"/>
                                        </p:tgtEl>
                                        <p:attrNameLst>
                                          <p:attrName>style.visibility</p:attrName>
                                        </p:attrNameLst>
                                      </p:cBhvr>
                                      <p:to>
                                        <p:strVal val="visible"/>
                                      </p:to>
                                    </p:set>
                                    <p:anim calcmode="lin" valueType="num">
                                      <p:cBhvr additive="base">
                                        <p:cTn id="17" dur="500" fill="hold"/>
                                        <p:tgtEl>
                                          <p:spTgt spid="34"/>
                                        </p:tgtEl>
                                        <p:attrNameLst>
                                          <p:attrName>ppt_x</p:attrName>
                                        </p:attrNameLst>
                                      </p:cBhvr>
                                      <p:tavLst>
                                        <p:tav tm="0">
                                          <p:val>
                                            <p:strVal val="#ppt_x"/>
                                          </p:val>
                                        </p:tav>
                                        <p:tav tm="100000">
                                          <p:val>
                                            <p:strVal val="#ppt_x"/>
                                          </p:val>
                                        </p:tav>
                                      </p:tavLst>
                                    </p:anim>
                                    <p:anim calcmode="lin" valueType="num">
                                      <p:cBhvr additive="base">
                                        <p:cTn id="18"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ppt_x"/>
                                          </p:val>
                                        </p:tav>
                                        <p:tav tm="100000">
                                          <p:val>
                                            <p:strVal val="#ppt_x"/>
                                          </p:val>
                                        </p:tav>
                                      </p:tavLst>
                                    </p:anim>
                                    <p:anim calcmode="lin" valueType="num">
                                      <p:cBhvr additive="base">
                                        <p:cTn id="2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1000"/>
                                        <p:tgtEl>
                                          <p:spTgt spid="2"/>
                                        </p:tgtEl>
                                      </p:cBhvr>
                                    </p:animEffect>
                                    <p:anim calcmode="lin" valueType="num">
                                      <p:cBhvr>
                                        <p:cTn id="30" dur="1000" fill="hold"/>
                                        <p:tgtEl>
                                          <p:spTgt spid="2"/>
                                        </p:tgtEl>
                                        <p:attrNameLst>
                                          <p:attrName>ppt_x</p:attrName>
                                        </p:attrNameLst>
                                      </p:cBhvr>
                                      <p:tavLst>
                                        <p:tav tm="0">
                                          <p:val>
                                            <p:strVal val="#ppt_x"/>
                                          </p:val>
                                        </p:tav>
                                        <p:tav tm="100000">
                                          <p:val>
                                            <p:strVal val="#ppt_x"/>
                                          </p:val>
                                        </p:tav>
                                      </p:tavLst>
                                    </p:anim>
                                    <p:anim calcmode="lin" valueType="num">
                                      <p:cBhvr>
                                        <p:cTn id="31" dur="1000" fill="hold"/>
                                        <p:tgtEl>
                                          <p:spTgt spid="2"/>
                                        </p:tgtEl>
                                        <p:attrNameLst>
                                          <p:attrName>ppt_y</p:attrName>
                                        </p:attrNameLst>
                                      </p:cBhvr>
                                      <p:tavLst>
                                        <p:tav tm="0">
                                          <p:val>
                                            <p:strVal val="#ppt_y+.1"/>
                                          </p:val>
                                        </p:tav>
                                        <p:tav tm="100000">
                                          <p:val>
                                            <p:strVal val="#ppt_y"/>
                                          </p:val>
                                        </p:tav>
                                      </p:tavLst>
                                    </p:anim>
                                  </p:childTnLst>
                                </p:cTn>
                              </p:par>
                              <p:par>
                                <p:cTn id="32" presetID="10" presetClass="entr" presetSubtype="0"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500"/>
                                        <p:tgtEl>
                                          <p:spTgt spid="12"/>
                                        </p:tgtEl>
                                      </p:cBhvr>
                                    </p:animEffect>
                                  </p:childTnLst>
                                </p:cTn>
                              </p:par>
                            </p:childTnLst>
                          </p:cTn>
                        </p:par>
                        <p:par>
                          <p:cTn id="35" fill="hold">
                            <p:stCondLst>
                              <p:cond delay="1000"/>
                            </p:stCondLst>
                            <p:childTnLst>
                              <p:par>
                                <p:cTn id="36" presetID="2" presetClass="entr" presetSubtype="4" fill="hold" grpId="0" nodeType="afterEffect">
                                  <p:stCondLst>
                                    <p:cond delay="200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500" fill="hold"/>
                                        <p:tgtEl>
                                          <p:spTgt spid="17"/>
                                        </p:tgtEl>
                                        <p:attrNameLst>
                                          <p:attrName>ppt_x</p:attrName>
                                        </p:attrNameLst>
                                      </p:cBhvr>
                                      <p:tavLst>
                                        <p:tav tm="0">
                                          <p:val>
                                            <p:strVal val="#ppt_x"/>
                                          </p:val>
                                        </p:tav>
                                        <p:tav tm="100000">
                                          <p:val>
                                            <p:strVal val="#ppt_x"/>
                                          </p:val>
                                        </p:tav>
                                      </p:tavLst>
                                    </p:anim>
                                    <p:anim calcmode="lin" valueType="num">
                                      <p:cBhvr additive="base">
                                        <p:cTn id="39"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34" grpId="0"/>
      <p:bldP spid="2" grpId="0" animBg="1"/>
      <p:bldP spid="12" grpId="0" animBg="1"/>
      <p:bldP spid="1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txBox="1">
            <a:spLocks noGrp="1"/>
          </p:cNvSpPr>
          <p:nvPr>
            <p:ph type="title"/>
          </p:nvPr>
        </p:nvSpPr>
        <p:spPr>
          <a:xfrm>
            <a:off x="1524000" y="857250"/>
            <a:ext cx="9144000" cy="490538"/>
          </a:xfrm>
        </p:spPr>
        <p:txBody>
          <a:bodyPr>
            <a:normAutofit/>
          </a:bodyPr>
          <a:lstStyle/>
          <a:p>
            <a:pPr algn="l">
              <a:spcBef>
                <a:spcPct val="0"/>
              </a:spcBef>
              <a:spcAft>
                <a:spcPct val="0"/>
              </a:spcAft>
            </a:pPr>
            <a:endParaRPr lang="en-US" altLang="en-US" sz="2400" dirty="0">
              <a:latin typeface="Arial" panose="020B0604020202020204" pitchFamily="34" charset="0"/>
              <a:cs typeface="Arial" panose="020B0604020202020204" pitchFamily="34" charset="0"/>
            </a:endParaRPr>
          </a:p>
        </p:txBody>
      </p:sp>
      <p:sp>
        <p:nvSpPr>
          <p:cNvPr id="24579" name="Slide Number Placeholder 2"/>
          <p:cNvSpPr>
            <a:spLocks noGrp="1"/>
          </p:cNvSpPr>
          <p:nvPr>
            <p:ph type="sldNum" sz="quarter" idx="4294967295"/>
          </p:nvPr>
        </p:nvSpPr>
        <p:spPr>
          <a:xfrm>
            <a:off x="10080627" y="5607050"/>
            <a:ext cx="549275" cy="3937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eaLnBrk="1" hangingPunct="1"/>
            <a:fld id="{053947DC-2E63-4EEA-9A31-C76593537B0F}" type="slidenum">
              <a:rPr lang="en-US" altLang="en-US" sz="1300">
                <a:solidFill>
                  <a:srgbClr val="FFFFFF"/>
                </a:solidFill>
                <a:latin typeface="Montserrat"/>
                <a:cs typeface="Montserrat"/>
                <a:sym typeface="Montserrat"/>
              </a:rPr>
              <a:pPr eaLnBrk="1" hangingPunct="1"/>
              <a:t>9</a:t>
            </a:fld>
            <a:endParaRPr lang="en-US" altLang="en-US" sz="1300">
              <a:solidFill>
                <a:srgbClr val="FFFFFF"/>
              </a:solidFill>
              <a:latin typeface="Montserrat"/>
              <a:cs typeface="Montserrat"/>
              <a:sym typeface="Montserrat"/>
            </a:endParaRPr>
          </a:p>
        </p:txBody>
      </p:sp>
      <p:sp>
        <p:nvSpPr>
          <p:cNvPr id="9" name="object 11"/>
          <p:cNvSpPr/>
          <p:nvPr/>
        </p:nvSpPr>
        <p:spPr>
          <a:xfrm>
            <a:off x="2555914" y="977285"/>
            <a:ext cx="7656722" cy="616541"/>
          </a:xfrm>
          <a:custGeom>
            <a:avLst/>
            <a:gdLst/>
            <a:ahLst/>
            <a:cxnLst/>
            <a:rect l="l" t="t" r="r" b="b"/>
            <a:pathLst>
              <a:path w="3125470" h="525780">
                <a:moveTo>
                  <a:pt x="0" y="525729"/>
                </a:moveTo>
                <a:lnTo>
                  <a:pt x="3124962" y="525729"/>
                </a:lnTo>
                <a:lnTo>
                  <a:pt x="3124962" y="0"/>
                </a:lnTo>
                <a:lnTo>
                  <a:pt x="0" y="0"/>
                </a:lnTo>
                <a:lnTo>
                  <a:pt x="0" y="525729"/>
                </a:lnTo>
                <a:close/>
              </a:path>
            </a:pathLst>
          </a:custGeom>
          <a:solidFill>
            <a:schemeClr val="tx1">
              <a:lumMod val="65000"/>
              <a:lumOff val="35000"/>
            </a:schemeClr>
          </a:solidFill>
          <a:ln>
            <a:noFill/>
          </a:ln>
        </p:spPr>
        <p:txBody>
          <a:bodyPr lIns="0" tIns="0" rIns="0" bIns="0" anchor="ctr"/>
          <a:lstStyle/>
          <a:p>
            <a:pPr algn="ctr">
              <a:buClr>
                <a:srgbClr val="000000"/>
              </a:buClr>
              <a:defRPr/>
            </a:pPr>
            <a:endParaRPr lang="en-US" sz="2400" b="1" kern="0" dirty="0">
              <a:solidFill>
                <a:schemeClr val="bg1"/>
              </a:solidFill>
              <a:latin typeface="Calibri" panose="020F0502020204030204" pitchFamily="34" charset="0"/>
              <a:ea typeface="Arial"/>
              <a:cs typeface="Calibri" panose="020F0502020204030204" pitchFamily="34" charset="0"/>
              <a:sym typeface="Arial"/>
            </a:endParaRPr>
          </a:p>
          <a:p>
            <a:pPr algn="ctr">
              <a:buClr>
                <a:srgbClr val="000000"/>
              </a:buClr>
              <a:defRPr/>
            </a:pPr>
            <a:r>
              <a:rPr lang="en-US" sz="2400" b="1" kern="0" dirty="0">
                <a:solidFill>
                  <a:schemeClr val="bg1"/>
                </a:solidFill>
                <a:latin typeface="Calibri" panose="020F0502020204030204" pitchFamily="34" charset="0"/>
                <a:ea typeface="Arial"/>
                <a:cs typeface="Calibri" panose="020F0502020204030204" pitchFamily="34" charset="0"/>
                <a:sym typeface="Arial"/>
              </a:rPr>
              <a:t>Before 60 Years/ </a:t>
            </a:r>
            <a:r>
              <a:rPr lang="hi-IN" sz="2400" b="1" kern="0" dirty="0">
                <a:solidFill>
                  <a:schemeClr val="bg1"/>
                </a:solidFill>
                <a:latin typeface="Calibri" panose="020F0502020204030204" pitchFamily="34" charset="0"/>
                <a:ea typeface="Arial"/>
                <a:cs typeface="Calibri" panose="020F0502020204030204" pitchFamily="34" charset="0"/>
                <a:sym typeface="Arial"/>
              </a:rPr>
              <a:t> </a:t>
            </a:r>
            <a:r>
              <a:rPr lang="hi-IN" sz="2400" b="1" kern="0" dirty="0">
                <a:solidFill>
                  <a:schemeClr val="bg1"/>
                </a:solidFill>
                <a:latin typeface="Arial Unicode MS" panose="020B0604020202020204" pitchFamily="34" charset="-128"/>
                <a:ea typeface="Arial Unicode MS" panose="020B0604020202020204" pitchFamily="34" charset="-128"/>
                <a:cs typeface="Arial Unicode MS" panose="020B0604020202020204" pitchFamily="34" charset="-128"/>
                <a:sym typeface="Arial"/>
              </a:rPr>
              <a:t>60 वर्ष  से पूर्व </a:t>
            </a:r>
          </a:p>
          <a:p>
            <a:pPr algn="ctr">
              <a:buClr>
                <a:srgbClr val="000000"/>
              </a:buClr>
              <a:defRPr/>
            </a:pPr>
            <a:endParaRPr sz="2400" b="1" kern="0" dirty="0">
              <a:solidFill>
                <a:schemeClr val="bg1"/>
              </a:solidFill>
              <a:latin typeface="Calibri" panose="020F0502020204030204" pitchFamily="34" charset="0"/>
              <a:ea typeface="Arial"/>
              <a:cs typeface="Calibri" panose="020F0502020204030204" pitchFamily="34" charset="0"/>
              <a:sym typeface="Arial"/>
            </a:endParaRPr>
          </a:p>
        </p:txBody>
      </p:sp>
      <p:sp>
        <p:nvSpPr>
          <p:cNvPr id="10" name="TextBox 51"/>
          <p:cNvSpPr txBox="1">
            <a:spLocks noChangeArrowheads="1"/>
          </p:cNvSpPr>
          <p:nvPr/>
        </p:nvSpPr>
        <p:spPr bwMode="auto">
          <a:xfrm>
            <a:off x="1983036" y="1984148"/>
            <a:ext cx="9915181" cy="5355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just" eaLnBrk="1" hangingPunct="1">
              <a:buFont typeface="Arial" panose="020B0604020202020204" pitchFamily="34" charset="0"/>
              <a:buChar char="•"/>
            </a:pPr>
            <a:r>
              <a:rPr lang="en-US" altLang="en-US" sz="2200" dirty="0">
                <a:latin typeface="Calibri" panose="020F0502020204030204" pitchFamily="34" charset="0"/>
              </a:rPr>
              <a:t>In the event of the death of the subscriber, the amount of </a:t>
            </a:r>
            <a:r>
              <a:rPr lang="en-IN" altLang="en-US" sz="2200" dirty="0">
                <a:latin typeface="Calibri" panose="020F0502020204030204" pitchFamily="34" charset="0"/>
              </a:rPr>
              <a:t>accumulated </a:t>
            </a:r>
            <a:r>
              <a:rPr lang="en-US" altLang="en-US" sz="2200" dirty="0">
                <a:latin typeface="Calibri" panose="020F0502020204030204" pitchFamily="34" charset="0"/>
              </a:rPr>
              <a:t>wealth in  the APY  account will be paid to  spouse who is the default nominee or the nominee prescribed by the subscriber/</a:t>
            </a:r>
            <a:r>
              <a:rPr lang="en-US" altLang="en-US" sz="2000" dirty="0">
                <a:latin typeface="Calibri" panose="020F0502020204030204" pitchFamily="34" charset="0"/>
              </a:rPr>
              <a:t> </a:t>
            </a:r>
            <a:r>
              <a:rPr lang="hi-IN"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अभिदाता की मृत्यु की स्थिति में, एपीवाई खाते में संचित पेंशन राशि को पति/पत्नी, जो कि डिफॉल्ट नामिति है या अभिदाता द्वारा दिए गए नामिति को दिया जाएगा </a:t>
            </a:r>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I</a:t>
            </a:r>
          </a:p>
          <a:p>
            <a:pPr marL="0" indent="0" algn="just" eaLnBrk="1" hangingPunct="1"/>
            <a:endParaRPr lang="en-US" altLang="en-US" sz="2200" dirty="0">
              <a:latin typeface="Calibri" panose="020F0502020204030204" pitchFamily="34" charset="0"/>
            </a:endParaRPr>
          </a:p>
          <a:p>
            <a:pPr algn="just" eaLnBrk="1" hangingPunct="1">
              <a:buFont typeface="Arial" panose="020B0604020202020204" pitchFamily="34" charset="0"/>
              <a:buChar char="•"/>
            </a:pPr>
            <a:r>
              <a:rPr lang="en-US" altLang="en-US" sz="2200" dirty="0">
                <a:latin typeface="Calibri" panose="020F0502020204030204" pitchFamily="34" charset="0"/>
              </a:rPr>
              <a:t>Further, in case of death of subscriber, Spouse has  an option to continue contribution under Scheme/ </a:t>
            </a:r>
            <a:r>
              <a:rPr lang="hi-IN"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इसके अलावा,  अभिदाता की मृत्यु की स्थिति में अभिदाता के जीवित पति/पत्नी के  पास अंशदान जारी रखने का विकल्प होगा </a:t>
            </a:r>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I </a:t>
            </a:r>
          </a:p>
          <a:p>
            <a:pPr marL="0" indent="0" algn="just" eaLnBrk="1" hangingPunct="1"/>
            <a:endParaRPr lang="en-US" altLang="en-US" sz="2200" dirty="0">
              <a:latin typeface="Calibri" panose="020F0502020204030204" pitchFamily="34" charset="0"/>
            </a:endParaRPr>
          </a:p>
          <a:p>
            <a:pPr algn="just" eaLnBrk="1" hangingPunct="1">
              <a:buFont typeface="Arial" panose="020B0604020202020204" pitchFamily="34" charset="0"/>
              <a:buChar char="•"/>
            </a:pPr>
            <a:r>
              <a:rPr lang="en-US" altLang="en-US" sz="2200" dirty="0">
                <a:latin typeface="Calibri" panose="020F0502020204030204" pitchFamily="34" charset="0"/>
              </a:rPr>
              <a:t>In case of voluntary Exit, the </a:t>
            </a:r>
            <a:r>
              <a:rPr lang="en-IN" altLang="en-US" sz="2200" dirty="0">
                <a:latin typeface="Calibri" panose="020F0502020204030204" pitchFamily="34" charset="0"/>
              </a:rPr>
              <a:t>accumulated </a:t>
            </a:r>
            <a:r>
              <a:rPr lang="en-US" altLang="en-US" sz="2200" dirty="0">
                <a:latin typeface="Calibri" panose="020F0502020204030204" pitchFamily="34" charset="0"/>
              </a:rPr>
              <a:t>wealth (subscriber  contribution + returns) is paid to the  subscriber with applicable deduction  of charges, forfeiture of GOI co-contributions</a:t>
            </a:r>
            <a:r>
              <a:rPr lang="en-US" altLang="en-US" sz="2000" dirty="0">
                <a:latin typeface="Calibri" panose="020F0502020204030204" pitchFamily="34" charset="0"/>
              </a:rPr>
              <a:t>/ </a:t>
            </a:r>
            <a:r>
              <a:rPr lang="hi-IN"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स्वैच्छिक निकास के मामले में, संचित राशि (अभिदाता अंशदान + रिटर्न्स) अभिदाता को वापस की जाएगी, जो कि लागू कटौती शुल्कों,</a:t>
            </a:r>
            <a:r>
              <a:rPr lang="en-IN"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 </a:t>
            </a:r>
            <a:r>
              <a:rPr lang="hi-IN"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और भारत सरकार के सह-अंशदान की कटौती के बाद होगी I </a:t>
            </a:r>
          </a:p>
          <a:p>
            <a:pPr algn="just" eaLnBrk="1" hangingPunct="1">
              <a:buFont typeface="Arial" panose="020B0604020202020204" pitchFamily="34" charset="0"/>
              <a:buChar char="•"/>
            </a:pPr>
            <a:endParaRPr lang="en-US" altLang="en-US" sz="2200" dirty="0">
              <a:latin typeface="Calibri" panose="020F0502020204030204" pitchFamily="34" charset="0"/>
            </a:endParaRPr>
          </a:p>
        </p:txBody>
      </p:sp>
      <p:sp>
        <p:nvSpPr>
          <p:cNvPr id="11" name="object 3"/>
          <p:cNvSpPr txBox="1">
            <a:spLocks noChangeArrowheads="1"/>
          </p:cNvSpPr>
          <p:nvPr/>
        </p:nvSpPr>
        <p:spPr bwMode="auto">
          <a:xfrm>
            <a:off x="2378643" y="144030"/>
            <a:ext cx="8033107" cy="566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12700" rIns="0" bIns="0">
            <a:spAutoFit/>
          </a:bodyPr>
          <a:lstStyle>
            <a:defPPr>
              <a:defRPr lang="en-US"/>
            </a:defPPr>
            <a:lvl1pPr marL="90488" algn="ctr">
              <a:spcBef>
                <a:spcPts val="100"/>
              </a:spcBef>
              <a:buClr>
                <a:srgbClr val="000000"/>
              </a:buClr>
              <a:defRPr sz="3600" b="1" u="sng" spc="-50">
                <a:latin typeface="Montserrat"/>
                <a:ea typeface="Montserrat"/>
                <a:cs typeface="Montserrat"/>
              </a:defRPr>
            </a:lvl1pPr>
            <a:lvl2pPr marL="742950" indent="-285750" eaLnBrk="0" hangingPunct="0">
              <a:defRPr sz="1400">
                <a:solidFill>
                  <a:srgbClr val="000000"/>
                </a:solidFill>
                <a:latin typeface="Arial" panose="020B0604020202020204" pitchFamily="34" charset="0"/>
                <a:cs typeface="Arial" panose="020B0604020202020204" pitchFamily="34" charset="0"/>
              </a:defRPr>
            </a:lvl2pPr>
            <a:lvl3pPr marL="1143000" indent="-228600" eaLnBrk="0" hangingPunct="0">
              <a:defRPr sz="1400">
                <a:solidFill>
                  <a:srgbClr val="000000"/>
                </a:solidFill>
                <a:latin typeface="Arial" panose="020B0604020202020204" pitchFamily="34" charset="0"/>
                <a:cs typeface="Arial" panose="020B0604020202020204" pitchFamily="34" charset="0"/>
              </a:defRPr>
            </a:lvl3pPr>
            <a:lvl4pPr marL="1600200" indent="-228600" eaLnBrk="0" hangingPunct="0">
              <a:defRPr sz="1400">
                <a:solidFill>
                  <a:srgbClr val="000000"/>
                </a:solidFill>
                <a:latin typeface="Arial" panose="020B0604020202020204" pitchFamily="34" charset="0"/>
                <a:cs typeface="Arial" panose="020B0604020202020204" pitchFamily="34" charset="0"/>
              </a:defRPr>
            </a:lvl4pPr>
            <a:lvl5pPr marL="2057400" indent="-228600" eaLnBrk="0" hangingPunct="0">
              <a:defRPr sz="1400">
                <a:solidFill>
                  <a:srgbClr val="000000"/>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defRPr>
            </a:lvl9pPr>
          </a:lstStyle>
          <a:p>
            <a:r>
              <a:rPr lang="en-US" altLang="en-US" dirty="0"/>
              <a:t>Atal Pension </a:t>
            </a:r>
            <a:r>
              <a:rPr lang="en-US" altLang="en-US" dirty="0" err="1"/>
              <a:t>Yojana</a:t>
            </a:r>
            <a:r>
              <a:rPr lang="en-US" altLang="en-US" dirty="0"/>
              <a:t>- A BRIEF</a:t>
            </a:r>
          </a:p>
        </p:txBody>
      </p:sp>
      <p:sp>
        <p:nvSpPr>
          <p:cNvPr id="4" name="Frame 3"/>
          <p:cNvSpPr/>
          <p:nvPr/>
        </p:nvSpPr>
        <p:spPr bwMode="auto">
          <a:xfrm>
            <a:off x="329996" y="1755548"/>
            <a:ext cx="1653040" cy="1673452"/>
          </a:xfrm>
          <a:prstGeom prst="frame">
            <a:avLst>
              <a:gd name="adj1" fmla="val 7500"/>
            </a:avLst>
          </a:prstGeom>
          <a:gradFill flip="none" rotWithShape="1">
            <a:gsLst>
              <a:gs pos="81000">
                <a:srgbClr val="910808"/>
              </a:gs>
              <a:gs pos="0">
                <a:srgbClr val="ED1111"/>
              </a:gs>
              <a:gs pos="100000">
                <a:srgbClr val="3E0000"/>
              </a:gs>
            </a:gsLst>
            <a:lin ang="10800000" scaled="1"/>
            <a:tileRect/>
          </a:gradFill>
          <a:ln w="25400" cap="flat" cmpd="sng" algn="ctr">
            <a:noFill/>
            <a:prstDash val="solid"/>
          </a:ln>
          <a:effectLst/>
        </p:spPr>
        <p:txBody>
          <a:bodyPr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buClr>
                <a:srgbClr val="000000"/>
              </a:buClr>
              <a:defRPr/>
            </a:pPr>
            <a:endParaRPr lang="en-US" kern="0">
              <a:solidFill>
                <a:sysClr val="window" lastClr="FFFFFF"/>
              </a:solidFill>
              <a:latin typeface="Calibri"/>
              <a:sym typeface="Arial"/>
            </a:endParaRPr>
          </a:p>
        </p:txBody>
      </p:sp>
      <p:sp>
        <p:nvSpPr>
          <p:cNvPr id="24581" name="Rectangle 4"/>
          <p:cNvSpPr>
            <a:spLocks noChangeArrowheads="1"/>
          </p:cNvSpPr>
          <p:nvPr/>
        </p:nvSpPr>
        <p:spPr bwMode="auto">
          <a:xfrm>
            <a:off x="772480" y="2207553"/>
            <a:ext cx="953994"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eaLnBrk="1" hangingPunct="1"/>
            <a:r>
              <a:rPr lang="en-US" altLang="en-US" sz="2400" b="1" dirty="0">
                <a:solidFill>
                  <a:srgbClr val="0D0D0D"/>
                </a:solidFill>
                <a:latin typeface="Calibri" panose="020F0502020204030204" pitchFamily="34" charset="0"/>
              </a:rPr>
              <a:t>Exit/ </a:t>
            </a:r>
            <a:r>
              <a:rPr lang="hi-IN" altLang="en-US" sz="2000" b="1" dirty="0">
                <a:solidFill>
                  <a:srgbClr val="0D0D0D"/>
                </a:solidFill>
                <a:latin typeface="Arial Unicode MS" panose="020B0604020202020204" pitchFamily="34" charset="-128"/>
                <a:ea typeface="Arial Unicode MS" panose="020B0604020202020204" pitchFamily="34" charset="-128"/>
                <a:cs typeface="Arial Unicode MS" panose="020B0604020202020204" pitchFamily="34" charset="-128"/>
              </a:rPr>
              <a:t>निकास</a:t>
            </a:r>
            <a:endParaRPr lang="en-US" altLang="en-US" sz="2000" b="1" dirty="0">
              <a:solidFill>
                <a:srgbClr val="0D0D0D"/>
              </a:solidFill>
              <a:latin typeface="Calibri" panose="020F0502020204030204" pitchFamily="34" charset="0"/>
            </a:endParaRPr>
          </a:p>
        </p:txBody>
      </p:sp>
      <p:pic>
        <p:nvPicPr>
          <p:cNvPr id="13" name="Picture 12">
            <a:extLst>
              <a:ext uri="{FF2B5EF4-FFF2-40B4-BE49-F238E27FC236}">
                <a16:creationId xmlns:a16="http://schemas.microsoft.com/office/drawing/2014/main" id="{087AFBE3-E7C4-4B05-B29C-AF6A4FCCAB45}"/>
              </a:ext>
            </a:extLst>
          </p:cNvPr>
          <p:cNvPicPr>
            <a:picLocks noChangeAspect="1"/>
          </p:cNvPicPr>
          <p:nvPr/>
        </p:nvPicPr>
        <p:blipFill>
          <a:blip r:embed="rId2"/>
          <a:stretch>
            <a:fillRect/>
          </a:stretch>
        </p:blipFill>
        <p:spPr>
          <a:xfrm>
            <a:off x="10557990" y="60697"/>
            <a:ext cx="1502887" cy="6911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4" name="Picture 2" descr="Image result for government of india emblem&quot;">
            <a:extLst>
              <a:ext uri="{FF2B5EF4-FFF2-40B4-BE49-F238E27FC236}">
                <a16:creationId xmlns:a16="http://schemas.microsoft.com/office/drawing/2014/main" id="{B2A58545-A17B-4B44-ABDF-003C4B03F02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8255"/>
          <a:stretch/>
        </p:blipFill>
        <p:spPr bwMode="auto">
          <a:xfrm>
            <a:off x="-2303" y="80229"/>
            <a:ext cx="1087343" cy="8970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8648838"/>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IN"/>
          </a:p>
        </p:txBody>
      </p:sp>
      <p:sp>
        <p:nvSpPr>
          <p:cNvPr id="3" name="Content Placeholder 2"/>
          <p:cNvSpPr>
            <a:spLocks noGrp="1"/>
          </p:cNvSpPr>
          <p:nvPr>
            <p:ph idx="1"/>
          </p:nvPr>
        </p:nvSpPr>
        <p:spPr/>
        <p:txBody>
          <a:bodyPr/>
          <a:lstStyle/>
          <a:p>
            <a:endParaRPr lang="en-IN"/>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6A63018-DC43-46F9-BA48-F205311E8322}" type="slidenum">
              <a:rPr lang="en-US" smtClean="0"/>
              <a:t>10</a:t>
            </a:fld>
            <a:endParaRPr lang="en-US"/>
          </a:p>
        </p:txBody>
      </p:sp>
      <p:pic>
        <p:nvPicPr>
          <p:cNvPr id="6" name="Picture 5"/>
          <p:cNvPicPr>
            <a:picLocks noChangeAspect="1"/>
          </p:cNvPicPr>
          <p:nvPr/>
        </p:nvPicPr>
        <p:blipFill>
          <a:blip r:embed="rId2">
            <a:duotone>
              <a:prstClr val="black"/>
              <a:schemeClr val="accent6">
                <a:tint val="45000"/>
                <a:satMod val="400000"/>
              </a:schemeClr>
            </a:duotone>
          </a:blip>
          <a:stretch>
            <a:fillRect/>
          </a:stretch>
        </p:blipFill>
        <p:spPr>
          <a:xfrm>
            <a:off x="-40893" y="-58994"/>
            <a:ext cx="12232893" cy="6916994"/>
          </a:xfrm>
          <a:prstGeom prst="rect">
            <a:avLst/>
          </a:prstGeom>
        </p:spPr>
      </p:pic>
    </p:spTree>
    <p:extLst>
      <p:ext uri="{BB962C8B-B14F-4D97-AF65-F5344CB8AC3E}">
        <p14:creationId xmlns:p14="http://schemas.microsoft.com/office/powerpoint/2010/main" val="24665016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C5323A4F-346B-4D65-9C2F-87AE8630BAD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645CAC7-EAD5-4A04-B8F6-9F431BE45C8F}"/>
              </a:ext>
            </a:extLst>
          </p:cNvPr>
          <p:cNvSpPr>
            <a:spLocks noGrp="1"/>
          </p:cNvSpPr>
          <p:nvPr>
            <p:ph type="sldNum" sz="quarter" idx="12"/>
          </p:nvPr>
        </p:nvSpPr>
        <p:spPr/>
        <p:txBody>
          <a:bodyPr/>
          <a:lstStyle/>
          <a:p>
            <a:fld id="{86A63018-DC43-46F9-BA48-F205311E8322}" type="slidenum">
              <a:rPr lang="en-US" smtClean="0"/>
              <a:t>11</a:t>
            </a:fld>
            <a:endParaRPr lang="en-US"/>
          </a:p>
        </p:txBody>
      </p:sp>
      <p:sp>
        <p:nvSpPr>
          <p:cNvPr id="14" name="Title 1">
            <a:extLst>
              <a:ext uri="{FF2B5EF4-FFF2-40B4-BE49-F238E27FC236}">
                <a16:creationId xmlns:a16="http://schemas.microsoft.com/office/drawing/2014/main" id="{1041CDE0-F915-4231-A120-280FE36EF34E}"/>
              </a:ext>
            </a:extLst>
          </p:cNvPr>
          <p:cNvSpPr txBox="1">
            <a:spLocks/>
          </p:cNvSpPr>
          <p:nvPr/>
        </p:nvSpPr>
        <p:spPr>
          <a:xfrm>
            <a:off x="914399" y="266449"/>
            <a:ext cx="10058400" cy="488261"/>
          </a:xfrm>
          <a:prstGeom prst="rect">
            <a:avLst/>
          </a:prstGeom>
        </p:spPr>
        <p:txBody>
          <a:bodyPr vert="horz" lIns="91440" tIns="45720" rIns="91440" bIns="45720" rtlCol="0" anchor="ctr">
            <a:normAutofit/>
          </a:bodyPr>
          <a:lstStyle>
            <a:lvl1pPr marL="0"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sz="2500" b="1" u="sng" dirty="0">
                <a:solidFill>
                  <a:schemeClr val="tx1"/>
                </a:solidFill>
                <a:latin typeface="Arial Unicode MS" panose="020B0604020202020204" pitchFamily="34" charset="-128"/>
                <a:ea typeface="Arial Unicode MS" panose="020B0604020202020204" pitchFamily="34" charset="-128"/>
                <a:cs typeface="Arial Unicode MS" panose="020B0604020202020204" pitchFamily="34" charset="-128"/>
              </a:rPr>
              <a:t>Few scenarios of contributions/ </a:t>
            </a:r>
            <a:r>
              <a:rPr lang="hi-IN" sz="2500" b="1" u="sng" dirty="0">
                <a:solidFill>
                  <a:schemeClr val="tx1"/>
                </a:solidFill>
                <a:latin typeface="Arial Unicode MS" panose="020B0604020202020204" pitchFamily="34" charset="-128"/>
                <a:ea typeface="Arial Unicode MS" panose="020B0604020202020204" pitchFamily="34" charset="-128"/>
                <a:cs typeface="Arial Unicode MS" panose="020B0604020202020204" pitchFamily="34" charset="-128"/>
              </a:rPr>
              <a:t>अंशदान के विभिन्न परिदृश्य </a:t>
            </a:r>
            <a:endParaRPr lang="en-IN" sz="2500" b="1" u="sng" dirty="0">
              <a:solidFill>
                <a:schemeClr val="tx1"/>
              </a:solidFill>
              <a:latin typeface="Arial Unicode MS" panose="020B0604020202020204" pitchFamily="34" charset="-128"/>
              <a:ea typeface="Arial Unicode MS" panose="020B0604020202020204" pitchFamily="34" charset="-128"/>
              <a:cs typeface="Arial Unicode MS" panose="020B0604020202020204" pitchFamily="34" charset="-128"/>
            </a:endParaRPr>
          </a:p>
        </p:txBody>
      </p:sp>
      <p:pic>
        <p:nvPicPr>
          <p:cNvPr id="16" name="Picture 15">
            <a:extLst>
              <a:ext uri="{FF2B5EF4-FFF2-40B4-BE49-F238E27FC236}">
                <a16:creationId xmlns:a16="http://schemas.microsoft.com/office/drawing/2014/main" id="{4CF2DDD2-214B-4764-8E97-A538DD53D70A}"/>
              </a:ext>
            </a:extLst>
          </p:cNvPr>
          <p:cNvPicPr>
            <a:picLocks noChangeAspect="1"/>
          </p:cNvPicPr>
          <p:nvPr/>
        </p:nvPicPr>
        <p:blipFill>
          <a:blip r:embed="rId3"/>
          <a:stretch>
            <a:fillRect/>
          </a:stretch>
        </p:blipFill>
        <p:spPr>
          <a:xfrm>
            <a:off x="10557990" y="60697"/>
            <a:ext cx="1502887" cy="6911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7" name="Picture 2" descr="Image result for government of india emblem&quot;">
            <a:extLst>
              <a:ext uri="{FF2B5EF4-FFF2-40B4-BE49-F238E27FC236}">
                <a16:creationId xmlns:a16="http://schemas.microsoft.com/office/drawing/2014/main" id="{AD03B69C-02A7-4A0B-9F65-658E8A52EB77}"/>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8255"/>
          <a:stretch/>
        </p:blipFill>
        <p:spPr bwMode="auto">
          <a:xfrm>
            <a:off x="-2303" y="80229"/>
            <a:ext cx="1087343" cy="897056"/>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E5E2DBBB-5775-48B7-B2AE-DF5141105468}"/>
              </a:ext>
            </a:extLst>
          </p:cNvPr>
          <p:cNvSpPr txBox="1"/>
          <p:nvPr/>
        </p:nvSpPr>
        <p:spPr>
          <a:xfrm>
            <a:off x="6257580" y="728479"/>
            <a:ext cx="4715219" cy="369332"/>
          </a:xfrm>
          <a:prstGeom prst="rect">
            <a:avLst/>
          </a:prstGeom>
          <a:noFill/>
        </p:spPr>
        <p:txBody>
          <a:bodyPr wrap="square" rtlCol="0">
            <a:spAutoFit/>
          </a:bodyPr>
          <a:lstStyle/>
          <a:p>
            <a:pPr algn="r"/>
            <a:r>
              <a:rPr lang="en-US" i="1" dirty="0"/>
              <a:t>For illustration purpose only</a:t>
            </a:r>
          </a:p>
        </p:txBody>
      </p:sp>
      <p:graphicFrame>
        <p:nvGraphicFramePr>
          <p:cNvPr id="6" name="Table 5">
            <a:extLst>
              <a:ext uri="{FF2B5EF4-FFF2-40B4-BE49-F238E27FC236}">
                <a16:creationId xmlns:a16="http://schemas.microsoft.com/office/drawing/2014/main" id="{A91B8EFD-3B44-4A63-AD46-8C137DFD90DF}"/>
              </a:ext>
            </a:extLst>
          </p:cNvPr>
          <p:cNvGraphicFramePr>
            <a:graphicFrameLocks noGrp="1"/>
          </p:cNvGraphicFramePr>
          <p:nvPr>
            <p:extLst/>
          </p:nvPr>
        </p:nvGraphicFramePr>
        <p:xfrm>
          <a:off x="231355" y="1163505"/>
          <a:ext cx="11160085" cy="2096408"/>
        </p:xfrm>
        <a:graphic>
          <a:graphicData uri="http://schemas.openxmlformats.org/drawingml/2006/table">
            <a:tbl>
              <a:tblPr firstRow="1" firstCol="1" bandRow="1">
                <a:tableStyleId>{5C22544A-7EE6-4342-B048-85BDC9FD1C3A}</a:tableStyleId>
              </a:tblPr>
              <a:tblGrid>
                <a:gridCol w="1137324">
                  <a:extLst>
                    <a:ext uri="{9D8B030D-6E8A-4147-A177-3AD203B41FA5}">
                      <a16:colId xmlns:a16="http://schemas.microsoft.com/office/drawing/2014/main" val="371276797"/>
                    </a:ext>
                  </a:extLst>
                </a:gridCol>
                <a:gridCol w="715798">
                  <a:extLst>
                    <a:ext uri="{9D8B030D-6E8A-4147-A177-3AD203B41FA5}">
                      <a16:colId xmlns:a16="http://schemas.microsoft.com/office/drawing/2014/main" val="2299382023"/>
                    </a:ext>
                  </a:extLst>
                </a:gridCol>
                <a:gridCol w="858958">
                  <a:extLst>
                    <a:ext uri="{9D8B030D-6E8A-4147-A177-3AD203B41FA5}">
                      <a16:colId xmlns:a16="http://schemas.microsoft.com/office/drawing/2014/main" val="498134814"/>
                    </a:ext>
                  </a:extLst>
                </a:gridCol>
                <a:gridCol w="1216856">
                  <a:extLst>
                    <a:ext uri="{9D8B030D-6E8A-4147-A177-3AD203B41FA5}">
                      <a16:colId xmlns:a16="http://schemas.microsoft.com/office/drawing/2014/main" val="983603686"/>
                    </a:ext>
                  </a:extLst>
                </a:gridCol>
                <a:gridCol w="1073697">
                  <a:extLst>
                    <a:ext uri="{9D8B030D-6E8A-4147-A177-3AD203B41FA5}">
                      <a16:colId xmlns:a16="http://schemas.microsoft.com/office/drawing/2014/main" val="2577387493"/>
                    </a:ext>
                  </a:extLst>
                </a:gridCol>
                <a:gridCol w="1145277">
                  <a:extLst>
                    <a:ext uri="{9D8B030D-6E8A-4147-A177-3AD203B41FA5}">
                      <a16:colId xmlns:a16="http://schemas.microsoft.com/office/drawing/2014/main" val="2568801146"/>
                    </a:ext>
                  </a:extLst>
                </a:gridCol>
                <a:gridCol w="1360016">
                  <a:extLst>
                    <a:ext uri="{9D8B030D-6E8A-4147-A177-3AD203B41FA5}">
                      <a16:colId xmlns:a16="http://schemas.microsoft.com/office/drawing/2014/main" val="2267797904"/>
                    </a:ext>
                  </a:extLst>
                </a:gridCol>
                <a:gridCol w="1429210">
                  <a:extLst>
                    <a:ext uri="{9D8B030D-6E8A-4147-A177-3AD203B41FA5}">
                      <a16:colId xmlns:a16="http://schemas.microsoft.com/office/drawing/2014/main" val="952824331"/>
                    </a:ext>
                  </a:extLst>
                </a:gridCol>
                <a:gridCol w="1287640">
                  <a:extLst>
                    <a:ext uri="{9D8B030D-6E8A-4147-A177-3AD203B41FA5}">
                      <a16:colId xmlns:a16="http://schemas.microsoft.com/office/drawing/2014/main" val="2389596309"/>
                    </a:ext>
                  </a:extLst>
                </a:gridCol>
                <a:gridCol w="935309">
                  <a:extLst>
                    <a:ext uri="{9D8B030D-6E8A-4147-A177-3AD203B41FA5}">
                      <a16:colId xmlns:a16="http://schemas.microsoft.com/office/drawing/2014/main" val="867022881"/>
                    </a:ext>
                  </a:extLst>
                </a:gridCol>
              </a:tblGrid>
              <a:tr h="1221632">
                <a:tc>
                  <a:txBody>
                    <a:bodyPr/>
                    <a:lstStyle/>
                    <a:p>
                      <a:pPr marL="0" marR="0" algn="l">
                        <a:lnSpc>
                          <a:spcPct val="107000"/>
                        </a:lnSpc>
                        <a:spcBef>
                          <a:spcPts val="0"/>
                        </a:spcBef>
                        <a:spcAft>
                          <a:spcPts val="800"/>
                        </a:spcAft>
                      </a:pPr>
                      <a:r>
                        <a:rPr lang="en-US" sz="1200" dirty="0">
                          <a:effectLst/>
                        </a:rPr>
                        <a:t>Subscriber/ </a:t>
                      </a:r>
                      <a:r>
                        <a:rPr lang="hi-IN" sz="1200" dirty="0">
                          <a:effectLst/>
                        </a:rPr>
                        <a:t>अभिदाता </a:t>
                      </a:r>
                      <a:endParaRPr lang="en-US" sz="1200" dirty="0">
                        <a:effectLst/>
                      </a:endParaRPr>
                    </a:p>
                    <a:p>
                      <a:pPr marL="0" marR="0" algn="l">
                        <a:lnSpc>
                          <a:spcPct val="107000"/>
                        </a:lnSpc>
                        <a:spcBef>
                          <a:spcPts val="0"/>
                        </a:spcBef>
                        <a:spcAft>
                          <a:spcPts val="800"/>
                        </a:spcAft>
                      </a:pPr>
                      <a:r>
                        <a:rPr lang="en-US" sz="1200" dirty="0">
                          <a:effectLst/>
                        </a:rPr>
                        <a:t>(A)</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tc>
                <a:tc>
                  <a:txBody>
                    <a:bodyPr/>
                    <a:lstStyle/>
                    <a:p>
                      <a:pPr marL="0" marR="0" algn="l">
                        <a:lnSpc>
                          <a:spcPct val="107000"/>
                        </a:lnSpc>
                        <a:spcBef>
                          <a:spcPts val="0"/>
                        </a:spcBef>
                        <a:spcAft>
                          <a:spcPts val="800"/>
                        </a:spcAft>
                      </a:pPr>
                      <a:r>
                        <a:rPr lang="en-US" sz="1200">
                          <a:effectLst/>
                        </a:rPr>
                        <a:t>Age/ </a:t>
                      </a:r>
                      <a:r>
                        <a:rPr lang="hi-IN" sz="1200">
                          <a:effectLst/>
                        </a:rPr>
                        <a:t>आयु </a:t>
                      </a:r>
                      <a:r>
                        <a:rPr lang="en-US" sz="1200">
                          <a:effectLst/>
                        </a:rPr>
                        <a:t>(</a:t>
                      </a:r>
                      <a:r>
                        <a:rPr lang="hi-IN" sz="1200">
                          <a:effectLst/>
                        </a:rPr>
                        <a:t>वर्ष</a:t>
                      </a:r>
                      <a:r>
                        <a:rPr lang="en-US" sz="1200">
                          <a:effectLst/>
                        </a:rPr>
                        <a:t>)</a:t>
                      </a:r>
                    </a:p>
                    <a:p>
                      <a:pPr marL="0" marR="0" algn="l">
                        <a:lnSpc>
                          <a:spcPct val="107000"/>
                        </a:lnSpc>
                        <a:spcBef>
                          <a:spcPts val="0"/>
                        </a:spcBef>
                        <a:spcAft>
                          <a:spcPts val="800"/>
                        </a:spcAft>
                      </a:pPr>
                      <a:r>
                        <a:rPr lang="en-US" sz="1200">
                          <a:effectLst/>
                        </a:rPr>
                        <a:t>(B)</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tc>
                <a:tc>
                  <a:txBody>
                    <a:bodyPr/>
                    <a:lstStyle/>
                    <a:p>
                      <a:pPr marL="0" marR="0" algn="l">
                        <a:lnSpc>
                          <a:spcPct val="107000"/>
                        </a:lnSpc>
                        <a:spcBef>
                          <a:spcPts val="0"/>
                        </a:spcBef>
                        <a:spcAft>
                          <a:spcPts val="800"/>
                        </a:spcAft>
                      </a:pPr>
                      <a:r>
                        <a:rPr lang="en-US" sz="1200" dirty="0">
                          <a:effectLst/>
                        </a:rPr>
                        <a:t>Pension Slab/ </a:t>
                      </a:r>
                      <a:r>
                        <a:rPr lang="hi-IN" sz="1200" dirty="0">
                          <a:effectLst/>
                        </a:rPr>
                        <a:t>पेंशन स्लेब </a:t>
                      </a:r>
                      <a:endParaRPr lang="en-US" sz="1200" dirty="0">
                        <a:effectLst/>
                      </a:endParaRPr>
                    </a:p>
                    <a:p>
                      <a:pPr marL="0" marR="0" algn="l">
                        <a:lnSpc>
                          <a:spcPct val="107000"/>
                        </a:lnSpc>
                        <a:spcBef>
                          <a:spcPts val="0"/>
                        </a:spcBef>
                        <a:spcAft>
                          <a:spcPts val="800"/>
                        </a:spcAft>
                      </a:pPr>
                      <a:r>
                        <a:rPr lang="en-US" sz="1200" dirty="0">
                          <a:effectLst/>
                        </a:rPr>
                        <a:t>(C)</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tc>
                <a:tc>
                  <a:txBody>
                    <a:bodyPr/>
                    <a:lstStyle/>
                    <a:p>
                      <a:pPr marL="0" marR="0" algn="l">
                        <a:lnSpc>
                          <a:spcPct val="107000"/>
                        </a:lnSpc>
                        <a:spcBef>
                          <a:spcPts val="0"/>
                        </a:spcBef>
                        <a:spcAft>
                          <a:spcPts val="800"/>
                        </a:spcAft>
                      </a:pPr>
                      <a:r>
                        <a:rPr lang="en-US" sz="1200" dirty="0">
                          <a:effectLst/>
                        </a:rPr>
                        <a:t>Monthly Contribution/ </a:t>
                      </a:r>
                      <a:r>
                        <a:rPr lang="hi-IN" sz="1200" dirty="0">
                          <a:effectLst/>
                        </a:rPr>
                        <a:t>अंशदान राशि प्रति माह </a:t>
                      </a:r>
                      <a:endParaRPr lang="en-US" sz="1200" dirty="0">
                        <a:effectLst/>
                      </a:endParaRPr>
                    </a:p>
                    <a:p>
                      <a:pPr marL="0" marR="0" algn="l">
                        <a:lnSpc>
                          <a:spcPct val="107000"/>
                        </a:lnSpc>
                        <a:spcBef>
                          <a:spcPts val="0"/>
                        </a:spcBef>
                        <a:spcAft>
                          <a:spcPts val="800"/>
                        </a:spcAft>
                      </a:pPr>
                      <a:r>
                        <a:rPr lang="en-US" sz="1200" dirty="0">
                          <a:effectLst/>
                        </a:rPr>
                        <a:t>(D)</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tc>
                <a:tc>
                  <a:txBody>
                    <a:bodyPr/>
                    <a:lstStyle/>
                    <a:p>
                      <a:pPr marL="0" marR="0" algn="l">
                        <a:lnSpc>
                          <a:spcPct val="107000"/>
                        </a:lnSpc>
                        <a:spcBef>
                          <a:spcPts val="0"/>
                        </a:spcBef>
                        <a:spcAft>
                          <a:spcPts val="800"/>
                        </a:spcAft>
                      </a:pPr>
                      <a:r>
                        <a:rPr lang="en-US" sz="1200" dirty="0">
                          <a:effectLst/>
                        </a:rPr>
                        <a:t>Vesting period/ </a:t>
                      </a:r>
                      <a:r>
                        <a:rPr lang="hi-IN" sz="1200" dirty="0">
                          <a:effectLst/>
                        </a:rPr>
                        <a:t>निहित अवधि</a:t>
                      </a:r>
                      <a:endParaRPr lang="en-US" sz="1200" dirty="0">
                        <a:effectLst/>
                      </a:endParaRPr>
                    </a:p>
                    <a:p>
                      <a:pPr marL="0" marR="0" algn="l">
                        <a:lnSpc>
                          <a:spcPct val="107000"/>
                        </a:lnSpc>
                        <a:spcBef>
                          <a:spcPts val="0"/>
                        </a:spcBef>
                        <a:spcAft>
                          <a:spcPts val="800"/>
                        </a:spcAft>
                      </a:pPr>
                      <a:r>
                        <a:rPr lang="en-US" sz="1200" dirty="0">
                          <a:effectLst/>
                        </a:rPr>
                        <a:t>(E)</a:t>
                      </a:r>
                      <a:r>
                        <a:rPr lang="hi-IN" sz="1200" dirty="0">
                          <a:effectLst/>
                        </a:rPr>
                        <a:t> </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tc>
                <a:tc>
                  <a:txBody>
                    <a:bodyPr/>
                    <a:lstStyle/>
                    <a:p>
                      <a:pPr marL="0" marR="0" algn="l">
                        <a:lnSpc>
                          <a:spcPct val="107000"/>
                        </a:lnSpc>
                        <a:spcBef>
                          <a:spcPts val="0"/>
                        </a:spcBef>
                        <a:spcAft>
                          <a:spcPts val="800"/>
                        </a:spcAft>
                      </a:pPr>
                      <a:r>
                        <a:rPr lang="en-US" sz="1200" dirty="0">
                          <a:effectLst/>
                        </a:rPr>
                        <a:t>Total contribution/ </a:t>
                      </a:r>
                      <a:r>
                        <a:rPr lang="hi-IN" sz="1200" dirty="0">
                          <a:effectLst/>
                        </a:rPr>
                        <a:t>कुल अंशदान </a:t>
                      </a:r>
                      <a:endParaRPr lang="en-US" sz="1200" dirty="0">
                        <a:effectLst/>
                      </a:endParaRPr>
                    </a:p>
                    <a:p>
                      <a:pPr marL="0" marR="0" algn="l">
                        <a:lnSpc>
                          <a:spcPct val="107000"/>
                        </a:lnSpc>
                        <a:spcBef>
                          <a:spcPts val="0"/>
                        </a:spcBef>
                        <a:spcAft>
                          <a:spcPts val="800"/>
                        </a:spcAft>
                      </a:pPr>
                      <a:r>
                        <a:rPr lang="en-US" sz="1200" dirty="0">
                          <a:effectLst/>
                        </a:rPr>
                        <a:t>(F)</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tc>
                <a:tc>
                  <a:txBody>
                    <a:bodyPr/>
                    <a:lstStyle/>
                    <a:p>
                      <a:pPr marL="0" marR="0" algn="l">
                        <a:lnSpc>
                          <a:spcPct val="107000"/>
                        </a:lnSpc>
                        <a:spcBef>
                          <a:spcPts val="0"/>
                        </a:spcBef>
                        <a:spcAft>
                          <a:spcPts val="800"/>
                        </a:spcAft>
                      </a:pPr>
                      <a:r>
                        <a:rPr lang="en-US" sz="1200">
                          <a:effectLst/>
                        </a:rPr>
                        <a:t>Pension amount, if live till 80 years/ </a:t>
                      </a:r>
                      <a:r>
                        <a:rPr lang="hi-IN" sz="1200">
                          <a:effectLst/>
                        </a:rPr>
                        <a:t>पेंशन राशि</a:t>
                      </a:r>
                      <a:r>
                        <a:rPr lang="en-US" sz="1200">
                          <a:effectLst/>
                        </a:rPr>
                        <a:t>, 80 </a:t>
                      </a:r>
                      <a:r>
                        <a:rPr lang="hi-IN" sz="1200">
                          <a:effectLst/>
                        </a:rPr>
                        <a:t>वर्ष तक जीवित </a:t>
                      </a:r>
                      <a:endParaRPr lang="en-US" sz="1200">
                        <a:effectLst/>
                      </a:endParaRPr>
                    </a:p>
                    <a:p>
                      <a:pPr marL="0" marR="0" algn="l">
                        <a:lnSpc>
                          <a:spcPct val="107000"/>
                        </a:lnSpc>
                        <a:spcBef>
                          <a:spcPts val="0"/>
                        </a:spcBef>
                        <a:spcAft>
                          <a:spcPts val="800"/>
                        </a:spcAft>
                      </a:pPr>
                      <a:r>
                        <a:rPr lang="en-US" sz="1200">
                          <a:effectLst/>
                        </a:rPr>
                        <a:t>(G)</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tc>
                <a:tc>
                  <a:txBody>
                    <a:bodyPr/>
                    <a:lstStyle/>
                    <a:p>
                      <a:pPr marL="0" marR="0" algn="l">
                        <a:lnSpc>
                          <a:spcPct val="107000"/>
                        </a:lnSpc>
                        <a:spcBef>
                          <a:spcPts val="0"/>
                        </a:spcBef>
                        <a:spcAft>
                          <a:spcPts val="800"/>
                        </a:spcAft>
                      </a:pPr>
                      <a:r>
                        <a:rPr lang="en-US" sz="1200">
                          <a:effectLst/>
                        </a:rPr>
                        <a:t>Spuse alive, after subscriber’s death/ </a:t>
                      </a:r>
                      <a:r>
                        <a:rPr lang="hi-IN" sz="1200">
                          <a:effectLst/>
                        </a:rPr>
                        <a:t>पति/पत्नी जीवित</a:t>
                      </a:r>
                      <a:r>
                        <a:rPr lang="en-US" sz="1200">
                          <a:effectLst/>
                        </a:rPr>
                        <a:t>, </a:t>
                      </a:r>
                      <a:r>
                        <a:rPr lang="hi-IN" sz="1200">
                          <a:effectLst/>
                        </a:rPr>
                        <a:t>अन्य</a:t>
                      </a:r>
                      <a:r>
                        <a:rPr lang="en-US" sz="1200">
                          <a:effectLst/>
                        </a:rPr>
                        <a:t> 5 </a:t>
                      </a:r>
                      <a:r>
                        <a:rPr lang="hi-IN" sz="1200">
                          <a:effectLst/>
                        </a:rPr>
                        <a:t>वर्षों के लिए </a:t>
                      </a:r>
                      <a:endParaRPr lang="en-US" sz="1200">
                        <a:effectLst/>
                      </a:endParaRPr>
                    </a:p>
                    <a:p>
                      <a:pPr marL="0" marR="0" algn="l">
                        <a:lnSpc>
                          <a:spcPct val="107000"/>
                        </a:lnSpc>
                        <a:spcBef>
                          <a:spcPts val="0"/>
                        </a:spcBef>
                        <a:spcAft>
                          <a:spcPts val="800"/>
                        </a:spcAft>
                      </a:pPr>
                      <a:r>
                        <a:rPr lang="en-US" sz="1200">
                          <a:effectLst/>
                        </a:rPr>
                        <a:t>(H)</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tc>
                <a:tc>
                  <a:txBody>
                    <a:bodyPr/>
                    <a:lstStyle/>
                    <a:p>
                      <a:pPr marL="0" marR="0" algn="l">
                        <a:lnSpc>
                          <a:spcPct val="107000"/>
                        </a:lnSpc>
                        <a:spcBef>
                          <a:spcPts val="0"/>
                        </a:spcBef>
                        <a:spcAft>
                          <a:spcPts val="800"/>
                        </a:spcAft>
                      </a:pPr>
                      <a:r>
                        <a:rPr lang="en-US" sz="1200">
                          <a:effectLst/>
                        </a:rPr>
                        <a:t>Amount payable to nominee/ </a:t>
                      </a:r>
                      <a:r>
                        <a:rPr lang="hi-IN" sz="1200">
                          <a:effectLst/>
                        </a:rPr>
                        <a:t>नामिति को संचित सम्पत्ति </a:t>
                      </a:r>
                      <a:r>
                        <a:rPr lang="en-US" sz="1200">
                          <a:effectLst/>
                        </a:rPr>
                        <a:t>(</a:t>
                      </a:r>
                      <a:r>
                        <a:rPr lang="hi-IN" sz="1200">
                          <a:effectLst/>
                        </a:rPr>
                        <a:t>न्यूनतम</a:t>
                      </a:r>
                      <a:r>
                        <a:rPr lang="en-US" sz="1200">
                          <a:effectLst/>
                        </a:rPr>
                        <a:t>)</a:t>
                      </a:r>
                    </a:p>
                    <a:p>
                      <a:pPr marL="0" marR="0" algn="l">
                        <a:lnSpc>
                          <a:spcPct val="107000"/>
                        </a:lnSpc>
                        <a:spcBef>
                          <a:spcPts val="0"/>
                        </a:spcBef>
                        <a:spcAft>
                          <a:spcPts val="800"/>
                        </a:spcAft>
                      </a:pPr>
                      <a:r>
                        <a:rPr lang="en-US" sz="1200">
                          <a:effectLst/>
                        </a:rPr>
                        <a:t>(I)</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tc>
                <a:tc>
                  <a:txBody>
                    <a:bodyPr/>
                    <a:lstStyle/>
                    <a:p>
                      <a:pPr marL="0" marR="0" algn="l">
                        <a:lnSpc>
                          <a:spcPct val="107000"/>
                        </a:lnSpc>
                        <a:spcBef>
                          <a:spcPts val="0"/>
                        </a:spcBef>
                        <a:spcAft>
                          <a:spcPts val="800"/>
                        </a:spcAft>
                      </a:pPr>
                      <a:r>
                        <a:rPr lang="en-US" sz="1200">
                          <a:effectLst/>
                        </a:rPr>
                        <a:t>Total payout/ </a:t>
                      </a:r>
                      <a:r>
                        <a:rPr lang="hi-IN" sz="1200">
                          <a:effectLst/>
                        </a:rPr>
                        <a:t>कुल लाभ </a:t>
                      </a:r>
                      <a:endParaRPr lang="en-US" sz="1200">
                        <a:effectLst/>
                      </a:endParaRPr>
                    </a:p>
                    <a:p>
                      <a:pPr marL="0" marR="0" algn="l">
                        <a:lnSpc>
                          <a:spcPct val="107000"/>
                        </a:lnSpc>
                        <a:spcBef>
                          <a:spcPts val="0"/>
                        </a:spcBef>
                        <a:spcAft>
                          <a:spcPts val="800"/>
                        </a:spcAft>
                      </a:pPr>
                      <a:r>
                        <a:rPr lang="en-US" sz="1200">
                          <a:effectLst/>
                        </a:rPr>
                        <a:t>(J)</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tc>
                <a:extLst>
                  <a:ext uri="{0D108BD9-81ED-4DB2-BD59-A6C34878D82A}">
                    <a16:rowId xmlns:a16="http://schemas.microsoft.com/office/drawing/2014/main" val="2257373953"/>
                  </a:ext>
                </a:extLst>
              </a:tr>
              <a:tr h="339090">
                <a:tc>
                  <a:txBody>
                    <a:bodyPr/>
                    <a:lstStyle/>
                    <a:p>
                      <a:pPr marL="0" marR="0" algn="l">
                        <a:lnSpc>
                          <a:spcPct val="107000"/>
                        </a:lnSpc>
                        <a:spcBef>
                          <a:spcPts val="0"/>
                        </a:spcBef>
                        <a:spcAft>
                          <a:spcPts val="800"/>
                        </a:spcAft>
                      </a:pPr>
                      <a:r>
                        <a:rPr lang="en-US" sz="1200">
                          <a:effectLst/>
                        </a:rPr>
                        <a:t>Mr. Amit</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tc>
                <a:tc>
                  <a:txBody>
                    <a:bodyPr/>
                    <a:lstStyle/>
                    <a:p>
                      <a:pPr marL="0" marR="0" algn="l">
                        <a:lnSpc>
                          <a:spcPct val="107000"/>
                        </a:lnSpc>
                        <a:spcBef>
                          <a:spcPts val="0"/>
                        </a:spcBef>
                        <a:spcAft>
                          <a:spcPts val="800"/>
                        </a:spcAft>
                      </a:pPr>
                      <a:r>
                        <a:rPr lang="en-US" sz="1200">
                          <a:effectLst/>
                        </a:rPr>
                        <a:t>18</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tc>
                <a:tc>
                  <a:txBody>
                    <a:bodyPr/>
                    <a:lstStyle/>
                    <a:p>
                      <a:pPr marL="0" marR="0" algn="r">
                        <a:lnSpc>
                          <a:spcPct val="107000"/>
                        </a:lnSpc>
                        <a:spcBef>
                          <a:spcPts val="0"/>
                        </a:spcBef>
                        <a:spcAft>
                          <a:spcPts val="800"/>
                        </a:spcAft>
                      </a:pPr>
                      <a:r>
                        <a:rPr lang="en-US" sz="1200" dirty="0">
                          <a:effectLst/>
                        </a:rPr>
                        <a:t>5,000/-</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tc>
                <a:tc>
                  <a:txBody>
                    <a:bodyPr/>
                    <a:lstStyle/>
                    <a:p>
                      <a:pPr marL="0" marR="0" algn="r">
                        <a:lnSpc>
                          <a:spcPct val="107000"/>
                        </a:lnSpc>
                        <a:spcBef>
                          <a:spcPts val="0"/>
                        </a:spcBef>
                        <a:spcAft>
                          <a:spcPts val="800"/>
                        </a:spcAft>
                      </a:pPr>
                      <a:r>
                        <a:rPr lang="en-US" sz="1200" dirty="0">
                          <a:effectLst/>
                        </a:rPr>
                        <a:t>210/-</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tc>
                <a:tc>
                  <a:txBody>
                    <a:bodyPr/>
                    <a:lstStyle/>
                    <a:p>
                      <a:pPr marL="0" marR="0" algn="l">
                        <a:lnSpc>
                          <a:spcPct val="107000"/>
                        </a:lnSpc>
                        <a:spcBef>
                          <a:spcPts val="0"/>
                        </a:spcBef>
                        <a:spcAft>
                          <a:spcPts val="800"/>
                        </a:spcAft>
                      </a:pPr>
                      <a:r>
                        <a:rPr lang="en-US" sz="1200">
                          <a:effectLst/>
                        </a:rPr>
                        <a:t>42 years</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tc>
                <a:tc>
                  <a:txBody>
                    <a:bodyPr/>
                    <a:lstStyle/>
                    <a:p>
                      <a:pPr marL="0" marR="0" algn="r">
                        <a:lnSpc>
                          <a:spcPct val="107000"/>
                        </a:lnSpc>
                        <a:spcBef>
                          <a:spcPts val="0"/>
                        </a:spcBef>
                        <a:spcAft>
                          <a:spcPts val="800"/>
                        </a:spcAft>
                      </a:pPr>
                      <a:r>
                        <a:rPr lang="en-US" sz="1200" b="1" dirty="0">
                          <a:effectLst/>
                        </a:rPr>
                        <a:t>1,05,840/-</a:t>
                      </a:r>
                      <a:endParaRPr lang="en-US" sz="1200" b="1"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solidFill>
                      <a:srgbClr val="FFFF00"/>
                    </a:solidFill>
                  </a:tcPr>
                </a:tc>
                <a:tc>
                  <a:txBody>
                    <a:bodyPr/>
                    <a:lstStyle/>
                    <a:p>
                      <a:pPr marL="0" marR="0" algn="r">
                        <a:lnSpc>
                          <a:spcPct val="107000"/>
                        </a:lnSpc>
                        <a:spcBef>
                          <a:spcPts val="0"/>
                        </a:spcBef>
                        <a:spcAft>
                          <a:spcPts val="800"/>
                        </a:spcAft>
                      </a:pPr>
                      <a:r>
                        <a:rPr lang="en-US" sz="1200" dirty="0">
                          <a:effectLst/>
                        </a:rPr>
                        <a:t>12,00,000/-</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tc>
                <a:tc>
                  <a:txBody>
                    <a:bodyPr/>
                    <a:lstStyle/>
                    <a:p>
                      <a:pPr marL="0" marR="0" algn="r">
                        <a:lnSpc>
                          <a:spcPct val="107000"/>
                        </a:lnSpc>
                        <a:spcBef>
                          <a:spcPts val="0"/>
                        </a:spcBef>
                        <a:spcAft>
                          <a:spcPts val="800"/>
                        </a:spcAft>
                      </a:pPr>
                      <a:r>
                        <a:rPr lang="en-US" sz="1200" dirty="0">
                          <a:effectLst/>
                        </a:rPr>
                        <a:t>3,00,000/-</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tc>
                <a:tc>
                  <a:txBody>
                    <a:bodyPr/>
                    <a:lstStyle/>
                    <a:p>
                      <a:pPr marL="0" marR="0" algn="r">
                        <a:lnSpc>
                          <a:spcPct val="107000"/>
                        </a:lnSpc>
                        <a:spcBef>
                          <a:spcPts val="0"/>
                        </a:spcBef>
                        <a:spcAft>
                          <a:spcPts val="800"/>
                        </a:spcAft>
                      </a:pPr>
                      <a:r>
                        <a:rPr lang="en-US" sz="1200" dirty="0">
                          <a:effectLst/>
                        </a:rPr>
                        <a:t>8,50,000/-</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tc>
                <a:tc>
                  <a:txBody>
                    <a:bodyPr/>
                    <a:lstStyle/>
                    <a:p>
                      <a:pPr marL="0" marR="0" algn="r">
                        <a:lnSpc>
                          <a:spcPct val="107000"/>
                        </a:lnSpc>
                        <a:spcBef>
                          <a:spcPts val="0"/>
                        </a:spcBef>
                        <a:spcAft>
                          <a:spcPts val="800"/>
                        </a:spcAft>
                      </a:pPr>
                      <a:r>
                        <a:rPr lang="en-US" sz="1200" b="1" dirty="0">
                          <a:effectLst/>
                        </a:rPr>
                        <a:t>23,50,000/-</a:t>
                      </a:r>
                      <a:endParaRPr lang="en-US" sz="1200" b="1"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solidFill>
                      <a:srgbClr val="FFFF00"/>
                    </a:solidFill>
                  </a:tcPr>
                </a:tc>
                <a:extLst>
                  <a:ext uri="{0D108BD9-81ED-4DB2-BD59-A6C34878D82A}">
                    <a16:rowId xmlns:a16="http://schemas.microsoft.com/office/drawing/2014/main" val="1874168141"/>
                  </a:ext>
                </a:extLst>
              </a:tr>
              <a:tr h="109220">
                <a:tc>
                  <a:txBody>
                    <a:bodyPr/>
                    <a:lstStyle/>
                    <a:p>
                      <a:pPr marL="0" marR="0" algn="l">
                        <a:lnSpc>
                          <a:spcPct val="107000"/>
                        </a:lnSpc>
                        <a:spcBef>
                          <a:spcPts val="0"/>
                        </a:spcBef>
                        <a:spcAft>
                          <a:spcPts val="800"/>
                        </a:spcAft>
                      </a:pPr>
                      <a:r>
                        <a:rPr lang="en-US" sz="1200">
                          <a:effectLst/>
                        </a:rPr>
                        <a:t> </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tc>
                <a:tc>
                  <a:txBody>
                    <a:bodyPr/>
                    <a:lstStyle/>
                    <a:p>
                      <a:pPr marL="0" marR="0" algn="l">
                        <a:lnSpc>
                          <a:spcPct val="107000"/>
                        </a:lnSpc>
                        <a:spcBef>
                          <a:spcPts val="0"/>
                        </a:spcBef>
                        <a:spcAft>
                          <a:spcPts val="800"/>
                        </a:spcAft>
                      </a:pPr>
                      <a:r>
                        <a:rPr lang="en-US" sz="1200">
                          <a:effectLst/>
                        </a:rPr>
                        <a:t> </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tc>
                <a:tc>
                  <a:txBody>
                    <a:bodyPr/>
                    <a:lstStyle/>
                    <a:p>
                      <a:pPr marL="0" marR="0" algn="r">
                        <a:lnSpc>
                          <a:spcPct val="107000"/>
                        </a:lnSpc>
                        <a:spcBef>
                          <a:spcPts val="0"/>
                        </a:spcBef>
                        <a:spcAft>
                          <a:spcPts val="800"/>
                        </a:spcAft>
                      </a:pPr>
                      <a:r>
                        <a:rPr lang="en-US" sz="1200">
                          <a:effectLst/>
                        </a:rPr>
                        <a:t> </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tc>
                <a:tc>
                  <a:txBody>
                    <a:bodyPr/>
                    <a:lstStyle/>
                    <a:p>
                      <a:pPr marL="0" marR="0" algn="r">
                        <a:lnSpc>
                          <a:spcPct val="107000"/>
                        </a:lnSpc>
                        <a:spcBef>
                          <a:spcPts val="0"/>
                        </a:spcBef>
                        <a:spcAft>
                          <a:spcPts val="800"/>
                        </a:spcAft>
                      </a:pPr>
                      <a:r>
                        <a:rPr lang="en-US" sz="1200" dirty="0">
                          <a:effectLst/>
                        </a:rPr>
                        <a:t> </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tc>
                <a:tc>
                  <a:txBody>
                    <a:bodyPr/>
                    <a:lstStyle/>
                    <a:p>
                      <a:pPr marL="0" marR="0" algn="l">
                        <a:lnSpc>
                          <a:spcPct val="107000"/>
                        </a:lnSpc>
                        <a:spcBef>
                          <a:spcPts val="0"/>
                        </a:spcBef>
                        <a:spcAft>
                          <a:spcPts val="800"/>
                        </a:spcAft>
                      </a:pPr>
                      <a:r>
                        <a:rPr lang="en-US" sz="1200">
                          <a:effectLst/>
                        </a:rPr>
                        <a:t> </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tc>
                <a:tc>
                  <a:txBody>
                    <a:bodyPr/>
                    <a:lstStyle/>
                    <a:p>
                      <a:pPr marL="0" marR="0" algn="r">
                        <a:lnSpc>
                          <a:spcPct val="107000"/>
                        </a:lnSpc>
                        <a:spcBef>
                          <a:spcPts val="0"/>
                        </a:spcBef>
                        <a:spcAft>
                          <a:spcPts val="800"/>
                        </a:spcAft>
                      </a:pPr>
                      <a:r>
                        <a:rPr lang="en-US" sz="1200" b="1" dirty="0">
                          <a:effectLst/>
                        </a:rPr>
                        <a:t> </a:t>
                      </a:r>
                      <a:endParaRPr lang="en-US" sz="1200" b="1"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solidFill>
                      <a:srgbClr val="FFFF00"/>
                    </a:solidFill>
                  </a:tcPr>
                </a:tc>
                <a:tc>
                  <a:txBody>
                    <a:bodyPr/>
                    <a:lstStyle/>
                    <a:p>
                      <a:pPr marL="0" marR="0" algn="r">
                        <a:lnSpc>
                          <a:spcPct val="107000"/>
                        </a:lnSpc>
                        <a:spcBef>
                          <a:spcPts val="0"/>
                        </a:spcBef>
                        <a:spcAft>
                          <a:spcPts val="800"/>
                        </a:spcAft>
                      </a:pPr>
                      <a:r>
                        <a:rPr lang="en-US" sz="1200">
                          <a:effectLst/>
                        </a:rPr>
                        <a:t> </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tc>
                <a:tc>
                  <a:txBody>
                    <a:bodyPr/>
                    <a:lstStyle/>
                    <a:p>
                      <a:pPr marL="0" marR="0" algn="r">
                        <a:lnSpc>
                          <a:spcPct val="107000"/>
                        </a:lnSpc>
                        <a:spcBef>
                          <a:spcPts val="0"/>
                        </a:spcBef>
                        <a:spcAft>
                          <a:spcPts val="800"/>
                        </a:spcAft>
                      </a:pPr>
                      <a:r>
                        <a:rPr lang="en-US" sz="1200" dirty="0">
                          <a:effectLst/>
                        </a:rPr>
                        <a:t> </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tc>
                <a:tc>
                  <a:txBody>
                    <a:bodyPr/>
                    <a:lstStyle/>
                    <a:p>
                      <a:pPr marL="0" marR="0" algn="r">
                        <a:lnSpc>
                          <a:spcPct val="107000"/>
                        </a:lnSpc>
                        <a:spcBef>
                          <a:spcPts val="0"/>
                        </a:spcBef>
                        <a:spcAft>
                          <a:spcPts val="800"/>
                        </a:spcAft>
                      </a:pPr>
                      <a:r>
                        <a:rPr lang="en-US" sz="1200" dirty="0">
                          <a:effectLst/>
                        </a:rPr>
                        <a:t> </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tc>
                <a:tc>
                  <a:txBody>
                    <a:bodyPr/>
                    <a:lstStyle/>
                    <a:p>
                      <a:pPr marL="0" marR="0" algn="r">
                        <a:lnSpc>
                          <a:spcPct val="107000"/>
                        </a:lnSpc>
                        <a:spcBef>
                          <a:spcPts val="0"/>
                        </a:spcBef>
                        <a:spcAft>
                          <a:spcPts val="800"/>
                        </a:spcAft>
                      </a:pPr>
                      <a:r>
                        <a:rPr lang="en-US" sz="1200" b="1" dirty="0">
                          <a:effectLst/>
                        </a:rPr>
                        <a:t> </a:t>
                      </a:r>
                      <a:endParaRPr lang="en-US" sz="1200" b="1"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solidFill>
                      <a:srgbClr val="FFFF00"/>
                    </a:solidFill>
                  </a:tcPr>
                </a:tc>
                <a:extLst>
                  <a:ext uri="{0D108BD9-81ED-4DB2-BD59-A6C34878D82A}">
                    <a16:rowId xmlns:a16="http://schemas.microsoft.com/office/drawing/2014/main" val="322728211"/>
                  </a:ext>
                </a:extLst>
              </a:tr>
              <a:tr h="339090">
                <a:tc>
                  <a:txBody>
                    <a:bodyPr/>
                    <a:lstStyle/>
                    <a:p>
                      <a:pPr marL="0" marR="0" algn="l">
                        <a:lnSpc>
                          <a:spcPct val="107000"/>
                        </a:lnSpc>
                        <a:spcBef>
                          <a:spcPts val="0"/>
                        </a:spcBef>
                        <a:spcAft>
                          <a:spcPts val="800"/>
                        </a:spcAft>
                      </a:pPr>
                      <a:r>
                        <a:rPr lang="en-US" sz="1200">
                          <a:effectLst/>
                        </a:rPr>
                        <a:t>Mr. Amit</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tc>
                <a:tc>
                  <a:txBody>
                    <a:bodyPr/>
                    <a:lstStyle/>
                    <a:p>
                      <a:pPr marL="0" marR="0" algn="l">
                        <a:lnSpc>
                          <a:spcPct val="107000"/>
                        </a:lnSpc>
                        <a:spcBef>
                          <a:spcPts val="0"/>
                        </a:spcBef>
                        <a:spcAft>
                          <a:spcPts val="800"/>
                        </a:spcAft>
                      </a:pPr>
                      <a:r>
                        <a:rPr lang="en-US" sz="1200">
                          <a:effectLst/>
                        </a:rPr>
                        <a:t>40</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tc>
                <a:tc>
                  <a:txBody>
                    <a:bodyPr/>
                    <a:lstStyle/>
                    <a:p>
                      <a:pPr marL="0" marR="0" algn="r">
                        <a:lnSpc>
                          <a:spcPct val="107000"/>
                        </a:lnSpc>
                        <a:spcBef>
                          <a:spcPts val="0"/>
                        </a:spcBef>
                        <a:spcAft>
                          <a:spcPts val="800"/>
                        </a:spcAft>
                      </a:pPr>
                      <a:r>
                        <a:rPr lang="en-US" sz="1200">
                          <a:effectLst/>
                        </a:rPr>
                        <a:t>5,000/-</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tc>
                <a:tc>
                  <a:txBody>
                    <a:bodyPr/>
                    <a:lstStyle/>
                    <a:p>
                      <a:pPr marL="0" marR="0" algn="r">
                        <a:lnSpc>
                          <a:spcPct val="107000"/>
                        </a:lnSpc>
                        <a:spcBef>
                          <a:spcPts val="0"/>
                        </a:spcBef>
                        <a:spcAft>
                          <a:spcPts val="800"/>
                        </a:spcAft>
                      </a:pPr>
                      <a:r>
                        <a:rPr lang="en-US" sz="1200" dirty="0">
                          <a:effectLst/>
                        </a:rPr>
                        <a:t>1,454/-</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tc>
                <a:tc>
                  <a:txBody>
                    <a:bodyPr/>
                    <a:lstStyle/>
                    <a:p>
                      <a:pPr marL="0" marR="0" algn="l">
                        <a:lnSpc>
                          <a:spcPct val="107000"/>
                        </a:lnSpc>
                        <a:spcBef>
                          <a:spcPts val="0"/>
                        </a:spcBef>
                        <a:spcAft>
                          <a:spcPts val="800"/>
                        </a:spcAft>
                      </a:pPr>
                      <a:r>
                        <a:rPr lang="en-US" sz="1200">
                          <a:effectLst/>
                        </a:rPr>
                        <a:t>20 years</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tc>
                <a:tc>
                  <a:txBody>
                    <a:bodyPr/>
                    <a:lstStyle/>
                    <a:p>
                      <a:pPr marL="0" marR="0" algn="r">
                        <a:lnSpc>
                          <a:spcPct val="107000"/>
                        </a:lnSpc>
                        <a:spcBef>
                          <a:spcPts val="0"/>
                        </a:spcBef>
                        <a:spcAft>
                          <a:spcPts val="800"/>
                        </a:spcAft>
                      </a:pPr>
                      <a:r>
                        <a:rPr lang="en-US" sz="1200" b="1" dirty="0">
                          <a:effectLst/>
                        </a:rPr>
                        <a:t>3,48,960/-</a:t>
                      </a:r>
                      <a:endParaRPr lang="en-US" sz="1200" b="1"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solidFill>
                      <a:srgbClr val="FFFF00"/>
                    </a:solidFill>
                  </a:tcPr>
                </a:tc>
                <a:tc>
                  <a:txBody>
                    <a:bodyPr/>
                    <a:lstStyle/>
                    <a:p>
                      <a:pPr marL="0" marR="0" algn="r">
                        <a:lnSpc>
                          <a:spcPct val="107000"/>
                        </a:lnSpc>
                        <a:spcBef>
                          <a:spcPts val="0"/>
                        </a:spcBef>
                        <a:spcAft>
                          <a:spcPts val="800"/>
                        </a:spcAft>
                      </a:pPr>
                      <a:r>
                        <a:rPr lang="en-US" sz="1200">
                          <a:effectLst/>
                        </a:rPr>
                        <a:t>12,00,000/-</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tc>
                <a:tc>
                  <a:txBody>
                    <a:bodyPr/>
                    <a:lstStyle/>
                    <a:p>
                      <a:pPr marL="0" marR="0" algn="r">
                        <a:lnSpc>
                          <a:spcPct val="107000"/>
                        </a:lnSpc>
                        <a:spcBef>
                          <a:spcPts val="0"/>
                        </a:spcBef>
                        <a:spcAft>
                          <a:spcPts val="800"/>
                        </a:spcAft>
                      </a:pPr>
                      <a:r>
                        <a:rPr lang="en-US" sz="1200">
                          <a:effectLst/>
                        </a:rPr>
                        <a:t>3,00,000/-</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tc>
                <a:tc>
                  <a:txBody>
                    <a:bodyPr/>
                    <a:lstStyle/>
                    <a:p>
                      <a:pPr marL="0" marR="0" algn="r">
                        <a:lnSpc>
                          <a:spcPct val="107000"/>
                        </a:lnSpc>
                        <a:spcBef>
                          <a:spcPts val="0"/>
                        </a:spcBef>
                        <a:spcAft>
                          <a:spcPts val="800"/>
                        </a:spcAft>
                      </a:pPr>
                      <a:r>
                        <a:rPr lang="en-US" sz="1200" dirty="0">
                          <a:effectLst/>
                        </a:rPr>
                        <a:t>8,50,000/-</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tc>
                <a:tc>
                  <a:txBody>
                    <a:bodyPr/>
                    <a:lstStyle/>
                    <a:p>
                      <a:pPr marL="0" marR="0" algn="r">
                        <a:lnSpc>
                          <a:spcPct val="107000"/>
                        </a:lnSpc>
                        <a:spcBef>
                          <a:spcPts val="0"/>
                        </a:spcBef>
                        <a:spcAft>
                          <a:spcPts val="800"/>
                        </a:spcAft>
                      </a:pPr>
                      <a:r>
                        <a:rPr lang="en-US" sz="1200" b="1" dirty="0">
                          <a:effectLst/>
                        </a:rPr>
                        <a:t>23,50,000/-</a:t>
                      </a:r>
                      <a:endParaRPr lang="en-US" sz="1200" b="1"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solidFill>
                      <a:srgbClr val="FFFF00"/>
                    </a:solidFill>
                  </a:tcPr>
                </a:tc>
                <a:extLst>
                  <a:ext uri="{0D108BD9-81ED-4DB2-BD59-A6C34878D82A}">
                    <a16:rowId xmlns:a16="http://schemas.microsoft.com/office/drawing/2014/main" val="3692860618"/>
                  </a:ext>
                </a:extLst>
              </a:tr>
            </a:tbl>
          </a:graphicData>
        </a:graphic>
      </p:graphicFrame>
      <p:graphicFrame>
        <p:nvGraphicFramePr>
          <p:cNvPr id="7" name="Table 6">
            <a:extLst>
              <a:ext uri="{FF2B5EF4-FFF2-40B4-BE49-F238E27FC236}">
                <a16:creationId xmlns:a16="http://schemas.microsoft.com/office/drawing/2014/main" id="{E0A45E61-1402-4B5C-991E-870F502AA354}"/>
              </a:ext>
            </a:extLst>
          </p:cNvPr>
          <p:cNvGraphicFramePr>
            <a:graphicFrameLocks noGrp="1"/>
          </p:cNvGraphicFramePr>
          <p:nvPr>
            <p:extLst/>
          </p:nvPr>
        </p:nvGraphicFramePr>
        <p:xfrm>
          <a:off x="231354" y="3671578"/>
          <a:ext cx="11160085" cy="2935224"/>
        </p:xfrm>
        <a:graphic>
          <a:graphicData uri="http://schemas.openxmlformats.org/drawingml/2006/table">
            <a:tbl>
              <a:tblPr firstRow="1" firstCol="1" bandRow="1">
                <a:tableStyleId>{5C22544A-7EE6-4342-B048-85BDC9FD1C3A}</a:tableStyleId>
              </a:tblPr>
              <a:tblGrid>
                <a:gridCol w="1531345">
                  <a:extLst>
                    <a:ext uri="{9D8B030D-6E8A-4147-A177-3AD203B41FA5}">
                      <a16:colId xmlns:a16="http://schemas.microsoft.com/office/drawing/2014/main" val="4047960062"/>
                    </a:ext>
                  </a:extLst>
                </a:gridCol>
                <a:gridCol w="705079">
                  <a:extLst>
                    <a:ext uri="{9D8B030D-6E8A-4147-A177-3AD203B41FA5}">
                      <a16:colId xmlns:a16="http://schemas.microsoft.com/office/drawing/2014/main" val="3387834591"/>
                    </a:ext>
                  </a:extLst>
                </a:gridCol>
                <a:gridCol w="793215">
                  <a:extLst>
                    <a:ext uri="{9D8B030D-6E8A-4147-A177-3AD203B41FA5}">
                      <a16:colId xmlns:a16="http://schemas.microsoft.com/office/drawing/2014/main" val="3737592667"/>
                    </a:ext>
                  </a:extLst>
                </a:gridCol>
                <a:gridCol w="1156771">
                  <a:extLst>
                    <a:ext uri="{9D8B030D-6E8A-4147-A177-3AD203B41FA5}">
                      <a16:colId xmlns:a16="http://schemas.microsoft.com/office/drawing/2014/main" val="4083218490"/>
                    </a:ext>
                  </a:extLst>
                </a:gridCol>
                <a:gridCol w="753557">
                  <a:extLst>
                    <a:ext uri="{9D8B030D-6E8A-4147-A177-3AD203B41FA5}">
                      <a16:colId xmlns:a16="http://schemas.microsoft.com/office/drawing/2014/main" val="2183285170"/>
                    </a:ext>
                  </a:extLst>
                </a:gridCol>
                <a:gridCol w="1130930">
                  <a:extLst>
                    <a:ext uri="{9D8B030D-6E8A-4147-A177-3AD203B41FA5}">
                      <a16:colId xmlns:a16="http://schemas.microsoft.com/office/drawing/2014/main" val="1977049664"/>
                    </a:ext>
                  </a:extLst>
                </a:gridCol>
                <a:gridCol w="1342980">
                  <a:extLst>
                    <a:ext uri="{9D8B030D-6E8A-4147-A177-3AD203B41FA5}">
                      <a16:colId xmlns:a16="http://schemas.microsoft.com/office/drawing/2014/main" val="2686148228"/>
                    </a:ext>
                  </a:extLst>
                </a:gridCol>
                <a:gridCol w="1411307">
                  <a:extLst>
                    <a:ext uri="{9D8B030D-6E8A-4147-A177-3AD203B41FA5}">
                      <a16:colId xmlns:a16="http://schemas.microsoft.com/office/drawing/2014/main" val="3493638722"/>
                    </a:ext>
                  </a:extLst>
                </a:gridCol>
                <a:gridCol w="1411307">
                  <a:extLst>
                    <a:ext uri="{9D8B030D-6E8A-4147-A177-3AD203B41FA5}">
                      <a16:colId xmlns:a16="http://schemas.microsoft.com/office/drawing/2014/main" val="746954883"/>
                    </a:ext>
                  </a:extLst>
                </a:gridCol>
                <a:gridCol w="923594">
                  <a:extLst>
                    <a:ext uri="{9D8B030D-6E8A-4147-A177-3AD203B41FA5}">
                      <a16:colId xmlns:a16="http://schemas.microsoft.com/office/drawing/2014/main" val="705619381"/>
                    </a:ext>
                  </a:extLst>
                </a:gridCol>
              </a:tblGrid>
              <a:tr h="959968">
                <a:tc>
                  <a:txBody>
                    <a:bodyPr/>
                    <a:lstStyle/>
                    <a:p>
                      <a:pPr marL="0" marR="0">
                        <a:lnSpc>
                          <a:spcPct val="107000"/>
                        </a:lnSpc>
                        <a:spcBef>
                          <a:spcPts val="0"/>
                        </a:spcBef>
                        <a:spcAft>
                          <a:spcPts val="800"/>
                        </a:spcAft>
                      </a:pPr>
                      <a:r>
                        <a:rPr lang="en-US" sz="1200" dirty="0">
                          <a:effectLst/>
                        </a:rPr>
                        <a:t>Subscriber/ </a:t>
                      </a:r>
                      <a:r>
                        <a:rPr lang="hi-IN" sz="1200" dirty="0">
                          <a:effectLst/>
                        </a:rPr>
                        <a:t>अभिदाता </a:t>
                      </a:r>
                      <a:endParaRPr lang="en-US" sz="1200" dirty="0">
                        <a:effectLst/>
                      </a:endParaRPr>
                    </a:p>
                    <a:p>
                      <a:pPr marL="0" marR="0">
                        <a:lnSpc>
                          <a:spcPct val="107000"/>
                        </a:lnSpc>
                        <a:spcBef>
                          <a:spcPts val="0"/>
                        </a:spcBef>
                        <a:spcAft>
                          <a:spcPts val="800"/>
                        </a:spcAft>
                      </a:pPr>
                      <a:r>
                        <a:rPr lang="en-US" sz="1200" dirty="0">
                          <a:effectLst/>
                        </a:rPr>
                        <a:t>(A)</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tc>
                <a:tc>
                  <a:txBody>
                    <a:bodyPr/>
                    <a:lstStyle/>
                    <a:p>
                      <a:pPr marL="0" marR="0">
                        <a:lnSpc>
                          <a:spcPct val="107000"/>
                        </a:lnSpc>
                        <a:spcBef>
                          <a:spcPts val="0"/>
                        </a:spcBef>
                        <a:spcAft>
                          <a:spcPts val="800"/>
                        </a:spcAft>
                      </a:pPr>
                      <a:r>
                        <a:rPr lang="en-US" sz="1200">
                          <a:effectLst/>
                        </a:rPr>
                        <a:t>Age/ </a:t>
                      </a:r>
                      <a:r>
                        <a:rPr lang="hi-IN" sz="1200">
                          <a:effectLst/>
                        </a:rPr>
                        <a:t>आयु </a:t>
                      </a:r>
                      <a:r>
                        <a:rPr lang="en-US" sz="1200">
                          <a:effectLst/>
                        </a:rPr>
                        <a:t>(</a:t>
                      </a:r>
                      <a:r>
                        <a:rPr lang="hi-IN" sz="1200">
                          <a:effectLst/>
                        </a:rPr>
                        <a:t>वर्ष</a:t>
                      </a:r>
                      <a:r>
                        <a:rPr lang="en-US" sz="1200">
                          <a:effectLst/>
                        </a:rPr>
                        <a:t>)</a:t>
                      </a:r>
                    </a:p>
                    <a:p>
                      <a:pPr marL="0" marR="0">
                        <a:lnSpc>
                          <a:spcPct val="107000"/>
                        </a:lnSpc>
                        <a:spcBef>
                          <a:spcPts val="0"/>
                        </a:spcBef>
                        <a:spcAft>
                          <a:spcPts val="800"/>
                        </a:spcAft>
                      </a:pPr>
                      <a:r>
                        <a:rPr lang="en-US" sz="1200">
                          <a:effectLst/>
                        </a:rPr>
                        <a:t>(B)</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tc>
                <a:tc>
                  <a:txBody>
                    <a:bodyPr/>
                    <a:lstStyle/>
                    <a:p>
                      <a:pPr marL="0" marR="0">
                        <a:lnSpc>
                          <a:spcPct val="107000"/>
                        </a:lnSpc>
                        <a:spcBef>
                          <a:spcPts val="0"/>
                        </a:spcBef>
                        <a:spcAft>
                          <a:spcPts val="800"/>
                        </a:spcAft>
                      </a:pPr>
                      <a:r>
                        <a:rPr lang="en-US" sz="1200" dirty="0">
                          <a:effectLst/>
                        </a:rPr>
                        <a:t>Pension Slab/ </a:t>
                      </a:r>
                      <a:r>
                        <a:rPr lang="hi-IN" sz="1200" dirty="0">
                          <a:effectLst/>
                        </a:rPr>
                        <a:t>पेंशन स्लेब </a:t>
                      </a:r>
                      <a:endParaRPr lang="en-US" sz="1200" dirty="0">
                        <a:effectLst/>
                      </a:endParaRPr>
                    </a:p>
                    <a:p>
                      <a:pPr marL="0" marR="0">
                        <a:lnSpc>
                          <a:spcPct val="107000"/>
                        </a:lnSpc>
                        <a:spcBef>
                          <a:spcPts val="0"/>
                        </a:spcBef>
                        <a:spcAft>
                          <a:spcPts val="800"/>
                        </a:spcAft>
                      </a:pPr>
                      <a:r>
                        <a:rPr lang="en-US" sz="1200" dirty="0">
                          <a:effectLst/>
                        </a:rPr>
                        <a:t>(C)</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tc>
                <a:tc>
                  <a:txBody>
                    <a:bodyPr/>
                    <a:lstStyle/>
                    <a:p>
                      <a:pPr marL="0" marR="0">
                        <a:lnSpc>
                          <a:spcPct val="107000"/>
                        </a:lnSpc>
                        <a:spcBef>
                          <a:spcPts val="0"/>
                        </a:spcBef>
                        <a:spcAft>
                          <a:spcPts val="800"/>
                        </a:spcAft>
                      </a:pPr>
                      <a:r>
                        <a:rPr lang="en-US" sz="1200" dirty="0">
                          <a:effectLst/>
                        </a:rPr>
                        <a:t>Monthly Contribution/ </a:t>
                      </a:r>
                      <a:r>
                        <a:rPr lang="hi-IN" sz="1200" dirty="0">
                          <a:effectLst/>
                        </a:rPr>
                        <a:t>अंशदान राशि प्रति माह </a:t>
                      </a:r>
                      <a:endParaRPr lang="en-US" sz="1200" dirty="0">
                        <a:effectLst/>
                      </a:endParaRPr>
                    </a:p>
                    <a:p>
                      <a:pPr marL="0" marR="0">
                        <a:lnSpc>
                          <a:spcPct val="107000"/>
                        </a:lnSpc>
                        <a:spcBef>
                          <a:spcPts val="0"/>
                        </a:spcBef>
                        <a:spcAft>
                          <a:spcPts val="800"/>
                        </a:spcAft>
                      </a:pPr>
                      <a:r>
                        <a:rPr lang="en-US" sz="1200" dirty="0">
                          <a:effectLst/>
                        </a:rPr>
                        <a:t>(D)</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tc>
                <a:tc>
                  <a:txBody>
                    <a:bodyPr/>
                    <a:lstStyle/>
                    <a:p>
                      <a:pPr marL="0" marR="0">
                        <a:lnSpc>
                          <a:spcPct val="107000"/>
                        </a:lnSpc>
                        <a:spcBef>
                          <a:spcPts val="0"/>
                        </a:spcBef>
                        <a:spcAft>
                          <a:spcPts val="800"/>
                        </a:spcAft>
                      </a:pPr>
                      <a:r>
                        <a:rPr lang="en-US" sz="1200">
                          <a:effectLst/>
                        </a:rPr>
                        <a:t>Vesting period/ </a:t>
                      </a:r>
                      <a:r>
                        <a:rPr lang="hi-IN" sz="1200">
                          <a:effectLst/>
                        </a:rPr>
                        <a:t>निहित अवधि</a:t>
                      </a:r>
                      <a:endParaRPr lang="en-US" sz="1200">
                        <a:effectLst/>
                      </a:endParaRPr>
                    </a:p>
                    <a:p>
                      <a:pPr marL="0" marR="0">
                        <a:lnSpc>
                          <a:spcPct val="107000"/>
                        </a:lnSpc>
                        <a:spcBef>
                          <a:spcPts val="0"/>
                        </a:spcBef>
                        <a:spcAft>
                          <a:spcPts val="800"/>
                        </a:spcAft>
                      </a:pPr>
                      <a:r>
                        <a:rPr lang="en-US" sz="1200">
                          <a:effectLst/>
                        </a:rPr>
                        <a:t>(E)</a:t>
                      </a:r>
                      <a:r>
                        <a:rPr lang="hi-IN" sz="1200">
                          <a:effectLst/>
                        </a:rPr>
                        <a:t> </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tc>
                <a:tc>
                  <a:txBody>
                    <a:bodyPr/>
                    <a:lstStyle/>
                    <a:p>
                      <a:pPr marL="0" marR="0">
                        <a:lnSpc>
                          <a:spcPct val="107000"/>
                        </a:lnSpc>
                        <a:spcBef>
                          <a:spcPts val="0"/>
                        </a:spcBef>
                        <a:spcAft>
                          <a:spcPts val="800"/>
                        </a:spcAft>
                      </a:pPr>
                      <a:r>
                        <a:rPr lang="en-US" sz="1200" dirty="0">
                          <a:effectLst/>
                        </a:rPr>
                        <a:t>Total contribution/ </a:t>
                      </a:r>
                      <a:r>
                        <a:rPr lang="hi-IN" sz="1200" dirty="0">
                          <a:effectLst/>
                        </a:rPr>
                        <a:t>कुल अंशदान </a:t>
                      </a:r>
                      <a:endParaRPr lang="en-US" sz="1200" dirty="0">
                        <a:effectLst/>
                      </a:endParaRPr>
                    </a:p>
                    <a:p>
                      <a:pPr marL="0" marR="0">
                        <a:lnSpc>
                          <a:spcPct val="107000"/>
                        </a:lnSpc>
                        <a:spcBef>
                          <a:spcPts val="0"/>
                        </a:spcBef>
                        <a:spcAft>
                          <a:spcPts val="800"/>
                        </a:spcAft>
                      </a:pPr>
                      <a:r>
                        <a:rPr lang="en-US" sz="1200" dirty="0">
                          <a:effectLst/>
                        </a:rPr>
                        <a:t>(F)</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tc>
                <a:tc>
                  <a:txBody>
                    <a:bodyPr/>
                    <a:lstStyle/>
                    <a:p>
                      <a:pPr marL="0" marR="0">
                        <a:lnSpc>
                          <a:spcPct val="107000"/>
                        </a:lnSpc>
                        <a:spcBef>
                          <a:spcPts val="0"/>
                        </a:spcBef>
                        <a:spcAft>
                          <a:spcPts val="800"/>
                        </a:spcAft>
                      </a:pPr>
                      <a:r>
                        <a:rPr lang="en-US" sz="1200" dirty="0">
                          <a:effectLst/>
                        </a:rPr>
                        <a:t>Pension amount, if live till 80 years/ </a:t>
                      </a:r>
                      <a:r>
                        <a:rPr lang="hi-IN" sz="1200" dirty="0">
                          <a:effectLst/>
                        </a:rPr>
                        <a:t>पेंशन राशि</a:t>
                      </a:r>
                      <a:r>
                        <a:rPr lang="en-US" sz="1200" dirty="0">
                          <a:effectLst/>
                        </a:rPr>
                        <a:t>, 80 </a:t>
                      </a:r>
                      <a:r>
                        <a:rPr lang="hi-IN" sz="1200" dirty="0">
                          <a:effectLst/>
                        </a:rPr>
                        <a:t>वर्ष तक जीवित </a:t>
                      </a:r>
                      <a:r>
                        <a:rPr lang="en-US" sz="1200" dirty="0">
                          <a:effectLst/>
                        </a:rPr>
                        <a:t>(Husband)</a:t>
                      </a:r>
                    </a:p>
                    <a:p>
                      <a:pPr marL="0" marR="0">
                        <a:lnSpc>
                          <a:spcPct val="107000"/>
                        </a:lnSpc>
                        <a:spcBef>
                          <a:spcPts val="0"/>
                        </a:spcBef>
                        <a:spcAft>
                          <a:spcPts val="800"/>
                        </a:spcAft>
                      </a:pPr>
                      <a:r>
                        <a:rPr lang="en-US" sz="1200" dirty="0">
                          <a:effectLst/>
                        </a:rPr>
                        <a:t>(G)</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tc>
                <a:tc>
                  <a:txBody>
                    <a:bodyPr/>
                    <a:lstStyle/>
                    <a:p>
                      <a:pPr marL="0" marR="0">
                        <a:lnSpc>
                          <a:spcPct val="107000"/>
                        </a:lnSpc>
                        <a:spcBef>
                          <a:spcPts val="0"/>
                        </a:spcBef>
                        <a:spcAft>
                          <a:spcPts val="800"/>
                        </a:spcAft>
                      </a:pPr>
                      <a:r>
                        <a:rPr lang="en-US" sz="1200">
                          <a:effectLst/>
                        </a:rPr>
                        <a:t>Pension amount, if live till 85 years/ </a:t>
                      </a:r>
                      <a:r>
                        <a:rPr lang="hi-IN" sz="1200">
                          <a:effectLst/>
                        </a:rPr>
                        <a:t>पेंशन राशि</a:t>
                      </a:r>
                      <a:r>
                        <a:rPr lang="en-US" sz="1200">
                          <a:effectLst/>
                        </a:rPr>
                        <a:t>, 85 </a:t>
                      </a:r>
                      <a:r>
                        <a:rPr lang="hi-IN" sz="1200">
                          <a:effectLst/>
                        </a:rPr>
                        <a:t>वर्ष तक जीवित </a:t>
                      </a:r>
                      <a:r>
                        <a:rPr lang="en-US" sz="1200">
                          <a:effectLst/>
                        </a:rPr>
                        <a:t>(Wife)</a:t>
                      </a:r>
                    </a:p>
                    <a:p>
                      <a:pPr marL="0" marR="0">
                        <a:lnSpc>
                          <a:spcPct val="107000"/>
                        </a:lnSpc>
                        <a:spcBef>
                          <a:spcPts val="0"/>
                        </a:spcBef>
                        <a:spcAft>
                          <a:spcPts val="800"/>
                        </a:spcAft>
                      </a:pPr>
                      <a:r>
                        <a:rPr lang="en-US" sz="1200">
                          <a:effectLst/>
                        </a:rPr>
                        <a:t> </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0" marR="0" marT="0" marB="0"/>
                </a:tc>
                <a:tc>
                  <a:txBody>
                    <a:bodyPr/>
                    <a:lstStyle/>
                    <a:p>
                      <a:pPr marL="0" marR="0">
                        <a:lnSpc>
                          <a:spcPct val="107000"/>
                        </a:lnSpc>
                        <a:spcBef>
                          <a:spcPts val="0"/>
                        </a:spcBef>
                        <a:spcAft>
                          <a:spcPts val="800"/>
                        </a:spcAft>
                      </a:pPr>
                      <a:r>
                        <a:rPr lang="en-US" sz="1200">
                          <a:effectLst/>
                        </a:rPr>
                        <a:t>Amount payable to nominee/ </a:t>
                      </a:r>
                      <a:r>
                        <a:rPr lang="hi-IN" sz="1200">
                          <a:effectLst/>
                        </a:rPr>
                        <a:t>नामिति को संचित सम्पत्ति </a:t>
                      </a:r>
                      <a:r>
                        <a:rPr lang="en-US" sz="1200">
                          <a:effectLst/>
                        </a:rPr>
                        <a:t>(</a:t>
                      </a:r>
                      <a:r>
                        <a:rPr lang="hi-IN" sz="1200">
                          <a:effectLst/>
                        </a:rPr>
                        <a:t>न्यूनतम</a:t>
                      </a:r>
                      <a:r>
                        <a:rPr lang="en-US" sz="1200">
                          <a:effectLst/>
                        </a:rPr>
                        <a:t>)</a:t>
                      </a:r>
                    </a:p>
                    <a:p>
                      <a:pPr marL="0" marR="0">
                        <a:lnSpc>
                          <a:spcPct val="107000"/>
                        </a:lnSpc>
                        <a:spcBef>
                          <a:spcPts val="0"/>
                        </a:spcBef>
                        <a:spcAft>
                          <a:spcPts val="800"/>
                        </a:spcAft>
                      </a:pPr>
                      <a:r>
                        <a:rPr lang="en-US" sz="1200">
                          <a:effectLst/>
                        </a:rPr>
                        <a:t>(I)</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0" marR="0" marT="0" marB="0"/>
                </a:tc>
                <a:tc>
                  <a:txBody>
                    <a:bodyPr/>
                    <a:lstStyle/>
                    <a:p>
                      <a:pPr marL="0" marR="0">
                        <a:lnSpc>
                          <a:spcPct val="107000"/>
                        </a:lnSpc>
                        <a:spcBef>
                          <a:spcPts val="0"/>
                        </a:spcBef>
                        <a:spcAft>
                          <a:spcPts val="800"/>
                        </a:spcAft>
                      </a:pPr>
                      <a:r>
                        <a:rPr lang="en-US" sz="1200">
                          <a:effectLst/>
                        </a:rPr>
                        <a:t>Total payout if spouse survives till 85 years/ </a:t>
                      </a:r>
                      <a:r>
                        <a:rPr lang="hi-IN" sz="1200">
                          <a:effectLst/>
                        </a:rPr>
                        <a:t>कुल लाभ </a:t>
                      </a:r>
                      <a:endParaRPr lang="en-US" sz="1200">
                        <a:effectLst/>
                      </a:endParaRPr>
                    </a:p>
                    <a:p>
                      <a:pPr marL="0" marR="0">
                        <a:lnSpc>
                          <a:spcPct val="107000"/>
                        </a:lnSpc>
                        <a:spcBef>
                          <a:spcPts val="0"/>
                        </a:spcBef>
                        <a:spcAft>
                          <a:spcPts val="800"/>
                        </a:spcAft>
                      </a:pPr>
                      <a:r>
                        <a:rPr lang="en-US" sz="1200">
                          <a:effectLst/>
                        </a:rPr>
                        <a:t>(J)</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tc>
                <a:extLst>
                  <a:ext uri="{0D108BD9-81ED-4DB2-BD59-A6C34878D82A}">
                    <a16:rowId xmlns:a16="http://schemas.microsoft.com/office/drawing/2014/main" val="3816172816"/>
                  </a:ext>
                </a:extLst>
              </a:tr>
              <a:tr h="339090">
                <a:tc>
                  <a:txBody>
                    <a:bodyPr/>
                    <a:lstStyle/>
                    <a:p>
                      <a:pPr marL="0" marR="0">
                        <a:lnSpc>
                          <a:spcPct val="107000"/>
                        </a:lnSpc>
                        <a:spcBef>
                          <a:spcPts val="0"/>
                        </a:spcBef>
                        <a:spcAft>
                          <a:spcPts val="800"/>
                        </a:spcAft>
                      </a:pPr>
                      <a:r>
                        <a:rPr lang="en-US" sz="1200">
                          <a:effectLst/>
                        </a:rPr>
                        <a:t>Husband</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tc>
                <a:tc>
                  <a:txBody>
                    <a:bodyPr/>
                    <a:lstStyle/>
                    <a:p>
                      <a:pPr marL="0" marR="0">
                        <a:lnSpc>
                          <a:spcPct val="107000"/>
                        </a:lnSpc>
                        <a:spcBef>
                          <a:spcPts val="0"/>
                        </a:spcBef>
                        <a:spcAft>
                          <a:spcPts val="800"/>
                        </a:spcAft>
                      </a:pPr>
                      <a:r>
                        <a:rPr lang="en-US" sz="1200">
                          <a:effectLst/>
                        </a:rPr>
                        <a:t>21</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tc>
                <a:tc>
                  <a:txBody>
                    <a:bodyPr/>
                    <a:lstStyle/>
                    <a:p>
                      <a:pPr marL="0" marR="0" algn="r">
                        <a:lnSpc>
                          <a:spcPct val="107000"/>
                        </a:lnSpc>
                        <a:spcBef>
                          <a:spcPts val="0"/>
                        </a:spcBef>
                        <a:spcAft>
                          <a:spcPts val="800"/>
                        </a:spcAft>
                      </a:pPr>
                      <a:r>
                        <a:rPr lang="en-US" sz="1200" dirty="0">
                          <a:effectLst/>
                        </a:rPr>
                        <a:t>5,000/-</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tc>
                <a:tc>
                  <a:txBody>
                    <a:bodyPr/>
                    <a:lstStyle/>
                    <a:p>
                      <a:pPr marL="0" marR="0" algn="r">
                        <a:lnSpc>
                          <a:spcPct val="107000"/>
                        </a:lnSpc>
                        <a:spcBef>
                          <a:spcPts val="0"/>
                        </a:spcBef>
                        <a:spcAft>
                          <a:spcPts val="800"/>
                        </a:spcAft>
                      </a:pPr>
                      <a:r>
                        <a:rPr lang="en-US" sz="1200" dirty="0">
                          <a:effectLst/>
                        </a:rPr>
                        <a:t>269/-</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tc>
                <a:tc>
                  <a:txBody>
                    <a:bodyPr/>
                    <a:lstStyle/>
                    <a:p>
                      <a:pPr marL="0" marR="0">
                        <a:lnSpc>
                          <a:spcPct val="107000"/>
                        </a:lnSpc>
                        <a:spcBef>
                          <a:spcPts val="0"/>
                        </a:spcBef>
                        <a:spcAft>
                          <a:spcPts val="800"/>
                        </a:spcAft>
                      </a:pPr>
                      <a:r>
                        <a:rPr lang="en-US" sz="1200" dirty="0">
                          <a:effectLst/>
                        </a:rPr>
                        <a:t>39 years</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tc>
                <a:tc>
                  <a:txBody>
                    <a:bodyPr/>
                    <a:lstStyle/>
                    <a:p>
                      <a:pPr marL="0" marR="0" algn="r">
                        <a:lnSpc>
                          <a:spcPct val="107000"/>
                        </a:lnSpc>
                        <a:spcBef>
                          <a:spcPts val="0"/>
                        </a:spcBef>
                        <a:spcAft>
                          <a:spcPts val="800"/>
                        </a:spcAft>
                      </a:pPr>
                      <a:r>
                        <a:rPr lang="en-US" sz="1200" dirty="0">
                          <a:effectLst/>
                        </a:rPr>
                        <a:t>1,25,892/-</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solidFill>
                      <a:srgbClr val="FFFF00"/>
                    </a:solidFill>
                  </a:tcPr>
                </a:tc>
                <a:tc>
                  <a:txBody>
                    <a:bodyPr/>
                    <a:lstStyle/>
                    <a:p>
                      <a:pPr marL="0" marR="0" algn="r">
                        <a:lnSpc>
                          <a:spcPct val="107000"/>
                        </a:lnSpc>
                        <a:spcBef>
                          <a:spcPts val="0"/>
                        </a:spcBef>
                        <a:spcAft>
                          <a:spcPts val="800"/>
                        </a:spcAft>
                      </a:pPr>
                      <a:r>
                        <a:rPr lang="en-US" sz="1200" dirty="0">
                          <a:effectLst/>
                        </a:rPr>
                        <a:t>12,00,000/-</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tc>
                <a:tc>
                  <a:txBody>
                    <a:bodyPr/>
                    <a:lstStyle/>
                    <a:p>
                      <a:pPr marL="0" marR="0" algn="r">
                        <a:lnSpc>
                          <a:spcPct val="107000"/>
                        </a:lnSpc>
                        <a:spcBef>
                          <a:spcPts val="0"/>
                        </a:spcBef>
                        <a:spcAft>
                          <a:spcPts val="800"/>
                        </a:spcAft>
                      </a:pPr>
                      <a:r>
                        <a:rPr lang="en-US" sz="1200" dirty="0">
                          <a:effectLst/>
                        </a:rPr>
                        <a:t>-</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0" marR="0" marT="0" marB="0"/>
                </a:tc>
                <a:tc>
                  <a:txBody>
                    <a:bodyPr/>
                    <a:lstStyle/>
                    <a:p>
                      <a:pPr marL="0" marR="0" algn="r">
                        <a:lnSpc>
                          <a:spcPct val="107000"/>
                        </a:lnSpc>
                        <a:spcBef>
                          <a:spcPts val="0"/>
                        </a:spcBef>
                        <a:spcAft>
                          <a:spcPts val="800"/>
                        </a:spcAft>
                      </a:pPr>
                      <a:r>
                        <a:rPr lang="en-US" sz="1200">
                          <a:effectLst/>
                        </a:rPr>
                        <a:t>8,50,000/-</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0" marR="0" marT="0" marB="0"/>
                </a:tc>
                <a:tc>
                  <a:txBody>
                    <a:bodyPr/>
                    <a:lstStyle/>
                    <a:p>
                      <a:pPr marL="0" marR="0" algn="r">
                        <a:lnSpc>
                          <a:spcPct val="107000"/>
                        </a:lnSpc>
                        <a:spcBef>
                          <a:spcPts val="0"/>
                        </a:spcBef>
                        <a:spcAft>
                          <a:spcPts val="800"/>
                        </a:spcAft>
                      </a:pPr>
                      <a:r>
                        <a:rPr lang="en-US" sz="1200" dirty="0">
                          <a:effectLst/>
                        </a:rPr>
                        <a:t>-</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solidFill>
                      <a:srgbClr val="FFFF00"/>
                    </a:solidFill>
                  </a:tcPr>
                </a:tc>
                <a:extLst>
                  <a:ext uri="{0D108BD9-81ED-4DB2-BD59-A6C34878D82A}">
                    <a16:rowId xmlns:a16="http://schemas.microsoft.com/office/drawing/2014/main" val="1156152521"/>
                  </a:ext>
                </a:extLst>
              </a:tr>
              <a:tr h="339090">
                <a:tc>
                  <a:txBody>
                    <a:bodyPr/>
                    <a:lstStyle/>
                    <a:p>
                      <a:pPr marL="0" marR="0">
                        <a:lnSpc>
                          <a:spcPct val="107000"/>
                        </a:lnSpc>
                        <a:spcBef>
                          <a:spcPts val="0"/>
                        </a:spcBef>
                        <a:spcAft>
                          <a:spcPts val="800"/>
                        </a:spcAft>
                      </a:pPr>
                      <a:r>
                        <a:rPr lang="en-US" sz="1200">
                          <a:effectLst/>
                        </a:rPr>
                        <a:t> Wife (pension for own account)</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tc>
                <a:tc>
                  <a:txBody>
                    <a:bodyPr/>
                    <a:lstStyle/>
                    <a:p>
                      <a:pPr marL="0" marR="0">
                        <a:lnSpc>
                          <a:spcPct val="107000"/>
                        </a:lnSpc>
                        <a:spcBef>
                          <a:spcPts val="0"/>
                        </a:spcBef>
                        <a:spcAft>
                          <a:spcPts val="800"/>
                        </a:spcAft>
                      </a:pPr>
                      <a:r>
                        <a:rPr lang="en-US" sz="1200">
                          <a:effectLst/>
                        </a:rPr>
                        <a:t> 18</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tc>
                <a:tc>
                  <a:txBody>
                    <a:bodyPr/>
                    <a:lstStyle/>
                    <a:p>
                      <a:pPr marL="0" marR="0" algn="r">
                        <a:lnSpc>
                          <a:spcPct val="107000"/>
                        </a:lnSpc>
                        <a:spcBef>
                          <a:spcPts val="0"/>
                        </a:spcBef>
                        <a:spcAft>
                          <a:spcPts val="800"/>
                        </a:spcAft>
                      </a:pPr>
                      <a:r>
                        <a:rPr lang="en-US" sz="1200" dirty="0">
                          <a:effectLst/>
                        </a:rPr>
                        <a:t> 5,000/-</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tc>
                <a:tc>
                  <a:txBody>
                    <a:bodyPr/>
                    <a:lstStyle/>
                    <a:p>
                      <a:pPr marL="0" marR="0" algn="r">
                        <a:lnSpc>
                          <a:spcPct val="107000"/>
                        </a:lnSpc>
                        <a:spcBef>
                          <a:spcPts val="0"/>
                        </a:spcBef>
                        <a:spcAft>
                          <a:spcPts val="800"/>
                        </a:spcAft>
                      </a:pPr>
                      <a:r>
                        <a:rPr lang="en-US" sz="1200" dirty="0">
                          <a:effectLst/>
                        </a:rPr>
                        <a:t> 210/-</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tc>
                <a:tc>
                  <a:txBody>
                    <a:bodyPr/>
                    <a:lstStyle/>
                    <a:p>
                      <a:pPr marL="0" marR="0">
                        <a:lnSpc>
                          <a:spcPct val="107000"/>
                        </a:lnSpc>
                        <a:spcBef>
                          <a:spcPts val="0"/>
                        </a:spcBef>
                        <a:spcAft>
                          <a:spcPts val="800"/>
                        </a:spcAft>
                      </a:pPr>
                      <a:r>
                        <a:rPr lang="en-US" sz="1200">
                          <a:effectLst/>
                        </a:rPr>
                        <a:t>42 years </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tc>
                <a:tc>
                  <a:txBody>
                    <a:bodyPr/>
                    <a:lstStyle/>
                    <a:p>
                      <a:pPr marL="0" marR="0" algn="r">
                        <a:lnSpc>
                          <a:spcPct val="107000"/>
                        </a:lnSpc>
                        <a:spcBef>
                          <a:spcPts val="0"/>
                        </a:spcBef>
                        <a:spcAft>
                          <a:spcPts val="800"/>
                        </a:spcAft>
                      </a:pPr>
                      <a:r>
                        <a:rPr lang="en-US" sz="1200" dirty="0">
                          <a:effectLst/>
                        </a:rPr>
                        <a:t> 1,05,840-</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solidFill>
                      <a:srgbClr val="FFFF00"/>
                    </a:solidFill>
                  </a:tcPr>
                </a:tc>
                <a:tc>
                  <a:txBody>
                    <a:bodyPr/>
                    <a:lstStyle/>
                    <a:p>
                      <a:pPr marL="0" marR="0" algn="r">
                        <a:lnSpc>
                          <a:spcPct val="107000"/>
                        </a:lnSpc>
                        <a:spcBef>
                          <a:spcPts val="0"/>
                        </a:spcBef>
                        <a:spcAft>
                          <a:spcPts val="800"/>
                        </a:spcAft>
                      </a:pPr>
                      <a:r>
                        <a:rPr lang="en-US" sz="1200" dirty="0">
                          <a:effectLst/>
                        </a:rPr>
                        <a:t> -</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tc>
                <a:tc>
                  <a:txBody>
                    <a:bodyPr/>
                    <a:lstStyle/>
                    <a:p>
                      <a:pPr marL="0" marR="0" algn="r">
                        <a:lnSpc>
                          <a:spcPct val="107000"/>
                        </a:lnSpc>
                        <a:spcBef>
                          <a:spcPts val="0"/>
                        </a:spcBef>
                        <a:spcAft>
                          <a:spcPts val="800"/>
                        </a:spcAft>
                      </a:pPr>
                      <a:r>
                        <a:rPr lang="en-US" sz="1200" dirty="0">
                          <a:effectLst/>
                        </a:rPr>
                        <a:t>15,00,000/-</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0" marR="0" marT="0" marB="0"/>
                </a:tc>
                <a:tc>
                  <a:txBody>
                    <a:bodyPr/>
                    <a:lstStyle/>
                    <a:p>
                      <a:pPr marL="0" marR="0" algn="r">
                        <a:lnSpc>
                          <a:spcPct val="107000"/>
                        </a:lnSpc>
                        <a:spcBef>
                          <a:spcPts val="0"/>
                        </a:spcBef>
                        <a:spcAft>
                          <a:spcPts val="800"/>
                        </a:spcAft>
                      </a:pPr>
                      <a:r>
                        <a:rPr lang="en-US" sz="1200" dirty="0">
                          <a:effectLst/>
                        </a:rPr>
                        <a:t> </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0" marR="0" marT="0" marB="0"/>
                </a:tc>
                <a:tc>
                  <a:txBody>
                    <a:bodyPr/>
                    <a:lstStyle/>
                    <a:p>
                      <a:pPr marL="0" marR="0" algn="r">
                        <a:lnSpc>
                          <a:spcPct val="107000"/>
                        </a:lnSpc>
                        <a:spcBef>
                          <a:spcPts val="0"/>
                        </a:spcBef>
                        <a:spcAft>
                          <a:spcPts val="800"/>
                        </a:spcAft>
                      </a:pPr>
                      <a:r>
                        <a:rPr lang="en-US" sz="1200" dirty="0">
                          <a:effectLst/>
                        </a:rPr>
                        <a:t> -</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solidFill>
                      <a:srgbClr val="FFFF00"/>
                    </a:solidFill>
                  </a:tcPr>
                </a:tc>
                <a:extLst>
                  <a:ext uri="{0D108BD9-81ED-4DB2-BD59-A6C34878D82A}">
                    <a16:rowId xmlns:a16="http://schemas.microsoft.com/office/drawing/2014/main" val="641131454"/>
                  </a:ext>
                </a:extLst>
              </a:tr>
              <a:tr h="339090">
                <a:tc>
                  <a:txBody>
                    <a:bodyPr/>
                    <a:lstStyle/>
                    <a:p>
                      <a:pPr marL="0" marR="0">
                        <a:lnSpc>
                          <a:spcPct val="107000"/>
                        </a:lnSpc>
                        <a:spcBef>
                          <a:spcPts val="0"/>
                        </a:spcBef>
                        <a:spcAft>
                          <a:spcPts val="800"/>
                        </a:spcAft>
                      </a:pPr>
                      <a:r>
                        <a:rPr lang="en-US" sz="1200">
                          <a:effectLst/>
                        </a:rPr>
                        <a:t>Wife (pension for husband’s account)</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tc>
                <a:tc>
                  <a:txBody>
                    <a:bodyPr/>
                    <a:lstStyle/>
                    <a:p>
                      <a:pPr marL="0" marR="0" algn="ctr">
                        <a:lnSpc>
                          <a:spcPct val="107000"/>
                        </a:lnSpc>
                        <a:spcBef>
                          <a:spcPts val="0"/>
                        </a:spcBef>
                        <a:spcAft>
                          <a:spcPts val="800"/>
                        </a:spcAft>
                      </a:pPr>
                      <a:r>
                        <a:rPr lang="en-US" sz="1200" dirty="0">
                          <a:effectLst/>
                        </a:rPr>
                        <a:t>-</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tc>
                <a:tc>
                  <a:txBody>
                    <a:bodyPr/>
                    <a:lstStyle/>
                    <a:p>
                      <a:pPr marL="0" marR="0" algn="ctr">
                        <a:lnSpc>
                          <a:spcPct val="107000"/>
                        </a:lnSpc>
                        <a:spcBef>
                          <a:spcPts val="0"/>
                        </a:spcBef>
                        <a:spcAft>
                          <a:spcPts val="800"/>
                        </a:spcAft>
                      </a:pPr>
                      <a:r>
                        <a:rPr lang="en-US" sz="1200" dirty="0">
                          <a:effectLst/>
                        </a:rPr>
                        <a:t>-</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tc>
                <a:tc>
                  <a:txBody>
                    <a:bodyPr/>
                    <a:lstStyle/>
                    <a:p>
                      <a:pPr marL="0" marR="0" algn="ctr">
                        <a:lnSpc>
                          <a:spcPct val="107000"/>
                        </a:lnSpc>
                        <a:spcBef>
                          <a:spcPts val="0"/>
                        </a:spcBef>
                        <a:spcAft>
                          <a:spcPts val="800"/>
                        </a:spcAft>
                      </a:pPr>
                      <a:r>
                        <a:rPr lang="en-US" sz="1200" dirty="0">
                          <a:effectLst/>
                        </a:rPr>
                        <a:t>-</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tc>
                <a:tc>
                  <a:txBody>
                    <a:bodyPr/>
                    <a:lstStyle/>
                    <a:p>
                      <a:pPr marL="0" marR="0" algn="ctr">
                        <a:lnSpc>
                          <a:spcPct val="107000"/>
                        </a:lnSpc>
                        <a:spcBef>
                          <a:spcPts val="0"/>
                        </a:spcBef>
                        <a:spcAft>
                          <a:spcPts val="800"/>
                        </a:spcAft>
                      </a:pPr>
                      <a:r>
                        <a:rPr lang="en-US" sz="1200" dirty="0">
                          <a:effectLst/>
                        </a:rPr>
                        <a:t>-</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tc>
                <a:tc>
                  <a:txBody>
                    <a:bodyPr/>
                    <a:lstStyle/>
                    <a:p>
                      <a:pPr marL="0" marR="0" algn="r">
                        <a:lnSpc>
                          <a:spcPct val="107000"/>
                        </a:lnSpc>
                        <a:spcBef>
                          <a:spcPts val="0"/>
                        </a:spcBef>
                        <a:spcAft>
                          <a:spcPts val="800"/>
                        </a:spcAft>
                      </a:pPr>
                      <a:r>
                        <a:rPr lang="en-US" sz="1200" dirty="0">
                          <a:effectLst/>
                        </a:rPr>
                        <a:t>-</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solidFill>
                      <a:srgbClr val="FFFF00"/>
                    </a:solidFill>
                  </a:tcPr>
                </a:tc>
                <a:tc>
                  <a:txBody>
                    <a:bodyPr/>
                    <a:lstStyle/>
                    <a:p>
                      <a:pPr marL="0" marR="0" algn="r">
                        <a:lnSpc>
                          <a:spcPct val="107000"/>
                        </a:lnSpc>
                        <a:spcBef>
                          <a:spcPts val="0"/>
                        </a:spcBef>
                        <a:spcAft>
                          <a:spcPts val="800"/>
                        </a:spcAft>
                      </a:pPr>
                      <a:r>
                        <a:rPr lang="en-US" sz="1200" dirty="0">
                          <a:effectLst/>
                        </a:rPr>
                        <a:t>- </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tc>
                <a:tc>
                  <a:txBody>
                    <a:bodyPr/>
                    <a:lstStyle/>
                    <a:p>
                      <a:pPr marL="0" marR="0" algn="r">
                        <a:lnSpc>
                          <a:spcPct val="107000"/>
                        </a:lnSpc>
                        <a:spcBef>
                          <a:spcPts val="0"/>
                        </a:spcBef>
                        <a:spcAft>
                          <a:spcPts val="800"/>
                        </a:spcAft>
                      </a:pPr>
                      <a:r>
                        <a:rPr lang="en-US" sz="1200" dirty="0">
                          <a:effectLst/>
                        </a:rPr>
                        <a:t>4,80,000/-</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0" marR="0" marT="0" marB="0"/>
                </a:tc>
                <a:tc>
                  <a:txBody>
                    <a:bodyPr/>
                    <a:lstStyle/>
                    <a:p>
                      <a:pPr marL="0" marR="0" algn="r">
                        <a:lnSpc>
                          <a:spcPct val="107000"/>
                        </a:lnSpc>
                        <a:spcBef>
                          <a:spcPts val="0"/>
                        </a:spcBef>
                        <a:spcAft>
                          <a:spcPts val="800"/>
                        </a:spcAft>
                      </a:pPr>
                      <a:r>
                        <a:rPr lang="en-US" sz="1200" dirty="0">
                          <a:effectLst/>
                        </a:rPr>
                        <a:t>8,50,000/-</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0" marR="0" marT="0" marB="0"/>
                </a:tc>
                <a:tc>
                  <a:txBody>
                    <a:bodyPr/>
                    <a:lstStyle/>
                    <a:p>
                      <a:pPr marL="0" marR="0" algn="r">
                        <a:lnSpc>
                          <a:spcPct val="107000"/>
                        </a:lnSpc>
                        <a:spcBef>
                          <a:spcPts val="0"/>
                        </a:spcBef>
                        <a:spcAft>
                          <a:spcPts val="800"/>
                        </a:spcAft>
                      </a:pPr>
                      <a:r>
                        <a:rPr lang="en-US" sz="1200" dirty="0">
                          <a:effectLst/>
                        </a:rPr>
                        <a:t>-</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solidFill>
                      <a:srgbClr val="FFFF00"/>
                    </a:solidFill>
                  </a:tcPr>
                </a:tc>
                <a:extLst>
                  <a:ext uri="{0D108BD9-81ED-4DB2-BD59-A6C34878D82A}">
                    <a16:rowId xmlns:a16="http://schemas.microsoft.com/office/drawing/2014/main" val="1298377888"/>
                  </a:ext>
                </a:extLst>
              </a:tr>
              <a:tr h="339090">
                <a:tc>
                  <a:txBody>
                    <a:bodyPr/>
                    <a:lstStyle/>
                    <a:p>
                      <a:pPr marL="0" marR="0">
                        <a:lnSpc>
                          <a:spcPct val="107000"/>
                        </a:lnSpc>
                        <a:spcBef>
                          <a:spcPts val="0"/>
                        </a:spcBef>
                        <a:spcAft>
                          <a:spcPts val="800"/>
                        </a:spcAft>
                      </a:pPr>
                      <a:r>
                        <a:rPr lang="en-US" sz="1200" b="1" dirty="0">
                          <a:effectLst/>
                        </a:rPr>
                        <a:t>Total payout</a:t>
                      </a:r>
                      <a:endParaRPr lang="en-US" sz="1200" b="1"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tc>
                <a:tc>
                  <a:txBody>
                    <a:bodyPr/>
                    <a:lstStyle/>
                    <a:p>
                      <a:pPr marL="0" marR="0">
                        <a:lnSpc>
                          <a:spcPct val="107000"/>
                        </a:lnSpc>
                        <a:spcBef>
                          <a:spcPts val="0"/>
                        </a:spcBef>
                        <a:spcAft>
                          <a:spcPts val="800"/>
                        </a:spcAft>
                      </a:pPr>
                      <a:r>
                        <a:rPr lang="en-US" sz="1200" b="1" dirty="0">
                          <a:effectLst/>
                        </a:rPr>
                        <a:t> </a:t>
                      </a:r>
                      <a:endParaRPr lang="en-US" sz="1200" b="1"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tc>
                <a:tc>
                  <a:txBody>
                    <a:bodyPr/>
                    <a:lstStyle/>
                    <a:p>
                      <a:pPr marL="0" marR="0">
                        <a:lnSpc>
                          <a:spcPct val="107000"/>
                        </a:lnSpc>
                        <a:spcBef>
                          <a:spcPts val="0"/>
                        </a:spcBef>
                        <a:spcAft>
                          <a:spcPts val="800"/>
                        </a:spcAft>
                      </a:pPr>
                      <a:r>
                        <a:rPr lang="en-US" sz="1200" b="1" dirty="0">
                          <a:effectLst/>
                        </a:rPr>
                        <a:t> </a:t>
                      </a:r>
                      <a:endParaRPr lang="en-US" sz="1200" b="1"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tc>
                <a:tc>
                  <a:txBody>
                    <a:bodyPr/>
                    <a:lstStyle/>
                    <a:p>
                      <a:pPr marL="0" marR="0">
                        <a:lnSpc>
                          <a:spcPct val="107000"/>
                        </a:lnSpc>
                        <a:spcBef>
                          <a:spcPts val="0"/>
                        </a:spcBef>
                        <a:spcAft>
                          <a:spcPts val="800"/>
                        </a:spcAft>
                      </a:pPr>
                      <a:r>
                        <a:rPr lang="en-US" sz="1200" b="1" dirty="0">
                          <a:effectLst/>
                        </a:rPr>
                        <a:t> </a:t>
                      </a:r>
                      <a:endParaRPr lang="en-US" sz="1200" b="1"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tc>
                <a:tc>
                  <a:txBody>
                    <a:bodyPr/>
                    <a:lstStyle/>
                    <a:p>
                      <a:pPr marL="0" marR="0">
                        <a:lnSpc>
                          <a:spcPct val="107000"/>
                        </a:lnSpc>
                        <a:spcBef>
                          <a:spcPts val="0"/>
                        </a:spcBef>
                        <a:spcAft>
                          <a:spcPts val="800"/>
                        </a:spcAft>
                      </a:pPr>
                      <a:r>
                        <a:rPr lang="en-US" sz="1200" b="1" dirty="0">
                          <a:effectLst/>
                        </a:rPr>
                        <a:t> </a:t>
                      </a:r>
                      <a:endParaRPr lang="en-US" sz="1200" b="1"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tc>
                <a:tc>
                  <a:txBody>
                    <a:bodyPr/>
                    <a:lstStyle/>
                    <a:p>
                      <a:pPr marL="0" marR="0" algn="r">
                        <a:lnSpc>
                          <a:spcPct val="107000"/>
                        </a:lnSpc>
                        <a:spcBef>
                          <a:spcPts val="0"/>
                        </a:spcBef>
                        <a:spcAft>
                          <a:spcPts val="800"/>
                        </a:spcAft>
                      </a:pPr>
                      <a:r>
                        <a:rPr lang="en-US" sz="1200" b="1" dirty="0">
                          <a:effectLst/>
                        </a:rPr>
                        <a:t>2,31,732</a:t>
                      </a:r>
                      <a:endParaRPr lang="en-US" sz="1200" b="1"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solidFill>
                      <a:srgbClr val="FFFF00"/>
                    </a:solidFill>
                  </a:tcPr>
                </a:tc>
                <a:tc>
                  <a:txBody>
                    <a:bodyPr/>
                    <a:lstStyle/>
                    <a:p>
                      <a:pPr marL="0" marR="0" algn="r">
                        <a:lnSpc>
                          <a:spcPct val="107000"/>
                        </a:lnSpc>
                        <a:spcBef>
                          <a:spcPts val="0"/>
                        </a:spcBef>
                        <a:spcAft>
                          <a:spcPts val="800"/>
                        </a:spcAft>
                      </a:pPr>
                      <a:r>
                        <a:rPr lang="en-US" sz="1200" b="1" dirty="0">
                          <a:effectLst/>
                        </a:rPr>
                        <a:t>12,00,000/-</a:t>
                      </a:r>
                      <a:endParaRPr lang="en-US" sz="1200" b="1"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tc>
                <a:tc>
                  <a:txBody>
                    <a:bodyPr/>
                    <a:lstStyle/>
                    <a:p>
                      <a:pPr marL="0" marR="0" algn="r">
                        <a:lnSpc>
                          <a:spcPct val="107000"/>
                        </a:lnSpc>
                        <a:spcBef>
                          <a:spcPts val="0"/>
                        </a:spcBef>
                        <a:spcAft>
                          <a:spcPts val="800"/>
                        </a:spcAft>
                      </a:pPr>
                      <a:r>
                        <a:rPr lang="en-US" sz="1200" b="1" dirty="0">
                          <a:effectLst/>
                        </a:rPr>
                        <a:t>19,80,000/-</a:t>
                      </a:r>
                      <a:endParaRPr lang="en-US" sz="1200" b="1" dirty="0">
                        <a:effectLst/>
                        <a:latin typeface="Calibri" panose="020F0502020204030204" pitchFamily="34" charset="0"/>
                        <a:ea typeface="Calibri" panose="020F0502020204030204" pitchFamily="34" charset="0"/>
                        <a:cs typeface="Mangal" panose="02040503050203030202" pitchFamily="18" charset="0"/>
                      </a:endParaRPr>
                    </a:p>
                  </a:txBody>
                  <a:tcPr marL="0" marR="0" marT="0" marB="0"/>
                </a:tc>
                <a:tc>
                  <a:txBody>
                    <a:bodyPr/>
                    <a:lstStyle/>
                    <a:p>
                      <a:pPr marL="0" marR="0" algn="r">
                        <a:lnSpc>
                          <a:spcPct val="107000"/>
                        </a:lnSpc>
                        <a:spcBef>
                          <a:spcPts val="0"/>
                        </a:spcBef>
                        <a:spcAft>
                          <a:spcPts val="800"/>
                        </a:spcAft>
                      </a:pPr>
                      <a:r>
                        <a:rPr lang="en-US" sz="1200" b="1" dirty="0">
                          <a:effectLst/>
                        </a:rPr>
                        <a:t>17,00,000/-</a:t>
                      </a:r>
                      <a:endParaRPr lang="en-US" sz="1200" b="1" dirty="0">
                        <a:effectLst/>
                        <a:latin typeface="Calibri" panose="020F0502020204030204" pitchFamily="34" charset="0"/>
                        <a:ea typeface="Calibri" panose="020F0502020204030204" pitchFamily="34" charset="0"/>
                        <a:cs typeface="Mangal" panose="02040503050203030202" pitchFamily="18" charset="0"/>
                      </a:endParaRPr>
                    </a:p>
                  </a:txBody>
                  <a:tcPr marL="0" marR="0" marT="0" marB="0"/>
                </a:tc>
                <a:tc>
                  <a:txBody>
                    <a:bodyPr/>
                    <a:lstStyle/>
                    <a:p>
                      <a:pPr marL="0" marR="0" algn="r">
                        <a:lnSpc>
                          <a:spcPct val="107000"/>
                        </a:lnSpc>
                        <a:spcBef>
                          <a:spcPts val="0"/>
                        </a:spcBef>
                        <a:spcAft>
                          <a:spcPts val="800"/>
                        </a:spcAft>
                      </a:pPr>
                      <a:r>
                        <a:rPr lang="en-US" sz="1200" b="1" dirty="0">
                          <a:effectLst/>
                        </a:rPr>
                        <a:t>46,80,000/-</a:t>
                      </a:r>
                      <a:endParaRPr lang="en-US" sz="1200" b="1"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9525" marB="0">
                    <a:solidFill>
                      <a:srgbClr val="FFFF00"/>
                    </a:solidFill>
                  </a:tcPr>
                </a:tc>
                <a:extLst>
                  <a:ext uri="{0D108BD9-81ED-4DB2-BD59-A6C34878D82A}">
                    <a16:rowId xmlns:a16="http://schemas.microsoft.com/office/drawing/2014/main" val="420676710"/>
                  </a:ext>
                </a:extLst>
              </a:tr>
            </a:tbl>
          </a:graphicData>
        </a:graphic>
      </p:graphicFrame>
      <p:sp>
        <p:nvSpPr>
          <p:cNvPr id="9" name="Rectangle 8">
            <a:extLst>
              <a:ext uri="{FF2B5EF4-FFF2-40B4-BE49-F238E27FC236}">
                <a16:creationId xmlns:a16="http://schemas.microsoft.com/office/drawing/2014/main" id="{FF7737A5-4FE1-43D8-86C6-3BBB4F060501}"/>
              </a:ext>
            </a:extLst>
          </p:cNvPr>
          <p:cNvSpPr/>
          <p:nvPr/>
        </p:nvSpPr>
        <p:spPr>
          <a:xfrm>
            <a:off x="231355" y="3273684"/>
            <a:ext cx="1579663" cy="375552"/>
          </a:xfrm>
          <a:prstGeom prst="rect">
            <a:avLst/>
          </a:prstGeom>
        </p:spPr>
        <p:txBody>
          <a:bodyPr wrap="none">
            <a:spAutoFit/>
          </a:bodyPr>
          <a:lstStyle/>
          <a:p>
            <a:pPr>
              <a:lnSpc>
                <a:spcPct val="107000"/>
              </a:lnSpc>
              <a:spcAft>
                <a:spcPts val="800"/>
              </a:spcAft>
            </a:pPr>
            <a:r>
              <a:rPr lang="en-US" dirty="0">
                <a:latin typeface="Calibri" panose="020F0502020204030204" pitchFamily="34" charset="0"/>
                <a:ea typeface="Calibri" panose="020F0502020204030204" pitchFamily="34" charset="0"/>
                <a:cs typeface="Mangal" panose="02040503050203030202" pitchFamily="18" charset="0"/>
              </a:rPr>
              <a:t>Family Pension</a:t>
            </a:r>
          </a:p>
        </p:txBody>
      </p:sp>
    </p:spTree>
    <p:extLst>
      <p:ext uri="{BB962C8B-B14F-4D97-AF65-F5344CB8AC3E}">
        <p14:creationId xmlns:p14="http://schemas.microsoft.com/office/powerpoint/2010/main" val="30021862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725DCCF-2964-4CD9-91C5-C65BA3D93073}"/>
              </a:ext>
            </a:extLst>
          </p:cNvPr>
          <p:cNvPicPr>
            <a:picLocks noChangeAspect="1"/>
          </p:cNvPicPr>
          <p:nvPr/>
        </p:nvPicPr>
        <p:blipFill>
          <a:blip r:embed="rId3" cstate="print"/>
          <a:stretch>
            <a:fillRect/>
          </a:stretch>
        </p:blipFill>
        <p:spPr>
          <a:xfrm>
            <a:off x="10557990" y="60697"/>
            <a:ext cx="1502887" cy="6911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Picture 2" descr="Image result for government of india emblem&quot;">
            <a:extLst>
              <a:ext uri="{FF2B5EF4-FFF2-40B4-BE49-F238E27FC236}">
                <a16:creationId xmlns:a16="http://schemas.microsoft.com/office/drawing/2014/main" id="{63AD2C31-0C8E-499A-8C01-E55AAF980942}"/>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8255"/>
          <a:stretch/>
        </p:blipFill>
        <p:spPr bwMode="auto">
          <a:xfrm>
            <a:off x="-2303" y="80229"/>
            <a:ext cx="1087343" cy="897056"/>
          </a:xfrm>
          <a:prstGeom prst="rect">
            <a:avLst/>
          </a:prstGeom>
          <a:noFill/>
          <a:extLst>
            <a:ext uri="{909E8E84-426E-40DD-AFC4-6F175D3DCCD1}">
              <a14:hiddenFill xmlns:a14="http://schemas.microsoft.com/office/drawing/2010/main">
                <a:solidFill>
                  <a:srgbClr val="FFFFFF"/>
                </a:solidFill>
              </a14:hiddenFill>
            </a:ext>
          </a:extLst>
        </p:spPr>
      </p:pic>
      <p:sp>
        <p:nvSpPr>
          <p:cNvPr id="6" name="Title 1">
            <a:extLst>
              <a:ext uri="{FF2B5EF4-FFF2-40B4-BE49-F238E27FC236}">
                <a16:creationId xmlns:a16="http://schemas.microsoft.com/office/drawing/2014/main" id="{C0935DDC-AFF1-4A17-B7D1-F2EACEB89BD1}"/>
              </a:ext>
            </a:extLst>
          </p:cNvPr>
          <p:cNvSpPr txBox="1">
            <a:spLocks/>
          </p:cNvSpPr>
          <p:nvPr/>
        </p:nvSpPr>
        <p:spPr>
          <a:xfrm>
            <a:off x="711428" y="219843"/>
            <a:ext cx="10217871" cy="783185"/>
          </a:xfrm>
          <a:prstGeom prst="rect">
            <a:avLst/>
          </a:prstGeom>
        </p:spPr>
        <p:txBody>
          <a:bodyPr vert="horz" lIns="91440" tIns="45720" rIns="91440" bIns="45720" rtlCol="0" anchor="b">
            <a:normAutofit/>
          </a:bodyPr>
          <a:lstStyle>
            <a:lvl1pPr marL="0"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marL="90488" algn="ctr">
              <a:spcBef>
                <a:spcPts val="100"/>
              </a:spcBef>
              <a:buClr>
                <a:srgbClr val="000000"/>
              </a:buClr>
            </a:pPr>
            <a:r>
              <a:rPr lang="en-US" b="1" dirty="0">
                <a:latin typeface="Times New Roman" panose="02020603050405020304" pitchFamily="18" charset="0"/>
                <a:cs typeface="Times New Roman" panose="02020603050405020304" pitchFamily="18" charset="0"/>
              </a:rPr>
              <a:t>APY – Progress Chart</a:t>
            </a:r>
          </a:p>
        </p:txBody>
      </p:sp>
      <p:pic>
        <p:nvPicPr>
          <p:cNvPr id="8" name="Picture 2" descr="Image result for government of india emblem&quot;">
            <a:extLst>
              <a:ext uri="{FF2B5EF4-FFF2-40B4-BE49-F238E27FC236}">
                <a16:creationId xmlns:a16="http://schemas.microsoft.com/office/drawing/2014/main" id="{89CC1944-22BC-4424-B041-DA6C3F0DBCBF}"/>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8255"/>
          <a:stretch/>
        </p:blipFill>
        <p:spPr bwMode="auto">
          <a:xfrm>
            <a:off x="0" y="80229"/>
            <a:ext cx="1087343" cy="897056"/>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9" name="Chart 8">
            <a:extLst>
              <a:ext uri="{FF2B5EF4-FFF2-40B4-BE49-F238E27FC236}">
                <a16:creationId xmlns:a16="http://schemas.microsoft.com/office/drawing/2014/main" id="{3014D6C7-7C3B-4556-BAB9-BA439B864A2B}"/>
              </a:ext>
            </a:extLst>
          </p:cNvPr>
          <p:cNvGraphicFramePr>
            <a:graphicFrameLocks/>
          </p:cNvGraphicFramePr>
          <p:nvPr>
            <p:extLst/>
          </p:nvPr>
        </p:nvGraphicFramePr>
        <p:xfrm>
          <a:off x="6444867" y="2146300"/>
          <a:ext cx="5616010" cy="4100264"/>
        </p:xfrm>
        <a:graphic>
          <a:graphicData uri="http://schemas.openxmlformats.org/drawingml/2006/chart">
            <c:chart xmlns:c="http://schemas.openxmlformats.org/drawingml/2006/chart" xmlns:r="http://schemas.openxmlformats.org/officeDocument/2006/relationships" r:id="rId5"/>
          </a:graphicData>
        </a:graphic>
      </p:graphicFrame>
      <p:sp>
        <p:nvSpPr>
          <p:cNvPr id="3" name="TextBox 2">
            <a:extLst>
              <a:ext uri="{FF2B5EF4-FFF2-40B4-BE49-F238E27FC236}">
                <a16:creationId xmlns:a16="http://schemas.microsoft.com/office/drawing/2014/main" id="{49021BA9-1041-482D-BAEE-EE979F491C31}"/>
              </a:ext>
            </a:extLst>
          </p:cNvPr>
          <p:cNvSpPr txBox="1"/>
          <p:nvPr/>
        </p:nvSpPr>
        <p:spPr>
          <a:xfrm>
            <a:off x="139700" y="1551523"/>
            <a:ext cx="11921177" cy="369332"/>
          </a:xfrm>
          <a:prstGeom prst="rect">
            <a:avLst/>
          </a:prstGeom>
          <a:solidFill>
            <a:schemeClr val="accent1">
              <a:lumMod val="20000"/>
              <a:lumOff val="80000"/>
            </a:schemeClr>
          </a:solidFill>
        </p:spPr>
        <p:txBody>
          <a:bodyPr wrap="square" rtlCol="0">
            <a:spAutoFit/>
          </a:bodyPr>
          <a:lstStyle/>
          <a:p>
            <a:pPr algn="ctr"/>
            <a:r>
              <a:rPr lang="en-US" dirty="0"/>
              <a:t>APY gross enrolment has reach to 347 lakhs on 25th Oct. 2021 from 24.84 lakhs at 31</a:t>
            </a:r>
            <a:r>
              <a:rPr lang="en-US" baseline="30000" dirty="0"/>
              <a:t>st</a:t>
            </a:r>
            <a:r>
              <a:rPr lang="en-US" dirty="0"/>
              <a:t> March 2016  with </a:t>
            </a:r>
            <a:r>
              <a:rPr lang="en-US" b="1" dirty="0"/>
              <a:t>CAGR of 60.16% </a:t>
            </a:r>
            <a:endParaRPr lang="en-IN" b="1" dirty="0"/>
          </a:p>
        </p:txBody>
      </p:sp>
      <p:graphicFrame>
        <p:nvGraphicFramePr>
          <p:cNvPr id="10" name="Chart 9">
            <a:extLst>
              <a:ext uri="{FF2B5EF4-FFF2-40B4-BE49-F238E27FC236}">
                <a16:creationId xmlns:a16="http://schemas.microsoft.com/office/drawing/2014/main" id="{9836F44C-039A-4F7F-9EE2-C639D607775E}"/>
              </a:ext>
            </a:extLst>
          </p:cNvPr>
          <p:cNvGraphicFramePr>
            <a:graphicFrameLocks/>
          </p:cNvGraphicFramePr>
          <p:nvPr>
            <p:extLst/>
          </p:nvPr>
        </p:nvGraphicFramePr>
        <p:xfrm>
          <a:off x="311737" y="2146300"/>
          <a:ext cx="6133130" cy="4100264"/>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15846862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15EC0B74-8139-4D8C-8264-96AD53281B74}"/>
              </a:ext>
            </a:extLst>
          </p:cNvPr>
          <p:cNvGraphicFramePr>
            <a:graphicFrameLocks noGrp="1"/>
          </p:cNvGraphicFramePr>
          <p:nvPr>
            <p:extLst>
              <p:ext uri="{D42A27DB-BD31-4B8C-83A1-F6EECF244321}">
                <p14:modId xmlns:p14="http://schemas.microsoft.com/office/powerpoint/2010/main" val="125395742"/>
              </p:ext>
            </p:extLst>
          </p:nvPr>
        </p:nvGraphicFramePr>
        <p:xfrm>
          <a:off x="325250" y="1185918"/>
          <a:ext cx="11694161" cy="3873461"/>
        </p:xfrm>
        <a:graphic>
          <a:graphicData uri="http://schemas.openxmlformats.org/drawingml/2006/table">
            <a:tbl>
              <a:tblPr>
                <a:tableStyleId>{BC89EF96-8CEA-46FF-86C4-4CE0E7609802}</a:tableStyleId>
              </a:tblPr>
              <a:tblGrid>
                <a:gridCol w="1566369">
                  <a:extLst>
                    <a:ext uri="{9D8B030D-6E8A-4147-A177-3AD203B41FA5}">
                      <a16:colId xmlns:a16="http://schemas.microsoft.com/office/drawing/2014/main" val="1995954670"/>
                    </a:ext>
                  </a:extLst>
                </a:gridCol>
                <a:gridCol w="1566371">
                  <a:extLst>
                    <a:ext uri="{9D8B030D-6E8A-4147-A177-3AD203B41FA5}">
                      <a16:colId xmlns:a16="http://schemas.microsoft.com/office/drawing/2014/main" val="1125474710"/>
                    </a:ext>
                  </a:extLst>
                </a:gridCol>
                <a:gridCol w="1452650">
                  <a:extLst>
                    <a:ext uri="{9D8B030D-6E8A-4147-A177-3AD203B41FA5}">
                      <a16:colId xmlns:a16="http://schemas.microsoft.com/office/drawing/2014/main" val="3779834251"/>
                    </a:ext>
                  </a:extLst>
                </a:gridCol>
                <a:gridCol w="1419288">
                  <a:extLst>
                    <a:ext uri="{9D8B030D-6E8A-4147-A177-3AD203B41FA5}">
                      <a16:colId xmlns:a16="http://schemas.microsoft.com/office/drawing/2014/main" val="338032675"/>
                    </a:ext>
                  </a:extLst>
                </a:gridCol>
                <a:gridCol w="1439138">
                  <a:extLst>
                    <a:ext uri="{9D8B030D-6E8A-4147-A177-3AD203B41FA5}">
                      <a16:colId xmlns:a16="http://schemas.microsoft.com/office/drawing/2014/main" val="117627938"/>
                    </a:ext>
                  </a:extLst>
                </a:gridCol>
                <a:gridCol w="1439138">
                  <a:extLst>
                    <a:ext uri="{9D8B030D-6E8A-4147-A177-3AD203B41FA5}">
                      <a16:colId xmlns:a16="http://schemas.microsoft.com/office/drawing/2014/main" val="3363089651"/>
                    </a:ext>
                  </a:extLst>
                </a:gridCol>
                <a:gridCol w="1359737">
                  <a:extLst>
                    <a:ext uri="{9D8B030D-6E8A-4147-A177-3AD203B41FA5}">
                      <a16:colId xmlns:a16="http://schemas.microsoft.com/office/drawing/2014/main" val="2002726664"/>
                    </a:ext>
                  </a:extLst>
                </a:gridCol>
                <a:gridCol w="1451470">
                  <a:extLst>
                    <a:ext uri="{9D8B030D-6E8A-4147-A177-3AD203B41FA5}">
                      <a16:colId xmlns:a16="http://schemas.microsoft.com/office/drawing/2014/main" val="1711185705"/>
                    </a:ext>
                  </a:extLst>
                </a:gridCol>
              </a:tblGrid>
              <a:tr h="579120">
                <a:tc>
                  <a:txBody>
                    <a:bodyPr/>
                    <a:lstStyle/>
                    <a:p>
                      <a:pPr algn="ctr"/>
                      <a:r>
                        <a:rPr lang="en-US" sz="1400" b="1" dirty="0">
                          <a:effectLst/>
                        </a:rPr>
                        <a:t>Bank Category</a:t>
                      </a:r>
                      <a:endParaRPr lang="en-IN" sz="1400" b="1" dirty="0">
                        <a:effectLst/>
                      </a:endParaRPr>
                    </a:p>
                  </a:txBody>
                  <a:tcPr marL="40227" marR="40227" marT="0" marB="0" anchor="ctr">
                    <a:solidFill>
                      <a:schemeClr val="accent1">
                        <a:lumMod val="60000"/>
                        <a:lumOff val="40000"/>
                      </a:schemeClr>
                    </a:solidFill>
                  </a:tcPr>
                </a:tc>
                <a:tc>
                  <a:txBody>
                    <a:bodyPr/>
                    <a:lstStyle/>
                    <a:p>
                      <a:pPr algn="ctr"/>
                      <a:r>
                        <a:rPr lang="en-US" sz="1400" b="1" dirty="0">
                          <a:effectLst/>
                        </a:rPr>
                        <a:t> 31, Mar</a:t>
                      </a:r>
                      <a:r>
                        <a:rPr lang="hi-IN" sz="1400" b="1" dirty="0">
                          <a:effectLst/>
                        </a:rPr>
                        <a:t> </a:t>
                      </a:r>
                      <a:r>
                        <a:rPr lang="en-US" sz="1400" b="1" dirty="0">
                          <a:effectLst/>
                        </a:rPr>
                        <a:t>2016 </a:t>
                      </a:r>
                    </a:p>
                  </a:txBody>
                  <a:tcPr marL="40227" marR="40227" marT="0" marB="0" anchor="ctr">
                    <a:solidFill>
                      <a:schemeClr val="accent1">
                        <a:lumMod val="60000"/>
                        <a:lumOff val="40000"/>
                      </a:schemeClr>
                    </a:solidFill>
                  </a:tcPr>
                </a:tc>
                <a:tc>
                  <a:txBody>
                    <a:bodyPr/>
                    <a:lstStyle/>
                    <a:p>
                      <a:pPr algn="ctr"/>
                      <a:r>
                        <a:rPr lang="en-US" sz="1400" b="1" dirty="0">
                          <a:effectLst/>
                        </a:rPr>
                        <a:t>31, Mar 2017 </a:t>
                      </a:r>
                    </a:p>
                  </a:txBody>
                  <a:tcPr marL="40227" marR="40227" marT="0" marB="0" anchor="ctr">
                    <a:solidFill>
                      <a:schemeClr val="accent1">
                        <a:lumMod val="60000"/>
                        <a:lumOff val="40000"/>
                      </a:schemeClr>
                    </a:solidFill>
                  </a:tcPr>
                </a:tc>
                <a:tc>
                  <a:txBody>
                    <a:bodyPr/>
                    <a:lstStyle/>
                    <a:p>
                      <a:pPr algn="ctr"/>
                      <a:r>
                        <a:rPr lang="en-US" sz="1400" b="1" dirty="0">
                          <a:effectLst/>
                        </a:rPr>
                        <a:t> 31,</a:t>
                      </a:r>
                      <a:r>
                        <a:rPr lang="hi-IN" sz="1400" b="1" dirty="0">
                          <a:effectLst/>
                        </a:rPr>
                        <a:t> </a:t>
                      </a:r>
                      <a:r>
                        <a:rPr lang="en-US" sz="1400" b="1" dirty="0">
                          <a:effectLst/>
                        </a:rPr>
                        <a:t>Mar 2018</a:t>
                      </a:r>
                    </a:p>
                  </a:txBody>
                  <a:tcPr marL="40227" marR="40227" marT="0" marB="0" anchor="ctr">
                    <a:solidFill>
                      <a:schemeClr val="accent1">
                        <a:lumMod val="60000"/>
                        <a:lumOff val="40000"/>
                      </a:schemeClr>
                    </a:solidFill>
                  </a:tcPr>
                </a:tc>
                <a:tc>
                  <a:txBody>
                    <a:bodyPr/>
                    <a:lstStyle/>
                    <a:p>
                      <a:pPr algn="ctr"/>
                      <a:r>
                        <a:rPr lang="en-US" sz="1400" b="1" dirty="0">
                          <a:effectLst/>
                        </a:rPr>
                        <a:t> 31, Mar</a:t>
                      </a:r>
                      <a:r>
                        <a:rPr lang="hi-IN" sz="1400" b="1" dirty="0">
                          <a:effectLst/>
                        </a:rPr>
                        <a:t> </a:t>
                      </a:r>
                      <a:r>
                        <a:rPr lang="en-US" sz="1400" b="1" dirty="0">
                          <a:effectLst/>
                        </a:rPr>
                        <a:t>2019</a:t>
                      </a:r>
                    </a:p>
                  </a:txBody>
                  <a:tcPr marL="40227" marR="40227" marT="0" marB="0" anchor="ctr">
                    <a:solidFill>
                      <a:schemeClr val="accent1">
                        <a:lumMod val="60000"/>
                        <a:lumOff val="40000"/>
                      </a:schemeClr>
                    </a:solidFill>
                  </a:tcPr>
                </a:tc>
                <a:tc>
                  <a:txBody>
                    <a:bodyPr/>
                    <a:lstStyle/>
                    <a:p>
                      <a:pPr algn="ctr"/>
                      <a:r>
                        <a:rPr lang="en-US" sz="1400" b="1" dirty="0">
                          <a:effectLst/>
                        </a:rPr>
                        <a:t>31, Mar 2020</a:t>
                      </a:r>
                    </a:p>
                  </a:txBody>
                  <a:tcPr marL="40227" marR="40227" marT="0" marB="0" anchor="ctr">
                    <a:solidFill>
                      <a:schemeClr val="accent1">
                        <a:lumMod val="60000"/>
                        <a:lumOff val="40000"/>
                      </a:schemeClr>
                    </a:solidFill>
                  </a:tcPr>
                </a:tc>
                <a:tc>
                  <a:txBody>
                    <a:bodyPr/>
                    <a:lstStyle/>
                    <a:p>
                      <a:pPr algn="ctr"/>
                      <a:r>
                        <a:rPr lang="en-US" sz="1400" b="1" dirty="0">
                          <a:effectLst/>
                        </a:rPr>
                        <a:t>31,</a:t>
                      </a:r>
                      <a:r>
                        <a:rPr lang="hi-IN" sz="1400" b="1" dirty="0">
                          <a:effectLst/>
                        </a:rPr>
                        <a:t> </a:t>
                      </a:r>
                      <a:r>
                        <a:rPr lang="en-US" sz="1400" b="1" dirty="0">
                          <a:effectLst/>
                        </a:rPr>
                        <a:t>Mar 2021</a:t>
                      </a:r>
                    </a:p>
                  </a:txBody>
                  <a:tcPr marL="0" marR="0" marT="0" marB="0" anchor="ctr">
                    <a:solidFill>
                      <a:schemeClr val="accent1">
                        <a:lumMod val="60000"/>
                        <a:lumOff val="40000"/>
                      </a:schemeClr>
                    </a:solidFill>
                  </a:tcPr>
                </a:tc>
                <a:tc>
                  <a:txBody>
                    <a:bodyPr/>
                    <a:lstStyle/>
                    <a:p>
                      <a:pPr algn="ctr"/>
                      <a:r>
                        <a:rPr lang="en-US" sz="1400" b="1" dirty="0">
                          <a:effectLst/>
                        </a:rPr>
                        <a:t> 15, Nov 2021</a:t>
                      </a:r>
                    </a:p>
                  </a:txBody>
                  <a:tcPr marL="0" marR="0" marT="0" marB="0" anchor="ctr">
                    <a:solidFill>
                      <a:schemeClr val="accent1">
                        <a:lumMod val="60000"/>
                        <a:lumOff val="40000"/>
                      </a:schemeClr>
                    </a:solidFill>
                  </a:tcPr>
                </a:tc>
                <a:extLst>
                  <a:ext uri="{0D108BD9-81ED-4DB2-BD59-A6C34878D82A}">
                    <a16:rowId xmlns:a16="http://schemas.microsoft.com/office/drawing/2014/main" val="3010364858"/>
                  </a:ext>
                </a:extLst>
              </a:tr>
              <a:tr h="406190">
                <a:tc>
                  <a:txBody>
                    <a:bodyPr/>
                    <a:lstStyle/>
                    <a:p>
                      <a:pPr marL="0" marR="0">
                        <a:spcBef>
                          <a:spcPts val="0"/>
                        </a:spcBef>
                        <a:spcAft>
                          <a:spcPts val="0"/>
                        </a:spcAft>
                      </a:pPr>
                      <a:r>
                        <a:rPr lang="en-US" sz="1100">
                          <a:solidFill>
                            <a:srgbClr val="000000"/>
                          </a:solidFill>
                          <a:effectLst/>
                          <a:latin typeface="Book Antiqua" panose="02040602050305030304" pitchFamily="18" charset="0"/>
                          <a:ea typeface="Calibri" panose="020F0502020204030204" pitchFamily="34" charset="0"/>
                        </a:rPr>
                        <a:t>Public Sector Banks</a:t>
                      </a:r>
                      <a:endParaRPr lang="en-US" sz="1100">
                        <a:effectLst/>
                        <a:latin typeface="Calibri" panose="020F0502020204030204" pitchFamily="34" charset="0"/>
                        <a:ea typeface="Calibri" panose="020F0502020204030204" pitchFamily="34" charset="0"/>
                      </a:endParaRPr>
                    </a:p>
                  </a:txBody>
                  <a:tcPr marL="68580" marR="68580" marT="0" marB="0" anchor="ctr"/>
                </a:tc>
                <a:tc>
                  <a:txBody>
                    <a:bodyPr/>
                    <a:lstStyle/>
                    <a:p>
                      <a:pPr algn="r"/>
                      <a:r>
                        <a:rPr lang="en-IN" sz="1400" dirty="0">
                          <a:effectLst/>
                        </a:rPr>
                        <a:t>1,693,190</a:t>
                      </a:r>
                    </a:p>
                  </a:txBody>
                  <a:tcPr marL="40227" marR="40227" marT="0" marB="0" anchor="ctr"/>
                </a:tc>
                <a:tc>
                  <a:txBody>
                    <a:bodyPr/>
                    <a:lstStyle/>
                    <a:p>
                      <a:pPr algn="r"/>
                      <a:r>
                        <a:rPr lang="en-IN" sz="1400">
                          <a:effectLst/>
                        </a:rPr>
                        <a:t>3,047,273</a:t>
                      </a:r>
                    </a:p>
                  </a:txBody>
                  <a:tcPr marL="40227" marR="40227" marT="0" marB="0" anchor="ctr"/>
                </a:tc>
                <a:tc>
                  <a:txBody>
                    <a:bodyPr/>
                    <a:lstStyle/>
                    <a:p>
                      <a:pPr algn="r"/>
                      <a:r>
                        <a:rPr lang="en-IN" sz="1400">
                          <a:effectLst/>
                        </a:rPr>
                        <a:t>6,553,397</a:t>
                      </a:r>
                    </a:p>
                  </a:txBody>
                  <a:tcPr marL="40227" marR="40227" marT="0" marB="0" anchor="ctr"/>
                </a:tc>
                <a:tc>
                  <a:txBody>
                    <a:bodyPr/>
                    <a:lstStyle/>
                    <a:p>
                      <a:pPr algn="r"/>
                      <a:r>
                        <a:rPr lang="en-IN" sz="1400">
                          <a:effectLst/>
                        </a:rPr>
                        <a:t>10,719,758</a:t>
                      </a:r>
                    </a:p>
                  </a:txBody>
                  <a:tcPr marL="40227" marR="40227" marT="0" marB="0" anchor="ctr"/>
                </a:tc>
                <a:tc>
                  <a:txBody>
                    <a:bodyPr/>
                    <a:lstStyle/>
                    <a:p>
                      <a:pPr algn="r"/>
                      <a:r>
                        <a:rPr lang="en-IN" sz="1400" dirty="0">
                          <a:effectLst/>
                        </a:rPr>
                        <a:t>           1,56,75,442 </a:t>
                      </a:r>
                    </a:p>
                  </a:txBody>
                  <a:tcPr marL="40227" marR="40227" marT="0" marB="0" anchor="ctr"/>
                </a:tc>
                <a:tc>
                  <a:txBody>
                    <a:bodyPr/>
                    <a:lstStyle/>
                    <a:p>
                      <a:pPr algn="r"/>
                      <a:r>
                        <a:rPr lang="en-IN" sz="1400" dirty="0">
                          <a:effectLst/>
                        </a:rPr>
                        <a:t>2,12,52,435</a:t>
                      </a:r>
                    </a:p>
                  </a:txBody>
                  <a:tcPr marL="0" marR="0" marT="0" marB="0" anchor="ctr"/>
                </a:tc>
                <a:tc>
                  <a:txBody>
                    <a:bodyPr/>
                    <a:lstStyle/>
                    <a:p>
                      <a:pPr marL="0" marR="0" algn="r">
                        <a:spcBef>
                          <a:spcPts val="0"/>
                        </a:spcBef>
                        <a:spcAft>
                          <a:spcPts val="0"/>
                        </a:spcAft>
                      </a:pPr>
                      <a:r>
                        <a:rPr lang="en-US" sz="1400" kern="1200" dirty="0">
                          <a:solidFill>
                            <a:schemeClr val="tx1"/>
                          </a:solidFill>
                          <a:effectLst/>
                          <a:latin typeface="+mn-lt"/>
                          <a:ea typeface="+mn-ea"/>
                          <a:cs typeface="+mn-cs"/>
                        </a:rPr>
                        <a:t>2,49,16,076</a:t>
                      </a:r>
                    </a:p>
                  </a:txBody>
                  <a:tcPr marL="0" marR="0" marT="0" marB="0" anchor="ctr"/>
                </a:tc>
                <a:extLst>
                  <a:ext uri="{0D108BD9-81ED-4DB2-BD59-A6C34878D82A}">
                    <a16:rowId xmlns:a16="http://schemas.microsoft.com/office/drawing/2014/main" val="137261809"/>
                  </a:ext>
                </a:extLst>
              </a:tr>
              <a:tr h="406190">
                <a:tc>
                  <a:txBody>
                    <a:bodyPr/>
                    <a:lstStyle/>
                    <a:p>
                      <a:pPr marL="0" marR="0">
                        <a:spcBef>
                          <a:spcPts val="0"/>
                        </a:spcBef>
                        <a:spcAft>
                          <a:spcPts val="0"/>
                        </a:spcAft>
                      </a:pPr>
                      <a:r>
                        <a:rPr lang="en-US" sz="1100" dirty="0">
                          <a:solidFill>
                            <a:srgbClr val="000000"/>
                          </a:solidFill>
                          <a:effectLst/>
                          <a:latin typeface="Book Antiqua" panose="02040602050305030304" pitchFamily="18" charset="0"/>
                          <a:ea typeface="Calibri" panose="020F0502020204030204" pitchFamily="34" charset="0"/>
                        </a:rPr>
                        <a:t>Private Banks</a:t>
                      </a:r>
                      <a:endParaRPr lang="en-US" sz="1100" dirty="0">
                        <a:effectLst/>
                        <a:latin typeface="Calibri" panose="020F0502020204030204" pitchFamily="34" charset="0"/>
                        <a:ea typeface="Calibri" panose="020F0502020204030204" pitchFamily="34" charset="0"/>
                      </a:endParaRPr>
                    </a:p>
                  </a:txBody>
                  <a:tcPr marL="68580" marR="68580" marT="0" marB="0" anchor="ctr"/>
                </a:tc>
                <a:tc>
                  <a:txBody>
                    <a:bodyPr/>
                    <a:lstStyle/>
                    <a:p>
                      <a:pPr algn="r"/>
                      <a:r>
                        <a:rPr lang="en-IN" sz="1400">
                          <a:effectLst/>
                        </a:rPr>
                        <a:t>218,086</a:t>
                      </a:r>
                    </a:p>
                  </a:txBody>
                  <a:tcPr marL="40227" marR="40227" marT="0" marB="0" anchor="ctr"/>
                </a:tc>
                <a:tc>
                  <a:txBody>
                    <a:bodyPr/>
                    <a:lstStyle/>
                    <a:p>
                      <a:pPr algn="r"/>
                      <a:r>
                        <a:rPr lang="en-IN" sz="1400" dirty="0">
                          <a:effectLst/>
                        </a:rPr>
                        <a:t>497,323</a:t>
                      </a:r>
                    </a:p>
                  </a:txBody>
                  <a:tcPr marL="40227" marR="40227" marT="0" marB="0" anchor="ctr"/>
                </a:tc>
                <a:tc>
                  <a:txBody>
                    <a:bodyPr/>
                    <a:lstStyle/>
                    <a:p>
                      <a:pPr algn="r"/>
                      <a:r>
                        <a:rPr lang="en-IN" sz="1400">
                          <a:effectLst/>
                        </a:rPr>
                        <a:t>873,901</a:t>
                      </a:r>
                    </a:p>
                  </a:txBody>
                  <a:tcPr marL="40227" marR="40227" marT="0" marB="0" anchor="ctr"/>
                </a:tc>
                <a:tc>
                  <a:txBody>
                    <a:bodyPr/>
                    <a:lstStyle/>
                    <a:p>
                      <a:pPr algn="r"/>
                      <a:r>
                        <a:rPr lang="en-IN" sz="1400">
                          <a:effectLst/>
                        </a:rPr>
                        <a:t>1,145,289</a:t>
                      </a:r>
                    </a:p>
                  </a:txBody>
                  <a:tcPr marL="40227" marR="40227" marT="0" marB="0" anchor="ctr"/>
                </a:tc>
                <a:tc>
                  <a:txBody>
                    <a:bodyPr/>
                    <a:lstStyle/>
                    <a:p>
                      <a:pPr algn="r"/>
                      <a:r>
                        <a:rPr lang="en-IN" sz="1400">
                          <a:effectLst/>
                        </a:rPr>
                        <a:t>15,62,997 </a:t>
                      </a:r>
                    </a:p>
                  </a:txBody>
                  <a:tcPr marL="40227" marR="40227" marT="0" marB="0" anchor="ctr"/>
                </a:tc>
                <a:tc>
                  <a:txBody>
                    <a:bodyPr/>
                    <a:lstStyle/>
                    <a:p>
                      <a:pPr algn="r"/>
                      <a:r>
                        <a:rPr lang="en-IN" sz="1400">
                          <a:effectLst/>
                        </a:rPr>
                        <a:t>19,86,467</a:t>
                      </a:r>
                    </a:p>
                  </a:txBody>
                  <a:tcPr marL="0" marR="0" marT="0" marB="0" anchor="ctr"/>
                </a:tc>
                <a:tc>
                  <a:txBody>
                    <a:bodyPr/>
                    <a:lstStyle/>
                    <a:p>
                      <a:pPr marL="0" marR="0" algn="r">
                        <a:spcBef>
                          <a:spcPts val="0"/>
                        </a:spcBef>
                        <a:spcAft>
                          <a:spcPts val="0"/>
                        </a:spcAft>
                      </a:pPr>
                      <a:r>
                        <a:rPr lang="en-US" sz="1400" kern="1200" dirty="0">
                          <a:solidFill>
                            <a:schemeClr val="tx1"/>
                          </a:solidFill>
                          <a:effectLst/>
                          <a:latin typeface="+mn-lt"/>
                          <a:ea typeface="+mn-ea"/>
                          <a:cs typeface="+mn-cs"/>
                        </a:rPr>
                        <a:t>21,56,042</a:t>
                      </a:r>
                    </a:p>
                  </a:txBody>
                  <a:tcPr marL="0" marR="0" marT="0" marB="0" anchor="ctr"/>
                </a:tc>
                <a:extLst>
                  <a:ext uri="{0D108BD9-81ED-4DB2-BD59-A6C34878D82A}">
                    <a16:rowId xmlns:a16="http://schemas.microsoft.com/office/drawing/2014/main" val="2204921563"/>
                  </a:ext>
                </a:extLst>
              </a:tr>
              <a:tr h="406190">
                <a:tc>
                  <a:txBody>
                    <a:bodyPr/>
                    <a:lstStyle/>
                    <a:p>
                      <a:pPr marL="0" marR="0">
                        <a:spcBef>
                          <a:spcPts val="0"/>
                        </a:spcBef>
                        <a:spcAft>
                          <a:spcPts val="0"/>
                        </a:spcAft>
                      </a:pPr>
                      <a:r>
                        <a:rPr lang="en-US" sz="1100">
                          <a:solidFill>
                            <a:srgbClr val="000000"/>
                          </a:solidFill>
                          <a:effectLst/>
                          <a:latin typeface="Book Antiqua" panose="02040602050305030304" pitchFamily="18" charset="0"/>
                          <a:ea typeface="Calibri" panose="020F0502020204030204" pitchFamily="34" charset="0"/>
                        </a:rPr>
                        <a:t>Small Finance Bank</a:t>
                      </a:r>
                      <a:endParaRPr lang="en-US" sz="1100">
                        <a:effectLst/>
                        <a:latin typeface="Calibri" panose="020F0502020204030204" pitchFamily="34" charset="0"/>
                        <a:ea typeface="Calibri" panose="020F0502020204030204" pitchFamily="34" charset="0"/>
                      </a:endParaRPr>
                    </a:p>
                  </a:txBody>
                  <a:tcPr marL="68580" marR="68580" marT="0" marB="0" anchor="ctr"/>
                </a:tc>
                <a:tc>
                  <a:txBody>
                    <a:bodyPr/>
                    <a:lstStyle/>
                    <a:p>
                      <a:pPr algn="r"/>
                      <a:r>
                        <a:rPr lang="en-IN" sz="1400">
                          <a:effectLst/>
                        </a:rPr>
                        <a:t>-</a:t>
                      </a:r>
                    </a:p>
                  </a:txBody>
                  <a:tcPr marL="40227" marR="40227" marT="0" marB="0" anchor="ctr"/>
                </a:tc>
                <a:tc>
                  <a:txBody>
                    <a:bodyPr/>
                    <a:lstStyle/>
                    <a:p>
                      <a:pPr algn="r"/>
                      <a:r>
                        <a:rPr lang="en-IN" sz="1400">
                          <a:effectLst/>
                        </a:rPr>
                        <a:t>-</a:t>
                      </a:r>
                    </a:p>
                  </a:txBody>
                  <a:tcPr marL="40227" marR="40227" marT="0" marB="0" anchor="ctr"/>
                </a:tc>
                <a:tc>
                  <a:txBody>
                    <a:bodyPr/>
                    <a:lstStyle/>
                    <a:p>
                      <a:pPr algn="r"/>
                      <a:r>
                        <a:rPr lang="en-IN" sz="1400" dirty="0">
                          <a:effectLst/>
                        </a:rPr>
                        <a:t>-</a:t>
                      </a:r>
                    </a:p>
                  </a:txBody>
                  <a:tcPr marL="40227" marR="40227" marT="0" marB="0" anchor="ctr"/>
                </a:tc>
                <a:tc>
                  <a:txBody>
                    <a:bodyPr/>
                    <a:lstStyle/>
                    <a:p>
                      <a:pPr algn="r"/>
                      <a:r>
                        <a:rPr lang="en-IN" sz="1400">
                          <a:effectLst/>
                        </a:rPr>
                        <a:t>9,190</a:t>
                      </a:r>
                    </a:p>
                  </a:txBody>
                  <a:tcPr marL="40227" marR="40227" marT="0" marB="0" anchor="ctr"/>
                </a:tc>
                <a:tc>
                  <a:txBody>
                    <a:bodyPr/>
                    <a:lstStyle/>
                    <a:p>
                      <a:pPr algn="r"/>
                      <a:r>
                        <a:rPr lang="en-IN" sz="1400">
                          <a:effectLst/>
                        </a:rPr>
                        <a:t>15,760 </a:t>
                      </a:r>
                    </a:p>
                  </a:txBody>
                  <a:tcPr marL="40227" marR="40227" marT="0" marB="0" anchor="ctr"/>
                </a:tc>
                <a:tc>
                  <a:txBody>
                    <a:bodyPr/>
                    <a:lstStyle/>
                    <a:p>
                      <a:pPr algn="r"/>
                      <a:r>
                        <a:rPr lang="en-IN" sz="1400">
                          <a:effectLst/>
                        </a:rPr>
                        <a:t>35,114</a:t>
                      </a:r>
                    </a:p>
                  </a:txBody>
                  <a:tcPr marL="0" marR="0" marT="0" marB="0" anchor="ctr"/>
                </a:tc>
                <a:tc>
                  <a:txBody>
                    <a:bodyPr/>
                    <a:lstStyle/>
                    <a:p>
                      <a:pPr marL="0" marR="0" algn="r">
                        <a:spcBef>
                          <a:spcPts val="0"/>
                        </a:spcBef>
                        <a:spcAft>
                          <a:spcPts val="0"/>
                        </a:spcAft>
                      </a:pPr>
                      <a:r>
                        <a:rPr lang="en-US" sz="1400" kern="1200" dirty="0">
                          <a:solidFill>
                            <a:schemeClr val="tx1"/>
                          </a:solidFill>
                          <a:effectLst/>
                          <a:latin typeface="+mn-lt"/>
                          <a:ea typeface="+mn-ea"/>
                          <a:cs typeface="+mn-cs"/>
                        </a:rPr>
                        <a:t>60,450</a:t>
                      </a:r>
                    </a:p>
                  </a:txBody>
                  <a:tcPr marL="0" marR="0" marT="0" marB="0" anchor="ctr"/>
                </a:tc>
                <a:extLst>
                  <a:ext uri="{0D108BD9-81ED-4DB2-BD59-A6C34878D82A}">
                    <a16:rowId xmlns:a16="http://schemas.microsoft.com/office/drawing/2014/main" val="46701288"/>
                  </a:ext>
                </a:extLst>
              </a:tr>
              <a:tr h="406190">
                <a:tc>
                  <a:txBody>
                    <a:bodyPr/>
                    <a:lstStyle/>
                    <a:p>
                      <a:pPr marL="0" marR="0">
                        <a:spcBef>
                          <a:spcPts val="0"/>
                        </a:spcBef>
                        <a:spcAft>
                          <a:spcPts val="0"/>
                        </a:spcAft>
                      </a:pPr>
                      <a:r>
                        <a:rPr lang="en-US" sz="1100" dirty="0">
                          <a:solidFill>
                            <a:srgbClr val="000000"/>
                          </a:solidFill>
                          <a:effectLst/>
                          <a:latin typeface="Book Antiqua" panose="02040602050305030304" pitchFamily="18" charset="0"/>
                          <a:ea typeface="Calibri" panose="020F0502020204030204" pitchFamily="34" charset="0"/>
                        </a:rPr>
                        <a:t>Payment Bank</a:t>
                      </a:r>
                      <a:endParaRPr lang="en-US" sz="1100" dirty="0">
                        <a:effectLst/>
                        <a:latin typeface="Calibri" panose="020F0502020204030204" pitchFamily="34" charset="0"/>
                        <a:ea typeface="Calibri" panose="020F0502020204030204" pitchFamily="34" charset="0"/>
                      </a:endParaRPr>
                    </a:p>
                  </a:txBody>
                  <a:tcPr marL="68580" marR="68580" marT="0" marB="0" anchor="ctr"/>
                </a:tc>
                <a:tc>
                  <a:txBody>
                    <a:bodyPr/>
                    <a:lstStyle/>
                    <a:p>
                      <a:pPr algn="r"/>
                      <a:r>
                        <a:rPr lang="en-IN" sz="1400">
                          <a:effectLst/>
                        </a:rPr>
                        <a:t>-</a:t>
                      </a:r>
                    </a:p>
                  </a:txBody>
                  <a:tcPr marL="40227" marR="40227" marT="0" marB="0" anchor="ctr"/>
                </a:tc>
                <a:tc>
                  <a:txBody>
                    <a:bodyPr/>
                    <a:lstStyle/>
                    <a:p>
                      <a:pPr algn="r"/>
                      <a:r>
                        <a:rPr lang="en-IN" sz="1400">
                          <a:effectLst/>
                        </a:rPr>
                        <a:t>-</a:t>
                      </a:r>
                    </a:p>
                  </a:txBody>
                  <a:tcPr marL="40227" marR="40227" marT="0" marB="0" anchor="ctr"/>
                </a:tc>
                <a:tc>
                  <a:txBody>
                    <a:bodyPr/>
                    <a:lstStyle/>
                    <a:p>
                      <a:pPr algn="r"/>
                      <a:r>
                        <a:rPr lang="en-IN" sz="1400" dirty="0">
                          <a:effectLst/>
                        </a:rPr>
                        <a:t>-</a:t>
                      </a:r>
                    </a:p>
                  </a:txBody>
                  <a:tcPr marL="40227" marR="40227" marT="0" marB="0" anchor="ctr"/>
                </a:tc>
                <a:tc>
                  <a:txBody>
                    <a:bodyPr/>
                    <a:lstStyle/>
                    <a:p>
                      <a:pPr algn="r"/>
                      <a:r>
                        <a:rPr lang="en-IN" sz="1400" dirty="0">
                          <a:effectLst/>
                        </a:rPr>
                        <a:t>48,182</a:t>
                      </a:r>
                    </a:p>
                  </a:txBody>
                  <a:tcPr marL="40227" marR="40227" marT="0" marB="0" anchor="ctr"/>
                </a:tc>
                <a:tc>
                  <a:txBody>
                    <a:bodyPr/>
                    <a:lstStyle/>
                    <a:p>
                      <a:pPr algn="r"/>
                      <a:r>
                        <a:rPr lang="en-IN" sz="1400">
                          <a:effectLst/>
                        </a:rPr>
                        <a:t>3,44,001 </a:t>
                      </a:r>
                    </a:p>
                  </a:txBody>
                  <a:tcPr marL="40227" marR="40227" marT="0" marB="0" anchor="ctr"/>
                </a:tc>
                <a:tc>
                  <a:txBody>
                    <a:bodyPr/>
                    <a:lstStyle/>
                    <a:p>
                      <a:pPr algn="r"/>
                      <a:r>
                        <a:rPr lang="en-IN" sz="1400">
                          <a:effectLst/>
                        </a:rPr>
                        <a:t>8,18,800</a:t>
                      </a:r>
                    </a:p>
                  </a:txBody>
                  <a:tcPr marL="0" marR="0" marT="0" marB="0" anchor="ctr"/>
                </a:tc>
                <a:tc>
                  <a:txBody>
                    <a:bodyPr/>
                    <a:lstStyle/>
                    <a:p>
                      <a:pPr marL="0" marR="0" algn="r">
                        <a:spcBef>
                          <a:spcPts val="0"/>
                        </a:spcBef>
                        <a:spcAft>
                          <a:spcPts val="0"/>
                        </a:spcAft>
                      </a:pPr>
                      <a:r>
                        <a:rPr lang="en-US" sz="1400" kern="1200" dirty="0">
                          <a:solidFill>
                            <a:schemeClr val="tx1"/>
                          </a:solidFill>
                          <a:effectLst/>
                          <a:latin typeface="+mn-lt"/>
                          <a:ea typeface="+mn-ea"/>
                          <a:cs typeface="+mn-cs"/>
                        </a:rPr>
                        <a:t>11,36,933</a:t>
                      </a:r>
                    </a:p>
                  </a:txBody>
                  <a:tcPr marL="0" marR="0" marT="0" marB="0" anchor="ctr"/>
                </a:tc>
                <a:extLst>
                  <a:ext uri="{0D108BD9-81ED-4DB2-BD59-A6C34878D82A}">
                    <a16:rowId xmlns:a16="http://schemas.microsoft.com/office/drawing/2014/main" val="3211189903"/>
                  </a:ext>
                </a:extLst>
              </a:tr>
              <a:tr h="451011">
                <a:tc>
                  <a:txBody>
                    <a:bodyPr/>
                    <a:lstStyle/>
                    <a:p>
                      <a:pPr algn="l"/>
                      <a:r>
                        <a:rPr lang="en-US" sz="1100" kern="1200" dirty="0">
                          <a:solidFill>
                            <a:srgbClr val="000000"/>
                          </a:solidFill>
                          <a:effectLst/>
                          <a:latin typeface="Book Antiqua" panose="02040602050305030304" pitchFamily="18" charset="0"/>
                          <a:ea typeface="Arial Unicode MS" panose="020B0604020202020204" pitchFamily="34" charset="-128"/>
                          <a:cs typeface="+mn-cs"/>
                        </a:rPr>
                        <a:t>Regional Rural Banks</a:t>
                      </a:r>
                      <a:endParaRPr lang="en-IN" sz="1100" kern="1200" dirty="0">
                        <a:solidFill>
                          <a:srgbClr val="000000"/>
                        </a:solidFill>
                        <a:effectLst/>
                        <a:latin typeface="Book Antiqua" panose="02040602050305030304" pitchFamily="18" charset="0"/>
                        <a:ea typeface="Arial Unicode MS" panose="020B0604020202020204" pitchFamily="34" charset="-128"/>
                        <a:cs typeface="+mn-cs"/>
                      </a:endParaRPr>
                    </a:p>
                  </a:txBody>
                  <a:tcPr marL="40227" marR="40227" marT="0" marB="0" anchor="ctr"/>
                </a:tc>
                <a:tc>
                  <a:txBody>
                    <a:bodyPr/>
                    <a:lstStyle/>
                    <a:p>
                      <a:pPr algn="r"/>
                      <a:r>
                        <a:rPr lang="en-IN" sz="1400" dirty="0">
                          <a:effectLst/>
                        </a:rPr>
                        <a:t>476,373</a:t>
                      </a:r>
                    </a:p>
                  </a:txBody>
                  <a:tcPr marL="40227" marR="40227" marT="0" marB="0" anchor="ctr"/>
                </a:tc>
                <a:tc>
                  <a:txBody>
                    <a:bodyPr/>
                    <a:lstStyle/>
                    <a:p>
                      <a:pPr algn="r"/>
                      <a:r>
                        <a:rPr lang="en-IN" sz="1400">
                          <a:effectLst/>
                        </a:rPr>
                        <a:t>1,115,257</a:t>
                      </a:r>
                    </a:p>
                  </a:txBody>
                  <a:tcPr marL="40227" marR="40227" marT="0" marB="0" anchor="ctr"/>
                </a:tc>
                <a:tc>
                  <a:txBody>
                    <a:bodyPr/>
                    <a:lstStyle/>
                    <a:p>
                      <a:pPr algn="r"/>
                      <a:r>
                        <a:rPr lang="en-IN" sz="1400">
                          <a:effectLst/>
                        </a:rPr>
                        <a:t>1,987,176</a:t>
                      </a:r>
                    </a:p>
                  </a:txBody>
                  <a:tcPr marL="40227" marR="40227" marT="0" marB="0" anchor="ctr"/>
                </a:tc>
                <a:tc>
                  <a:txBody>
                    <a:bodyPr/>
                    <a:lstStyle/>
                    <a:p>
                      <a:pPr algn="r"/>
                      <a:r>
                        <a:rPr lang="en-IN" sz="1400">
                          <a:effectLst/>
                        </a:rPr>
                        <a:t>3,171,152</a:t>
                      </a:r>
                    </a:p>
                  </a:txBody>
                  <a:tcPr marL="40227" marR="40227" marT="0" marB="0" anchor="ctr"/>
                </a:tc>
                <a:tc>
                  <a:txBody>
                    <a:bodyPr/>
                    <a:lstStyle/>
                    <a:p>
                      <a:pPr algn="r"/>
                      <a:r>
                        <a:rPr lang="en-IN" sz="1400" dirty="0">
                          <a:effectLst/>
                        </a:rPr>
                        <a:t>43,30,190 </a:t>
                      </a:r>
                    </a:p>
                  </a:txBody>
                  <a:tcPr marL="40227" marR="40227" marT="0" marB="0" anchor="ctr"/>
                </a:tc>
                <a:tc>
                  <a:txBody>
                    <a:bodyPr/>
                    <a:lstStyle/>
                    <a:p>
                      <a:pPr algn="r"/>
                      <a:r>
                        <a:rPr lang="en-IN" sz="1400" dirty="0">
                          <a:effectLst/>
                        </a:rPr>
                        <a:t>57,10,770</a:t>
                      </a:r>
                    </a:p>
                  </a:txBody>
                  <a:tcPr marL="0" marR="0" marT="0" marB="0" anchor="ctr"/>
                </a:tc>
                <a:tc>
                  <a:txBody>
                    <a:bodyPr/>
                    <a:lstStyle/>
                    <a:p>
                      <a:pPr marL="0" marR="0" algn="r" defTabSz="914400" rtl="0" eaLnBrk="1" latinLnBrk="0" hangingPunct="1">
                        <a:spcBef>
                          <a:spcPts val="0"/>
                        </a:spcBef>
                        <a:spcAft>
                          <a:spcPts val="0"/>
                        </a:spcAft>
                      </a:pPr>
                      <a:r>
                        <a:rPr lang="en-US" sz="1400" kern="1200" dirty="0">
                          <a:solidFill>
                            <a:schemeClr val="tx1"/>
                          </a:solidFill>
                          <a:effectLst/>
                          <a:latin typeface="+mn-lt"/>
                          <a:ea typeface="+mn-ea"/>
                          <a:cs typeface="+mn-cs"/>
                        </a:rPr>
                        <a:t>65,62,209</a:t>
                      </a:r>
                    </a:p>
                  </a:txBody>
                  <a:tcPr marL="0" marR="0" marT="0" marB="0" anchor="ctr"/>
                </a:tc>
                <a:extLst>
                  <a:ext uri="{0D108BD9-81ED-4DB2-BD59-A6C34878D82A}">
                    <a16:rowId xmlns:a16="http://schemas.microsoft.com/office/drawing/2014/main" val="2931532089"/>
                  </a:ext>
                </a:extLst>
              </a:tr>
              <a:tr h="406190">
                <a:tc>
                  <a:txBody>
                    <a:bodyPr/>
                    <a:lstStyle/>
                    <a:p>
                      <a:pPr algn="l"/>
                      <a:r>
                        <a:rPr lang="en-US" sz="1100" kern="1200" dirty="0">
                          <a:solidFill>
                            <a:srgbClr val="000000"/>
                          </a:solidFill>
                          <a:effectLst/>
                          <a:latin typeface="Book Antiqua" panose="02040602050305030304" pitchFamily="18" charset="0"/>
                          <a:ea typeface="Arial Unicode MS" panose="020B0604020202020204" pitchFamily="34" charset="-128"/>
                          <a:cs typeface="+mn-cs"/>
                        </a:rPr>
                        <a:t>Co-op Banks</a:t>
                      </a:r>
                      <a:endParaRPr lang="en-IN" sz="1100" kern="1200" dirty="0">
                        <a:solidFill>
                          <a:srgbClr val="000000"/>
                        </a:solidFill>
                        <a:effectLst/>
                        <a:latin typeface="Book Antiqua" panose="02040602050305030304" pitchFamily="18" charset="0"/>
                        <a:ea typeface="Arial Unicode MS" panose="020B0604020202020204" pitchFamily="34" charset="-128"/>
                        <a:cs typeface="+mn-cs"/>
                      </a:endParaRPr>
                    </a:p>
                  </a:txBody>
                  <a:tcPr marL="40227" marR="40227" marT="0" marB="0" anchor="ctr"/>
                </a:tc>
                <a:tc>
                  <a:txBody>
                    <a:bodyPr/>
                    <a:lstStyle/>
                    <a:p>
                      <a:pPr marL="0" algn="r" defTabSz="914400" rtl="0" eaLnBrk="1" fontAlgn="ctr" latinLnBrk="0" hangingPunct="1"/>
                      <a:r>
                        <a:rPr lang="en-US" sz="1400" kern="1200" dirty="0">
                          <a:solidFill>
                            <a:schemeClr val="tx1"/>
                          </a:solidFill>
                          <a:effectLst/>
                          <a:latin typeface="+mn-lt"/>
                          <a:ea typeface="+mn-ea"/>
                          <a:cs typeface="+mn-cs"/>
                        </a:rPr>
                        <a:t>21,903</a:t>
                      </a:r>
                    </a:p>
                  </a:txBody>
                  <a:tcPr marL="6350" marR="6350" marT="6350" marB="0" anchor="ctr"/>
                </a:tc>
                <a:tc>
                  <a:txBody>
                    <a:bodyPr/>
                    <a:lstStyle/>
                    <a:p>
                      <a:pPr marL="0" algn="r" defTabSz="914400" rtl="0" eaLnBrk="1" fontAlgn="ctr" latinLnBrk="0" hangingPunct="1"/>
                      <a:r>
                        <a:rPr lang="en-US" sz="1400" kern="1200" dirty="0">
                          <a:solidFill>
                            <a:schemeClr val="tx1"/>
                          </a:solidFill>
                          <a:effectLst/>
                          <a:latin typeface="+mn-lt"/>
                          <a:ea typeface="+mn-ea"/>
                          <a:cs typeface="+mn-cs"/>
                        </a:rPr>
                        <a:t>33,978</a:t>
                      </a:r>
                    </a:p>
                  </a:txBody>
                  <a:tcPr marL="6350" marR="6350" marT="6350" marB="0" anchor="ctr"/>
                </a:tc>
                <a:tc>
                  <a:txBody>
                    <a:bodyPr/>
                    <a:lstStyle/>
                    <a:p>
                      <a:pPr marL="0" algn="r" defTabSz="914400" rtl="0" eaLnBrk="1" fontAlgn="ctr" latinLnBrk="0" hangingPunct="1"/>
                      <a:r>
                        <a:rPr lang="en-US" sz="1400" kern="1200" dirty="0">
                          <a:solidFill>
                            <a:schemeClr val="tx1"/>
                          </a:solidFill>
                          <a:effectLst/>
                          <a:latin typeface="+mn-lt"/>
                          <a:ea typeface="+mn-ea"/>
                          <a:cs typeface="+mn-cs"/>
                        </a:rPr>
                        <a:t>45,621</a:t>
                      </a:r>
                    </a:p>
                  </a:txBody>
                  <a:tcPr marL="6350" marR="6350" marT="6350" marB="0" anchor="ctr"/>
                </a:tc>
                <a:tc>
                  <a:txBody>
                    <a:bodyPr/>
                    <a:lstStyle/>
                    <a:p>
                      <a:pPr marL="0" algn="r" defTabSz="914400" rtl="0" eaLnBrk="1" fontAlgn="ctr" latinLnBrk="0" hangingPunct="1"/>
                      <a:r>
                        <a:rPr lang="en-US" sz="1400" kern="1200" dirty="0">
                          <a:solidFill>
                            <a:schemeClr val="tx1"/>
                          </a:solidFill>
                          <a:effectLst/>
                          <a:latin typeface="+mn-lt"/>
                          <a:ea typeface="+mn-ea"/>
                          <a:cs typeface="+mn-cs"/>
                        </a:rPr>
                        <a:t>54,385</a:t>
                      </a:r>
                    </a:p>
                  </a:txBody>
                  <a:tcPr marL="6350" marR="6350" marT="6350" marB="0" anchor="ctr"/>
                </a:tc>
                <a:tc>
                  <a:txBody>
                    <a:bodyPr/>
                    <a:lstStyle/>
                    <a:p>
                      <a:pPr marL="0" algn="r" defTabSz="914400" rtl="0" eaLnBrk="1" fontAlgn="ctr" latinLnBrk="0" hangingPunct="1"/>
                      <a:r>
                        <a:rPr lang="en-US" sz="1400" kern="1200" dirty="0">
                          <a:solidFill>
                            <a:schemeClr val="tx1"/>
                          </a:solidFill>
                          <a:effectLst/>
                          <a:latin typeface="+mn-lt"/>
                          <a:ea typeface="+mn-ea"/>
                          <a:cs typeface="+mn-cs"/>
                        </a:rPr>
                        <a:t>70,556</a:t>
                      </a:r>
                    </a:p>
                  </a:txBody>
                  <a:tcPr marL="6350" marR="6350" marT="6350" marB="0" anchor="ctr"/>
                </a:tc>
                <a:tc>
                  <a:txBody>
                    <a:bodyPr/>
                    <a:lstStyle/>
                    <a:p>
                      <a:pPr marL="0" algn="r" defTabSz="914400" rtl="0" eaLnBrk="1" fontAlgn="ctr" latinLnBrk="0" hangingPunct="1"/>
                      <a:r>
                        <a:rPr lang="en-US" sz="1400" kern="1200" dirty="0">
                          <a:solidFill>
                            <a:schemeClr val="tx1"/>
                          </a:solidFill>
                          <a:effectLst/>
                          <a:latin typeface="+mn-lt"/>
                          <a:ea typeface="+mn-ea"/>
                          <a:cs typeface="+mn-cs"/>
                        </a:rPr>
                        <a:t>80,073</a:t>
                      </a:r>
                    </a:p>
                  </a:txBody>
                  <a:tcPr marL="6350" marR="6350" marT="6350" marB="0" anchor="ctr"/>
                </a:tc>
                <a:tc>
                  <a:txBody>
                    <a:bodyPr/>
                    <a:lstStyle/>
                    <a:p>
                      <a:pPr marL="0" algn="r" defTabSz="914400" rtl="0" eaLnBrk="1" fontAlgn="ctr" latinLnBrk="0" hangingPunct="1"/>
                      <a:r>
                        <a:rPr lang="en-US" sz="1400" kern="1200" dirty="0">
                          <a:solidFill>
                            <a:schemeClr val="tx1"/>
                          </a:solidFill>
                          <a:effectLst/>
                          <a:latin typeface="+mn-lt"/>
                          <a:ea typeface="+mn-ea"/>
                          <a:cs typeface="+mn-cs"/>
                        </a:rPr>
                        <a:t>87,101</a:t>
                      </a:r>
                    </a:p>
                  </a:txBody>
                  <a:tcPr marL="6350" marR="6350" marT="6350" marB="0" anchor="ctr"/>
                </a:tc>
                <a:extLst>
                  <a:ext uri="{0D108BD9-81ED-4DB2-BD59-A6C34878D82A}">
                    <a16:rowId xmlns:a16="http://schemas.microsoft.com/office/drawing/2014/main" val="2924772907"/>
                  </a:ext>
                </a:extLst>
              </a:tr>
              <a:tr h="406190">
                <a:tc>
                  <a:txBody>
                    <a:bodyPr/>
                    <a:lstStyle/>
                    <a:p>
                      <a:pPr marL="0" algn="l" defTabSz="914400" rtl="0" eaLnBrk="1" latinLnBrk="0" hangingPunct="1"/>
                      <a:r>
                        <a:rPr lang="en-US" sz="1100" kern="1200" dirty="0">
                          <a:solidFill>
                            <a:srgbClr val="000000"/>
                          </a:solidFill>
                          <a:effectLst/>
                          <a:latin typeface="Book Antiqua" panose="02040602050305030304" pitchFamily="18" charset="0"/>
                          <a:ea typeface="Arial Unicode MS" panose="020B0604020202020204" pitchFamily="34" charset="-128"/>
                          <a:cs typeface="+mn-cs"/>
                        </a:rPr>
                        <a:t>Dept. of Posts</a:t>
                      </a:r>
                      <a:endParaRPr lang="en-IN" sz="1100" kern="1200" dirty="0">
                        <a:solidFill>
                          <a:srgbClr val="000000"/>
                        </a:solidFill>
                        <a:effectLst/>
                        <a:latin typeface="Book Antiqua" panose="02040602050305030304" pitchFamily="18" charset="0"/>
                        <a:ea typeface="Arial Unicode MS" panose="020B0604020202020204" pitchFamily="34" charset="-128"/>
                        <a:cs typeface="+mn-cs"/>
                      </a:endParaRPr>
                    </a:p>
                  </a:txBody>
                  <a:tcPr marL="40227" marR="40227" marT="0" marB="0" anchor="ctr"/>
                </a:tc>
                <a:tc>
                  <a:txBody>
                    <a:bodyPr/>
                    <a:lstStyle/>
                    <a:p>
                      <a:pPr algn="r"/>
                      <a:r>
                        <a:rPr lang="en-IN" sz="1400">
                          <a:effectLst/>
                        </a:rPr>
                        <a:t>75,343</a:t>
                      </a:r>
                    </a:p>
                  </a:txBody>
                  <a:tcPr marL="40227" marR="40227" marT="0" marB="0" anchor="ctr"/>
                </a:tc>
                <a:tc>
                  <a:txBody>
                    <a:bodyPr/>
                    <a:lstStyle/>
                    <a:p>
                      <a:pPr algn="r"/>
                      <a:r>
                        <a:rPr lang="en-IN" sz="1400">
                          <a:effectLst/>
                        </a:rPr>
                        <a:t>189,998</a:t>
                      </a:r>
                    </a:p>
                  </a:txBody>
                  <a:tcPr marL="40227" marR="40227" marT="0" marB="0" anchor="ctr"/>
                </a:tc>
                <a:tc>
                  <a:txBody>
                    <a:bodyPr/>
                    <a:lstStyle/>
                    <a:p>
                      <a:pPr algn="r"/>
                      <a:r>
                        <a:rPr lang="en-IN" sz="1400">
                          <a:effectLst/>
                        </a:rPr>
                        <a:t>245,366</a:t>
                      </a:r>
                    </a:p>
                  </a:txBody>
                  <a:tcPr marL="40227" marR="40227" marT="0" marB="0" anchor="ctr"/>
                </a:tc>
                <a:tc>
                  <a:txBody>
                    <a:bodyPr/>
                    <a:lstStyle/>
                    <a:p>
                      <a:pPr algn="r"/>
                      <a:r>
                        <a:rPr lang="en-IN" sz="1400">
                          <a:effectLst/>
                        </a:rPr>
                        <a:t>270,329</a:t>
                      </a:r>
                    </a:p>
                  </a:txBody>
                  <a:tcPr marL="40227" marR="40227" marT="0" marB="0" anchor="ctr"/>
                </a:tc>
                <a:tc>
                  <a:txBody>
                    <a:bodyPr/>
                    <a:lstStyle/>
                    <a:p>
                      <a:pPr algn="r"/>
                      <a:r>
                        <a:rPr lang="en-IN" sz="1400">
                          <a:effectLst/>
                        </a:rPr>
                        <a:t>3,02,712 </a:t>
                      </a:r>
                    </a:p>
                  </a:txBody>
                  <a:tcPr marL="40227" marR="40227" marT="0" marB="0" anchor="ctr"/>
                </a:tc>
                <a:tc>
                  <a:txBody>
                    <a:bodyPr/>
                    <a:lstStyle/>
                    <a:p>
                      <a:pPr algn="r"/>
                      <a:r>
                        <a:rPr lang="en-IN" sz="1400" dirty="0">
                          <a:effectLst/>
                        </a:rPr>
                        <a:t>3,32,141</a:t>
                      </a:r>
                    </a:p>
                  </a:txBody>
                  <a:tcPr marL="0" marR="0" marT="0" marB="0" anchor="ctr"/>
                </a:tc>
                <a:tc>
                  <a:txBody>
                    <a:bodyPr/>
                    <a:lstStyle/>
                    <a:p>
                      <a:pPr marL="0" marR="0" algn="r">
                        <a:spcBef>
                          <a:spcPts val="0"/>
                        </a:spcBef>
                        <a:spcAft>
                          <a:spcPts val="0"/>
                        </a:spcAft>
                      </a:pPr>
                      <a:r>
                        <a:rPr lang="en-US" sz="1400" kern="1200" dirty="0">
                          <a:solidFill>
                            <a:schemeClr val="tx1"/>
                          </a:solidFill>
                          <a:effectLst/>
                          <a:latin typeface="+mn-lt"/>
                          <a:ea typeface="+mn-ea"/>
                          <a:cs typeface="+mn-cs"/>
                        </a:rPr>
                        <a:t>3,46,861</a:t>
                      </a:r>
                    </a:p>
                  </a:txBody>
                  <a:tcPr marL="0" marR="0" marT="0" marB="0" anchor="ctr"/>
                </a:tc>
                <a:extLst>
                  <a:ext uri="{0D108BD9-81ED-4DB2-BD59-A6C34878D82A}">
                    <a16:rowId xmlns:a16="http://schemas.microsoft.com/office/drawing/2014/main" val="1664802005"/>
                  </a:ext>
                </a:extLst>
              </a:tr>
              <a:tr h="406190">
                <a:tc>
                  <a:txBody>
                    <a:bodyPr/>
                    <a:lstStyle/>
                    <a:p>
                      <a:pPr algn="ctr"/>
                      <a:r>
                        <a:rPr lang="en-US" sz="1400" b="1" dirty="0">
                          <a:effectLst/>
                          <a:latin typeface="Arial Unicode MS" panose="020B0604020202020204" pitchFamily="34" charset="-128"/>
                          <a:ea typeface="Arial Unicode MS" panose="020B0604020202020204" pitchFamily="34" charset="-128"/>
                          <a:cs typeface="Arial Unicode MS" panose="020B0604020202020204" pitchFamily="34" charset="-128"/>
                        </a:rPr>
                        <a:t>Total</a:t>
                      </a:r>
                      <a:endParaRPr lang="en-IN" sz="1400" b="1" dirty="0">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40227" marR="40227" marT="0" marB="0" anchor="ctr"/>
                </a:tc>
                <a:tc>
                  <a:txBody>
                    <a:bodyPr/>
                    <a:lstStyle/>
                    <a:p>
                      <a:pPr algn="r"/>
                      <a:r>
                        <a:rPr lang="en-IN" sz="1400" b="1" dirty="0">
                          <a:effectLst/>
                        </a:rPr>
                        <a:t>24,84,895</a:t>
                      </a:r>
                    </a:p>
                  </a:txBody>
                  <a:tcPr marL="40227" marR="40227" marT="0" marB="0" anchor="ctr"/>
                </a:tc>
                <a:tc>
                  <a:txBody>
                    <a:bodyPr/>
                    <a:lstStyle/>
                    <a:p>
                      <a:pPr algn="r"/>
                      <a:r>
                        <a:rPr lang="en-IN" sz="1400" b="1" dirty="0">
                          <a:effectLst/>
                        </a:rPr>
                        <a:t>48,83,829</a:t>
                      </a:r>
                    </a:p>
                  </a:txBody>
                  <a:tcPr marL="40227" marR="40227" marT="0" marB="0" anchor="ctr"/>
                </a:tc>
                <a:tc>
                  <a:txBody>
                    <a:bodyPr/>
                    <a:lstStyle/>
                    <a:p>
                      <a:pPr algn="r"/>
                      <a:r>
                        <a:rPr lang="en-IN" sz="1400" b="1" dirty="0">
                          <a:effectLst/>
                        </a:rPr>
                        <a:t>97,05,461</a:t>
                      </a:r>
                    </a:p>
                  </a:txBody>
                  <a:tcPr marL="40227" marR="40227" marT="0" marB="0" anchor="ctr"/>
                </a:tc>
                <a:tc>
                  <a:txBody>
                    <a:bodyPr/>
                    <a:lstStyle/>
                    <a:p>
                      <a:pPr algn="r"/>
                      <a:r>
                        <a:rPr lang="en-IN" sz="1400" b="1" dirty="0">
                          <a:effectLst/>
                        </a:rPr>
                        <a:t>1,54,18,285</a:t>
                      </a:r>
                    </a:p>
                  </a:txBody>
                  <a:tcPr marL="40227" marR="40227" marT="0" marB="0" anchor="ctr"/>
                </a:tc>
                <a:tc>
                  <a:txBody>
                    <a:bodyPr/>
                    <a:lstStyle/>
                    <a:p>
                      <a:pPr algn="r"/>
                      <a:r>
                        <a:rPr lang="en-IN" sz="1400" b="1" dirty="0">
                          <a:effectLst/>
                        </a:rPr>
                        <a:t>2,23,01,658 </a:t>
                      </a:r>
                    </a:p>
                  </a:txBody>
                  <a:tcPr marL="40227" marR="40227" marT="0" marB="0" anchor="ctr"/>
                </a:tc>
                <a:tc>
                  <a:txBody>
                    <a:bodyPr/>
                    <a:lstStyle/>
                    <a:p>
                      <a:pPr algn="r"/>
                      <a:r>
                        <a:rPr lang="en-IN" sz="1400" b="1" dirty="0">
                          <a:effectLst/>
                        </a:rPr>
                        <a:t>3,02,15,800</a:t>
                      </a:r>
                    </a:p>
                  </a:txBody>
                  <a:tcPr marL="0" marR="0" marT="0" marB="0" anchor="ctr"/>
                </a:tc>
                <a:tc>
                  <a:txBody>
                    <a:bodyPr/>
                    <a:lstStyle/>
                    <a:p>
                      <a:pPr marL="0" marR="0" algn="r" defTabSz="914400" rtl="0" eaLnBrk="1" latinLnBrk="0" hangingPunct="1">
                        <a:spcBef>
                          <a:spcPts val="0"/>
                        </a:spcBef>
                        <a:spcAft>
                          <a:spcPts val="0"/>
                        </a:spcAft>
                      </a:pPr>
                      <a:r>
                        <a:rPr lang="en-US" sz="1400" b="1" kern="1200" dirty="0">
                          <a:solidFill>
                            <a:schemeClr val="tx1"/>
                          </a:solidFill>
                          <a:effectLst/>
                          <a:latin typeface="+mn-lt"/>
                          <a:ea typeface="+mn-ea"/>
                          <a:cs typeface="+mn-cs"/>
                        </a:rPr>
                        <a:t>3,52,65,672</a:t>
                      </a:r>
                    </a:p>
                  </a:txBody>
                  <a:tcPr marL="0" marR="0" marT="0" marB="0" anchor="ctr"/>
                </a:tc>
                <a:extLst>
                  <a:ext uri="{0D108BD9-81ED-4DB2-BD59-A6C34878D82A}">
                    <a16:rowId xmlns:a16="http://schemas.microsoft.com/office/drawing/2014/main" val="129325272"/>
                  </a:ext>
                </a:extLst>
              </a:tr>
            </a:tbl>
          </a:graphicData>
        </a:graphic>
      </p:graphicFrame>
      <p:sp>
        <p:nvSpPr>
          <p:cNvPr id="7" name="Title 1">
            <a:extLst>
              <a:ext uri="{FF2B5EF4-FFF2-40B4-BE49-F238E27FC236}">
                <a16:creationId xmlns:a16="http://schemas.microsoft.com/office/drawing/2014/main" id="{3C55B765-55F9-4C93-A7CF-97FB8173DF91}"/>
              </a:ext>
            </a:extLst>
          </p:cNvPr>
          <p:cNvSpPr txBox="1">
            <a:spLocks/>
          </p:cNvSpPr>
          <p:nvPr/>
        </p:nvSpPr>
        <p:spPr>
          <a:xfrm>
            <a:off x="912634" y="175286"/>
            <a:ext cx="10217871" cy="783185"/>
          </a:xfrm>
          <a:prstGeom prst="rect">
            <a:avLst/>
          </a:prstGeom>
        </p:spPr>
        <p:txBody>
          <a:bodyPr vert="horz" lIns="91440" tIns="45720" rIns="91440" bIns="45720" rtlCol="0" anchor="b">
            <a:normAutofit/>
          </a:bodyPr>
          <a:lstStyle>
            <a:lvl1pPr marL="0"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endParaRPr lang="en-US" sz="3600" b="1" u="sng" dirty="0">
              <a:solidFill>
                <a:schemeClr val="tx1"/>
              </a:solidFill>
              <a:latin typeface="Montserrat"/>
            </a:endParaRPr>
          </a:p>
        </p:txBody>
      </p:sp>
      <p:pic>
        <p:nvPicPr>
          <p:cNvPr id="4" name="Picture 3">
            <a:extLst>
              <a:ext uri="{FF2B5EF4-FFF2-40B4-BE49-F238E27FC236}">
                <a16:creationId xmlns:a16="http://schemas.microsoft.com/office/drawing/2014/main" id="{A725DCCF-2964-4CD9-91C5-C65BA3D93073}"/>
              </a:ext>
            </a:extLst>
          </p:cNvPr>
          <p:cNvPicPr>
            <a:picLocks noChangeAspect="1"/>
          </p:cNvPicPr>
          <p:nvPr/>
        </p:nvPicPr>
        <p:blipFill>
          <a:blip r:embed="rId3"/>
          <a:stretch>
            <a:fillRect/>
          </a:stretch>
        </p:blipFill>
        <p:spPr>
          <a:xfrm>
            <a:off x="11130505" y="62413"/>
            <a:ext cx="1502887" cy="6911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Picture 2" descr="Image result for government of india emblem&quot;">
            <a:extLst>
              <a:ext uri="{FF2B5EF4-FFF2-40B4-BE49-F238E27FC236}">
                <a16:creationId xmlns:a16="http://schemas.microsoft.com/office/drawing/2014/main" id="{63AD2C31-0C8E-499A-8C01-E55AAF980942}"/>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8255"/>
          <a:stretch/>
        </p:blipFill>
        <p:spPr bwMode="auto">
          <a:xfrm>
            <a:off x="-2303" y="80229"/>
            <a:ext cx="1087343" cy="897056"/>
          </a:xfrm>
          <a:prstGeom prst="rect">
            <a:avLst/>
          </a:prstGeom>
          <a:noFill/>
          <a:extLst>
            <a:ext uri="{909E8E84-426E-40DD-AFC4-6F175D3DCCD1}">
              <a14:hiddenFill xmlns:a14="http://schemas.microsoft.com/office/drawing/2010/main">
                <a:solidFill>
                  <a:srgbClr val="FFFFFF"/>
                </a:solidFill>
              </a14:hiddenFill>
            </a:ext>
          </a:extLst>
        </p:spPr>
      </p:pic>
      <p:sp>
        <p:nvSpPr>
          <p:cNvPr id="6" name="Title 1">
            <a:extLst>
              <a:ext uri="{FF2B5EF4-FFF2-40B4-BE49-F238E27FC236}">
                <a16:creationId xmlns:a16="http://schemas.microsoft.com/office/drawing/2014/main" id="{C0935DDC-AFF1-4A17-B7D1-F2EACEB89BD1}"/>
              </a:ext>
            </a:extLst>
          </p:cNvPr>
          <p:cNvSpPr txBox="1">
            <a:spLocks/>
          </p:cNvSpPr>
          <p:nvPr/>
        </p:nvSpPr>
        <p:spPr>
          <a:xfrm>
            <a:off x="1211855" y="175286"/>
            <a:ext cx="9920953" cy="783185"/>
          </a:xfrm>
          <a:prstGeom prst="rect">
            <a:avLst/>
          </a:prstGeom>
        </p:spPr>
        <p:txBody>
          <a:bodyPr vert="horz" lIns="91440" tIns="45720" rIns="91440" bIns="45720" rtlCol="0" anchor="b">
            <a:normAutofit/>
          </a:bodyPr>
          <a:lstStyle>
            <a:lvl1pPr marL="0"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sz="2300" b="1" u="sng" dirty="0">
                <a:solidFill>
                  <a:schemeClr val="tx1"/>
                </a:solidFill>
                <a:latin typeface="Montserrat"/>
              </a:rPr>
              <a:t>Bank Category Wise Performance</a:t>
            </a:r>
            <a:r>
              <a:rPr lang="hi-IN" sz="2300" b="1" u="sng" dirty="0">
                <a:solidFill>
                  <a:schemeClr val="tx1"/>
                </a:solidFill>
                <a:latin typeface="Montserrat"/>
              </a:rPr>
              <a:t> </a:t>
            </a:r>
            <a:r>
              <a:rPr lang="en-IN" sz="2300" b="1" u="sng" dirty="0">
                <a:solidFill>
                  <a:schemeClr val="tx1"/>
                </a:solidFill>
                <a:latin typeface="Montserrat"/>
              </a:rPr>
              <a:t>under APY</a:t>
            </a:r>
            <a:r>
              <a:rPr lang="en-US" sz="2000" b="1" u="sng" dirty="0">
                <a:solidFill>
                  <a:schemeClr val="tx1"/>
                </a:solidFill>
                <a:latin typeface="Montserrat"/>
              </a:rPr>
              <a:t>/ </a:t>
            </a:r>
            <a:r>
              <a:rPr lang="hi-IN" sz="2000" b="1" u="sng" dirty="0">
                <a:solidFill>
                  <a:schemeClr val="tx1"/>
                </a:solidFill>
                <a:latin typeface="Arial Unicode MS" panose="020B0604020202020204" pitchFamily="34" charset="-128"/>
                <a:ea typeface="Arial Unicode MS" panose="020B0604020202020204" pitchFamily="34" charset="-128"/>
                <a:cs typeface="Arial Unicode MS" panose="020B0604020202020204" pitchFamily="34" charset="-128"/>
              </a:rPr>
              <a:t>एपीवाई के तहत बैंक श्रेणी अनुसार प्रदर्शन </a:t>
            </a:r>
          </a:p>
          <a:p>
            <a:r>
              <a:rPr lang="en-US" sz="2000" b="1" u="sng" dirty="0">
                <a:solidFill>
                  <a:schemeClr val="tx1"/>
                </a:solidFill>
                <a:latin typeface="Montserrat"/>
              </a:rPr>
              <a:t> </a:t>
            </a:r>
          </a:p>
        </p:txBody>
      </p:sp>
      <p:pic>
        <p:nvPicPr>
          <p:cNvPr id="8" name="Picture 2" descr="Image result for government of india emblem&quot;">
            <a:extLst>
              <a:ext uri="{FF2B5EF4-FFF2-40B4-BE49-F238E27FC236}">
                <a16:creationId xmlns:a16="http://schemas.microsoft.com/office/drawing/2014/main" id="{89CC1944-22BC-4424-B041-DA6C3F0DBCBF}"/>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8255"/>
          <a:stretch/>
        </p:blipFill>
        <p:spPr bwMode="auto">
          <a:xfrm>
            <a:off x="0" y="80229"/>
            <a:ext cx="1087343" cy="8970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54025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idx="1"/>
            <p:extLst>
              <p:ext uri="{D42A27DB-BD31-4B8C-83A1-F6EECF244321}">
                <p14:modId xmlns:p14="http://schemas.microsoft.com/office/powerpoint/2010/main" val="3775256043"/>
              </p:ext>
            </p:extLst>
          </p:nvPr>
        </p:nvGraphicFramePr>
        <p:xfrm>
          <a:off x="965200" y="1743740"/>
          <a:ext cx="10058400" cy="4483352"/>
        </p:xfrm>
        <a:graphic>
          <a:graphicData uri="http://schemas.openxmlformats.org/drawingml/2006/chart">
            <c:chart xmlns:c="http://schemas.openxmlformats.org/drawingml/2006/chart" xmlns:r="http://schemas.openxmlformats.org/officeDocument/2006/relationships" r:id="rId3"/>
          </a:graphicData>
        </a:graphic>
      </p:graphicFrame>
      <p:sp>
        <p:nvSpPr>
          <p:cNvPr id="4" name="Slide Number Placeholder 3"/>
          <p:cNvSpPr>
            <a:spLocks noGrp="1"/>
          </p:cNvSpPr>
          <p:nvPr>
            <p:ph type="sldNum" sz="quarter" idx="12"/>
          </p:nvPr>
        </p:nvSpPr>
        <p:spPr/>
        <p:txBody>
          <a:bodyPr/>
          <a:lstStyle/>
          <a:p>
            <a:pPr defTabSz="914377"/>
            <a:fld id="{A37EF543-5985-4A1B-A047-C661AEF243CB}" type="slidenum">
              <a:rPr lang="en-US" kern="1200">
                <a:solidFill>
                  <a:prstClr val="black">
                    <a:tint val="75000"/>
                  </a:prstClr>
                </a:solidFill>
                <a:latin typeface="Calibri" panose="020F0502020204030204"/>
                <a:ea typeface="+mn-ea"/>
                <a:cs typeface="+mn-cs"/>
              </a:rPr>
              <a:pPr defTabSz="914377"/>
              <a:t>14</a:t>
            </a:fld>
            <a:endParaRPr lang="en-US" kern="1200">
              <a:solidFill>
                <a:prstClr val="black">
                  <a:tint val="75000"/>
                </a:prstClr>
              </a:solidFill>
              <a:latin typeface="Calibri" panose="020F0502020204030204"/>
              <a:ea typeface="+mn-ea"/>
              <a:cs typeface="+mn-cs"/>
            </a:endParaRPr>
          </a:p>
        </p:txBody>
      </p:sp>
      <p:sp>
        <p:nvSpPr>
          <p:cNvPr id="6" name="Title 6"/>
          <p:cNvSpPr txBox="1">
            <a:spLocks/>
          </p:cNvSpPr>
          <p:nvPr/>
        </p:nvSpPr>
        <p:spPr>
          <a:xfrm>
            <a:off x="858379" y="977285"/>
            <a:ext cx="10272041" cy="633505"/>
          </a:xfrm>
          <a:prstGeom prst="rect">
            <a:avLst/>
          </a:prstGeom>
        </p:spPr>
        <p:txBody>
          <a:bodyPr vert="horz" lIns="121920" tIns="60960" rIns="121920" bIns="60960" rtlCol="0" anchor="ctr">
            <a:no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ctr" defTabSz="685783"/>
            <a:r>
              <a:rPr lang="en-IN" sz="3000" b="1" u="sng" spc="-50" dirty="0">
                <a:latin typeface="Montserrat"/>
              </a:rPr>
              <a:t>Analysis on APY Subscribers – Gender Wise/</a:t>
            </a:r>
            <a:r>
              <a:rPr lang="hi-IN" sz="2500" b="1" u="sng" spc="-50" dirty="0">
                <a:latin typeface="Arial Unicode MS" panose="020B0604020202020204" pitchFamily="34" charset="-128"/>
                <a:ea typeface="Arial Unicode MS" panose="020B0604020202020204" pitchFamily="34" charset="-128"/>
                <a:cs typeface="Arial Unicode MS" panose="020B0604020202020204" pitchFamily="34" charset="-128"/>
              </a:rPr>
              <a:t>एपीवाई अभिदाताओं का विश्लेषण </a:t>
            </a:r>
            <a:r>
              <a:rPr lang="en-IN" sz="2500" b="1" u="sng" spc="-50" dirty="0">
                <a:latin typeface="Arial Unicode MS" panose="020B0604020202020204" pitchFamily="34" charset="-128"/>
                <a:ea typeface="Arial Unicode MS" panose="020B0604020202020204" pitchFamily="34" charset="-128"/>
                <a:cs typeface="Arial Unicode MS" panose="020B0604020202020204" pitchFamily="34" charset="-128"/>
              </a:rPr>
              <a:t> – </a:t>
            </a:r>
            <a:r>
              <a:rPr lang="hi-IN" sz="2500" b="1" u="sng" spc="-50" dirty="0">
                <a:latin typeface="Arial Unicode MS" panose="020B0604020202020204" pitchFamily="34" charset="-128"/>
                <a:ea typeface="Arial Unicode MS" panose="020B0604020202020204" pitchFamily="34" charset="-128"/>
                <a:cs typeface="Arial Unicode MS" panose="020B0604020202020204" pitchFamily="34" charset="-128"/>
              </a:rPr>
              <a:t>लिंग अनुसार </a:t>
            </a:r>
            <a:endParaRPr lang="en-IN" sz="2500" dirty="0">
              <a:latin typeface="Arial Unicode MS" panose="020B0604020202020204" pitchFamily="34" charset="-128"/>
              <a:ea typeface="Arial Unicode MS" panose="020B0604020202020204" pitchFamily="34" charset="-128"/>
              <a:cs typeface="Arial Unicode MS" panose="020B0604020202020204" pitchFamily="34" charset="-128"/>
            </a:endParaRPr>
          </a:p>
          <a:p>
            <a:pPr algn="ctr" defTabSz="685783"/>
            <a:r>
              <a:rPr lang="en-IN" sz="3000" b="1" u="sng" spc="-50" dirty="0">
                <a:latin typeface="Montserrat"/>
              </a:rPr>
              <a:t> </a:t>
            </a:r>
            <a:endParaRPr lang="en-IN" sz="3000" dirty="0">
              <a:latin typeface="Algerian" panose="04020705040A02060702" pitchFamily="82" charset="0"/>
            </a:endParaRPr>
          </a:p>
        </p:txBody>
      </p:sp>
      <p:pic>
        <p:nvPicPr>
          <p:cNvPr id="5" name="Picture 4">
            <a:extLst>
              <a:ext uri="{FF2B5EF4-FFF2-40B4-BE49-F238E27FC236}">
                <a16:creationId xmlns:a16="http://schemas.microsoft.com/office/drawing/2014/main" id="{0FC615C1-DC0F-4552-B333-ABDE578E98E3}"/>
              </a:ext>
            </a:extLst>
          </p:cNvPr>
          <p:cNvPicPr>
            <a:picLocks noChangeAspect="1"/>
          </p:cNvPicPr>
          <p:nvPr/>
        </p:nvPicPr>
        <p:blipFill>
          <a:blip r:embed="rId4"/>
          <a:stretch>
            <a:fillRect/>
          </a:stretch>
        </p:blipFill>
        <p:spPr>
          <a:xfrm>
            <a:off x="10557990" y="60697"/>
            <a:ext cx="1502887" cy="6911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 name="Picture 2" descr="Image result for government of india emblem&quot;">
            <a:extLst>
              <a:ext uri="{FF2B5EF4-FFF2-40B4-BE49-F238E27FC236}">
                <a16:creationId xmlns:a16="http://schemas.microsoft.com/office/drawing/2014/main" id="{47FD4E2E-5F05-403A-9030-A684536BECD2}"/>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b="8255"/>
          <a:stretch/>
        </p:blipFill>
        <p:spPr bwMode="auto">
          <a:xfrm>
            <a:off x="0" y="80229"/>
            <a:ext cx="1087343" cy="8970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6639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idx="1"/>
            <p:extLst>
              <p:ext uri="{D42A27DB-BD31-4B8C-83A1-F6EECF244321}">
                <p14:modId xmlns:p14="http://schemas.microsoft.com/office/powerpoint/2010/main" val="3058645513"/>
              </p:ext>
            </p:extLst>
          </p:nvPr>
        </p:nvGraphicFramePr>
        <p:xfrm>
          <a:off x="611929" y="1692286"/>
          <a:ext cx="10482057" cy="4052498"/>
        </p:xfrm>
        <a:graphic>
          <a:graphicData uri="http://schemas.openxmlformats.org/drawingml/2006/chart">
            <c:chart xmlns:c="http://schemas.openxmlformats.org/drawingml/2006/chart" xmlns:r="http://schemas.openxmlformats.org/officeDocument/2006/relationships" r:id="rId3"/>
          </a:graphicData>
        </a:graphic>
      </p:graphicFrame>
      <p:sp>
        <p:nvSpPr>
          <p:cNvPr id="4" name="Slide Number Placeholder 3"/>
          <p:cNvSpPr>
            <a:spLocks noGrp="1"/>
          </p:cNvSpPr>
          <p:nvPr>
            <p:ph type="sldNum" sz="quarter" idx="12"/>
          </p:nvPr>
        </p:nvSpPr>
        <p:spPr/>
        <p:txBody>
          <a:bodyPr/>
          <a:lstStyle/>
          <a:p>
            <a:pPr defTabSz="914377"/>
            <a:fld id="{A37EF543-5985-4A1B-A047-C661AEF243CB}" type="slidenum">
              <a:rPr lang="en-US" kern="1200">
                <a:solidFill>
                  <a:prstClr val="black">
                    <a:tint val="75000"/>
                  </a:prstClr>
                </a:solidFill>
                <a:latin typeface="Calibri" panose="020F0502020204030204"/>
                <a:ea typeface="+mn-ea"/>
                <a:cs typeface="+mn-cs"/>
              </a:rPr>
              <a:pPr defTabSz="914377"/>
              <a:t>15</a:t>
            </a:fld>
            <a:endParaRPr lang="en-US" kern="1200">
              <a:solidFill>
                <a:prstClr val="black">
                  <a:tint val="75000"/>
                </a:prstClr>
              </a:solidFill>
              <a:latin typeface="Calibri" panose="020F0502020204030204"/>
              <a:ea typeface="+mn-ea"/>
              <a:cs typeface="+mn-cs"/>
            </a:endParaRPr>
          </a:p>
        </p:txBody>
      </p:sp>
      <p:sp>
        <p:nvSpPr>
          <p:cNvPr id="6" name="Title 6"/>
          <p:cNvSpPr txBox="1">
            <a:spLocks/>
          </p:cNvSpPr>
          <p:nvPr/>
        </p:nvSpPr>
        <p:spPr>
          <a:xfrm>
            <a:off x="562536" y="1058781"/>
            <a:ext cx="10649947" cy="633505"/>
          </a:xfrm>
          <a:prstGeom prst="rect">
            <a:avLst/>
          </a:prstGeom>
        </p:spPr>
        <p:txBody>
          <a:bodyPr vert="horz" lIns="121920" tIns="60960" rIns="121920" bIns="60960" rtlCol="0" anchor="ctr">
            <a:no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ctr" defTabSz="685783"/>
            <a:r>
              <a:rPr lang="en-IN" sz="2500" b="1" u="sng" spc="-50" dirty="0">
                <a:latin typeface="Montserrat"/>
              </a:rPr>
              <a:t>Analysis on APY Subscribers – Subscriber Age Wise/ </a:t>
            </a:r>
            <a:r>
              <a:rPr lang="hi-IN" sz="2400" b="1" u="sng" spc="-50" dirty="0">
                <a:latin typeface="Arial Unicode MS" panose="020B0604020202020204" pitchFamily="34" charset="-128"/>
                <a:ea typeface="Arial Unicode MS" panose="020B0604020202020204" pitchFamily="34" charset="-128"/>
                <a:cs typeface="Arial Unicode MS" panose="020B0604020202020204" pitchFamily="34" charset="-128"/>
              </a:rPr>
              <a:t>एपीवाई अभिदाताओं पर विश्लेषण- आयु अनुसार अभिदाता </a:t>
            </a:r>
          </a:p>
          <a:p>
            <a:pPr algn="ctr" defTabSz="685783"/>
            <a:endParaRPr lang="en-IN" sz="3600" b="1" u="sng" spc="-50" dirty="0">
              <a:latin typeface="Montserrat"/>
            </a:endParaRPr>
          </a:p>
        </p:txBody>
      </p:sp>
      <p:pic>
        <p:nvPicPr>
          <p:cNvPr id="5" name="Picture 4">
            <a:extLst>
              <a:ext uri="{FF2B5EF4-FFF2-40B4-BE49-F238E27FC236}">
                <a16:creationId xmlns:a16="http://schemas.microsoft.com/office/drawing/2014/main" id="{A7FEA07A-B851-416B-892F-27AD8CC90C94}"/>
              </a:ext>
            </a:extLst>
          </p:cNvPr>
          <p:cNvPicPr>
            <a:picLocks noChangeAspect="1"/>
          </p:cNvPicPr>
          <p:nvPr/>
        </p:nvPicPr>
        <p:blipFill>
          <a:blip r:embed="rId4"/>
          <a:stretch>
            <a:fillRect/>
          </a:stretch>
        </p:blipFill>
        <p:spPr>
          <a:xfrm>
            <a:off x="10557990" y="60697"/>
            <a:ext cx="1502887" cy="6911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 name="Picture 2" descr="Image result for government of india emblem&quot;">
            <a:extLst>
              <a:ext uri="{FF2B5EF4-FFF2-40B4-BE49-F238E27FC236}">
                <a16:creationId xmlns:a16="http://schemas.microsoft.com/office/drawing/2014/main" id="{55680357-371B-41A7-955C-68BBE984A039}"/>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b="8255"/>
          <a:stretch/>
        </p:blipFill>
        <p:spPr bwMode="auto">
          <a:xfrm>
            <a:off x="0" y="80229"/>
            <a:ext cx="1087343" cy="8970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48717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defTabSz="914377"/>
            <a:fld id="{A37EF543-5985-4A1B-A047-C661AEF243CB}" type="slidenum">
              <a:rPr lang="en-US" kern="1200">
                <a:solidFill>
                  <a:prstClr val="black">
                    <a:tint val="75000"/>
                  </a:prstClr>
                </a:solidFill>
                <a:latin typeface="Calibri" panose="020F0502020204030204"/>
                <a:ea typeface="+mn-ea"/>
                <a:cs typeface="+mn-cs"/>
              </a:rPr>
              <a:pPr defTabSz="914377"/>
              <a:t>16</a:t>
            </a:fld>
            <a:endParaRPr lang="en-US" kern="1200">
              <a:solidFill>
                <a:prstClr val="black">
                  <a:tint val="75000"/>
                </a:prstClr>
              </a:solidFill>
              <a:latin typeface="Calibri" panose="020F0502020204030204"/>
              <a:ea typeface="+mn-ea"/>
              <a:cs typeface="+mn-cs"/>
            </a:endParaRPr>
          </a:p>
        </p:txBody>
      </p:sp>
      <p:sp>
        <p:nvSpPr>
          <p:cNvPr id="6" name="Title 6"/>
          <p:cNvSpPr txBox="1">
            <a:spLocks/>
          </p:cNvSpPr>
          <p:nvPr/>
        </p:nvSpPr>
        <p:spPr>
          <a:xfrm>
            <a:off x="311835" y="298506"/>
            <a:ext cx="10649947" cy="633505"/>
          </a:xfrm>
          <a:prstGeom prst="rect">
            <a:avLst/>
          </a:prstGeom>
        </p:spPr>
        <p:txBody>
          <a:bodyPr vert="horz" lIns="121920" tIns="60960" rIns="121920" bIns="60960" rtlCol="0" anchor="ctr">
            <a:no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ctr" defTabSz="685783"/>
            <a:r>
              <a:rPr lang="en-IN" sz="2500" b="1" u="sng" spc="-50" dirty="0">
                <a:latin typeface="Montserrat"/>
              </a:rPr>
              <a:t>Analysis on APY Subscribers – Pension Slab wise</a:t>
            </a:r>
            <a:endParaRPr lang="en-IN" sz="3600" b="1" u="sng" spc="-50" dirty="0">
              <a:latin typeface="Montserrat"/>
            </a:endParaRPr>
          </a:p>
        </p:txBody>
      </p:sp>
      <p:pic>
        <p:nvPicPr>
          <p:cNvPr id="5" name="Picture 4">
            <a:extLst>
              <a:ext uri="{FF2B5EF4-FFF2-40B4-BE49-F238E27FC236}">
                <a16:creationId xmlns:a16="http://schemas.microsoft.com/office/drawing/2014/main" id="{A7FEA07A-B851-416B-892F-27AD8CC90C94}"/>
              </a:ext>
            </a:extLst>
          </p:cNvPr>
          <p:cNvPicPr>
            <a:picLocks noChangeAspect="1"/>
          </p:cNvPicPr>
          <p:nvPr/>
        </p:nvPicPr>
        <p:blipFill>
          <a:blip r:embed="rId3"/>
          <a:stretch>
            <a:fillRect/>
          </a:stretch>
        </p:blipFill>
        <p:spPr>
          <a:xfrm>
            <a:off x="10557990" y="60697"/>
            <a:ext cx="1502887" cy="6911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 name="Picture 2" descr="Image result for government of india emblem&quot;">
            <a:extLst>
              <a:ext uri="{FF2B5EF4-FFF2-40B4-BE49-F238E27FC236}">
                <a16:creationId xmlns:a16="http://schemas.microsoft.com/office/drawing/2014/main" id="{55680357-371B-41A7-955C-68BBE984A039}"/>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8255"/>
          <a:stretch/>
        </p:blipFill>
        <p:spPr bwMode="auto">
          <a:xfrm>
            <a:off x="0" y="80229"/>
            <a:ext cx="1087343" cy="897056"/>
          </a:xfrm>
          <a:prstGeom prst="rect">
            <a:avLst/>
          </a:prstGeom>
          <a:noFill/>
          <a:extLst>
            <a:ext uri="{909E8E84-426E-40DD-AFC4-6F175D3DCCD1}">
              <a14:hiddenFill xmlns:a14="http://schemas.microsoft.com/office/drawing/2010/main">
                <a:solidFill>
                  <a:srgbClr val="FFFFFF"/>
                </a:solidFill>
              </a14:hiddenFill>
            </a:ext>
          </a:extLst>
        </p:spPr>
      </p:pic>
      <p:pic>
        <p:nvPicPr>
          <p:cNvPr id="9" name="Content Placeholder 8">
            <a:extLst>
              <a:ext uri="{FF2B5EF4-FFF2-40B4-BE49-F238E27FC236}">
                <a16:creationId xmlns:a16="http://schemas.microsoft.com/office/drawing/2014/main" id="{B4EE8115-56E3-42B7-A451-123C5ADB6A68}"/>
              </a:ext>
            </a:extLst>
          </p:cNvPr>
          <p:cNvPicPr>
            <a:picLocks noGrp="1" noChangeAspect="1"/>
          </p:cNvPicPr>
          <p:nvPr>
            <p:ph idx="1"/>
          </p:nvPr>
        </p:nvPicPr>
        <p:blipFill>
          <a:blip r:embed="rId5">
            <a:extLst>
              <a:ext uri="{28A0092B-C50C-407E-A947-70E740481C1C}">
                <a14:useLocalDpi xmlns:a14="http://schemas.microsoft.com/office/drawing/2010/main" val="0"/>
              </a:ext>
            </a:extLst>
          </a:blip>
          <a:stretch>
            <a:fillRect/>
          </a:stretch>
        </p:blipFill>
        <p:spPr>
          <a:xfrm>
            <a:off x="1233889" y="977285"/>
            <a:ext cx="9978594" cy="5302330"/>
          </a:xfrm>
          <a:prstGeom prst="rect">
            <a:avLst/>
          </a:prstGeom>
        </p:spPr>
      </p:pic>
    </p:spTree>
    <p:extLst>
      <p:ext uri="{BB962C8B-B14F-4D97-AF65-F5344CB8AC3E}">
        <p14:creationId xmlns:p14="http://schemas.microsoft.com/office/powerpoint/2010/main" val="17327414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30459C-0A61-4791-8B88-AB3F939301F8}"/>
              </a:ext>
            </a:extLst>
          </p:cNvPr>
          <p:cNvSpPr>
            <a:spLocks noGrp="1"/>
          </p:cNvSpPr>
          <p:nvPr>
            <p:ph type="title"/>
          </p:nvPr>
        </p:nvSpPr>
        <p:spPr/>
        <p:txBody>
          <a:bodyPr/>
          <a:lstStyle/>
          <a:p>
            <a:endParaRPr lang="en-IN"/>
          </a:p>
        </p:txBody>
      </p:sp>
      <p:sp>
        <p:nvSpPr>
          <p:cNvPr id="4" name="Footer Placeholder 3">
            <a:extLst>
              <a:ext uri="{FF2B5EF4-FFF2-40B4-BE49-F238E27FC236}">
                <a16:creationId xmlns:a16="http://schemas.microsoft.com/office/drawing/2014/main" id="{6C804BE4-A832-46D4-95A6-1CDD34854D9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FF081D37-DA97-4E96-A19D-85775D6E270D}"/>
              </a:ext>
            </a:extLst>
          </p:cNvPr>
          <p:cNvSpPr>
            <a:spLocks noGrp="1"/>
          </p:cNvSpPr>
          <p:nvPr>
            <p:ph type="sldNum" sz="quarter" idx="12"/>
          </p:nvPr>
        </p:nvSpPr>
        <p:spPr/>
        <p:txBody>
          <a:bodyPr/>
          <a:lstStyle/>
          <a:p>
            <a:fld id="{86A63018-DC43-46F9-BA48-F205311E8322}" type="slidenum">
              <a:rPr lang="en-US" smtClean="0"/>
              <a:t>17</a:t>
            </a:fld>
            <a:endParaRPr lang="en-US"/>
          </a:p>
        </p:txBody>
      </p:sp>
      <p:sp>
        <p:nvSpPr>
          <p:cNvPr id="6" name="Content Placeholder 5">
            <a:extLst>
              <a:ext uri="{FF2B5EF4-FFF2-40B4-BE49-F238E27FC236}">
                <a16:creationId xmlns:a16="http://schemas.microsoft.com/office/drawing/2014/main" id="{4EB9B9BC-6F03-428E-A935-2CCA7F90F8E0}"/>
              </a:ext>
            </a:extLst>
          </p:cNvPr>
          <p:cNvSpPr>
            <a:spLocks noGrp="1"/>
          </p:cNvSpPr>
          <p:nvPr>
            <p:ph idx="1"/>
          </p:nvPr>
        </p:nvSpPr>
        <p:spPr/>
        <p:txBody>
          <a:bodyPr/>
          <a:lstStyle/>
          <a:p>
            <a:endParaRPr lang="en-US"/>
          </a:p>
        </p:txBody>
      </p:sp>
      <p:pic>
        <p:nvPicPr>
          <p:cNvPr id="9" name="Content Placeholder 8">
            <a:extLst>
              <a:ext uri="{FF2B5EF4-FFF2-40B4-BE49-F238E27FC236}">
                <a16:creationId xmlns:a16="http://schemas.microsoft.com/office/drawing/2014/main" id="{83B61489-8DEE-44F1-8239-1AD8C2BFD89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3220" y="33091"/>
            <a:ext cx="11942284" cy="6659098"/>
          </a:xfrm>
          <a:prstGeom prst="rect">
            <a:avLst/>
          </a:prstGeom>
        </p:spPr>
      </p:pic>
    </p:spTree>
    <p:extLst>
      <p:ext uri="{BB962C8B-B14F-4D97-AF65-F5344CB8AC3E}">
        <p14:creationId xmlns:p14="http://schemas.microsoft.com/office/powerpoint/2010/main" val="11252041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1F2CFA1B-C141-420D-8931-D84DBDEC7AF2}"/>
              </a:ext>
            </a:extLst>
          </p:cNvPr>
          <p:cNvSpPr>
            <a:spLocks noGrp="1"/>
          </p:cNvSpPr>
          <p:nvPr>
            <p:ph type="ftr" sz="quarter" idx="11"/>
          </p:nvPr>
        </p:nvSpPr>
        <p:spPr/>
        <p:txBody>
          <a:bodyPr/>
          <a:lstStyle/>
          <a:p>
            <a:endParaRPr lang="en-US"/>
          </a:p>
        </p:txBody>
      </p:sp>
      <p:sp>
        <p:nvSpPr>
          <p:cNvPr id="3" name="Slide Number Placeholder 2">
            <a:extLst>
              <a:ext uri="{FF2B5EF4-FFF2-40B4-BE49-F238E27FC236}">
                <a16:creationId xmlns:a16="http://schemas.microsoft.com/office/drawing/2014/main" id="{40E4C631-B269-43DA-8E02-F43BD7B2A073}"/>
              </a:ext>
            </a:extLst>
          </p:cNvPr>
          <p:cNvSpPr>
            <a:spLocks noGrp="1"/>
          </p:cNvSpPr>
          <p:nvPr>
            <p:ph type="sldNum" sz="quarter" idx="12"/>
          </p:nvPr>
        </p:nvSpPr>
        <p:spPr/>
        <p:txBody>
          <a:bodyPr/>
          <a:lstStyle/>
          <a:p>
            <a:fld id="{86A63018-DC43-46F9-BA48-F205311E8322}" type="slidenum">
              <a:rPr lang="en-US" smtClean="0"/>
              <a:t>18</a:t>
            </a:fld>
            <a:endParaRPr lang="en-US"/>
          </a:p>
        </p:txBody>
      </p:sp>
      <p:sp>
        <p:nvSpPr>
          <p:cNvPr id="5" name="Rectangle 1">
            <a:extLst>
              <a:ext uri="{FF2B5EF4-FFF2-40B4-BE49-F238E27FC236}">
                <a16:creationId xmlns:a16="http://schemas.microsoft.com/office/drawing/2014/main" id="{4FBEFC5E-C24E-4CF4-8251-EBED0B44ECB0}"/>
              </a:ext>
            </a:extLst>
          </p:cNvPr>
          <p:cNvSpPr>
            <a:spLocks noChangeArrowheads="1"/>
          </p:cNvSpPr>
          <p:nvPr/>
        </p:nvSpPr>
        <p:spPr bwMode="auto">
          <a:xfrm>
            <a:off x="3137581" y="131079"/>
            <a:ext cx="5885329"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r>
              <a:rPr lang="en-US" sz="3200" b="1" u="sng" spc="-50" dirty="0">
                <a:latin typeface="Montserrat"/>
                <a:ea typeface="+mj-ea"/>
                <a:cs typeface="+mj-cs"/>
              </a:rPr>
              <a:t>Top 10 STATE</a:t>
            </a:r>
            <a:r>
              <a:rPr lang="en-US" u="sng" dirty="0"/>
              <a:t> </a:t>
            </a:r>
            <a:r>
              <a:rPr lang="en-US" sz="3200" b="1" u="sng" spc="-50" dirty="0">
                <a:latin typeface="Montserrat"/>
                <a:ea typeface="+mj-ea"/>
                <a:cs typeface="+mj-cs"/>
              </a:rPr>
              <a:t>WISE</a:t>
            </a:r>
            <a:r>
              <a:rPr lang="en-US" u="sng" dirty="0"/>
              <a:t>  </a:t>
            </a:r>
            <a:r>
              <a:rPr lang="en-US" sz="3200" b="1" u="sng" spc="-50" dirty="0">
                <a:latin typeface="Montserrat"/>
                <a:ea typeface="+mj-ea"/>
                <a:cs typeface="+mj-cs"/>
              </a:rPr>
              <a:t>APY</a:t>
            </a:r>
            <a:r>
              <a:rPr lang="en-US" u="sng" dirty="0"/>
              <a:t> </a:t>
            </a:r>
            <a:r>
              <a:rPr lang="en-US" sz="3200" b="1" u="sng" spc="-50" dirty="0">
                <a:latin typeface="Montserrat"/>
                <a:ea typeface="+mj-ea"/>
                <a:cs typeface="+mj-cs"/>
              </a:rPr>
              <a:t>COVERAGE</a:t>
            </a:r>
            <a:r>
              <a:rPr lang="en-US" u="sng" dirty="0"/>
              <a:t> </a:t>
            </a:r>
            <a:endParaRPr lang="en-IN" u="sng" dirty="0"/>
          </a:p>
        </p:txBody>
      </p:sp>
      <p:graphicFrame>
        <p:nvGraphicFramePr>
          <p:cNvPr id="6" name="Table 5">
            <a:extLst>
              <a:ext uri="{FF2B5EF4-FFF2-40B4-BE49-F238E27FC236}">
                <a16:creationId xmlns:a16="http://schemas.microsoft.com/office/drawing/2014/main" id="{33ABAFEF-9504-44B2-AC83-D6EC319C8914}"/>
              </a:ext>
            </a:extLst>
          </p:cNvPr>
          <p:cNvGraphicFramePr>
            <a:graphicFrameLocks noGrp="1"/>
          </p:cNvGraphicFramePr>
          <p:nvPr>
            <p:extLst>
              <p:ext uri="{D42A27DB-BD31-4B8C-83A1-F6EECF244321}">
                <p14:modId xmlns:p14="http://schemas.microsoft.com/office/powerpoint/2010/main" val="36872096"/>
              </p:ext>
            </p:extLst>
          </p:nvPr>
        </p:nvGraphicFramePr>
        <p:xfrm>
          <a:off x="1222872" y="1432193"/>
          <a:ext cx="9540608" cy="4568350"/>
        </p:xfrm>
        <a:graphic>
          <a:graphicData uri="http://schemas.openxmlformats.org/drawingml/2006/table">
            <a:tbl>
              <a:tblPr/>
              <a:tblGrid>
                <a:gridCol w="894433">
                  <a:extLst>
                    <a:ext uri="{9D8B030D-6E8A-4147-A177-3AD203B41FA5}">
                      <a16:colId xmlns:a16="http://schemas.microsoft.com/office/drawing/2014/main" val="944520976"/>
                    </a:ext>
                  </a:extLst>
                </a:gridCol>
                <a:gridCol w="2087008">
                  <a:extLst>
                    <a:ext uri="{9D8B030D-6E8A-4147-A177-3AD203B41FA5}">
                      <a16:colId xmlns:a16="http://schemas.microsoft.com/office/drawing/2014/main" val="1991854318"/>
                    </a:ext>
                  </a:extLst>
                </a:gridCol>
                <a:gridCol w="2627394">
                  <a:extLst>
                    <a:ext uri="{9D8B030D-6E8A-4147-A177-3AD203B41FA5}">
                      <a16:colId xmlns:a16="http://schemas.microsoft.com/office/drawing/2014/main" val="2688872335"/>
                    </a:ext>
                  </a:extLst>
                </a:gridCol>
                <a:gridCol w="2385152">
                  <a:extLst>
                    <a:ext uri="{9D8B030D-6E8A-4147-A177-3AD203B41FA5}">
                      <a16:colId xmlns:a16="http://schemas.microsoft.com/office/drawing/2014/main" val="1084736147"/>
                    </a:ext>
                  </a:extLst>
                </a:gridCol>
                <a:gridCol w="1546621">
                  <a:extLst>
                    <a:ext uri="{9D8B030D-6E8A-4147-A177-3AD203B41FA5}">
                      <a16:colId xmlns:a16="http://schemas.microsoft.com/office/drawing/2014/main" val="1108320361"/>
                    </a:ext>
                  </a:extLst>
                </a:gridCol>
              </a:tblGrid>
              <a:tr h="693044">
                <a:tc>
                  <a:txBody>
                    <a:bodyPr/>
                    <a:lstStyle/>
                    <a:p>
                      <a:pPr algn="ctr" rtl="0" fontAlgn="ctr"/>
                      <a:r>
                        <a:rPr lang="en-US" sz="2000" b="1" i="0" u="none" strike="noStrike" dirty="0">
                          <a:solidFill>
                            <a:srgbClr val="000000"/>
                          </a:solidFill>
                          <a:effectLst/>
                          <a:latin typeface="Calibri" panose="020F0502020204030204" pitchFamily="34" charset="0"/>
                        </a:rPr>
                        <a:t>S.NO</a:t>
                      </a:r>
                    </a:p>
                  </a:txBody>
                  <a:tcPr marL="6350" marR="6350" marT="6350" marB="0" anchor="ctr">
                    <a:lnL w="12700" cap="flat" cmpd="sng" algn="ctr">
                      <a:solidFill>
                        <a:srgbClr val="BD582C"/>
                      </a:solidFill>
                      <a:prstDash val="solid"/>
                      <a:round/>
                      <a:headEnd type="none" w="med" len="med"/>
                      <a:tailEnd type="none" w="med" len="med"/>
                    </a:lnL>
                    <a:lnR w="12700" cap="flat" cmpd="sng" algn="ctr">
                      <a:solidFill>
                        <a:srgbClr val="BD582C"/>
                      </a:solidFill>
                      <a:prstDash val="solid"/>
                      <a:round/>
                      <a:headEnd type="none" w="med" len="med"/>
                      <a:tailEnd type="none" w="med" len="med"/>
                    </a:lnR>
                    <a:lnT w="12700" cap="flat" cmpd="sng" algn="ctr">
                      <a:solidFill>
                        <a:srgbClr val="BD582C"/>
                      </a:solidFill>
                      <a:prstDash val="solid"/>
                      <a:round/>
                      <a:headEnd type="none" w="med" len="med"/>
                      <a:tailEnd type="none" w="med" len="med"/>
                    </a:lnT>
                    <a:lnB w="12700" cap="flat" cmpd="sng" algn="ctr">
                      <a:solidFill>
                        <a:srgbClr val="BD582C"/>
                      </a:solidFill>
                      <a:prstDash val="solid"/>
                      <a:round/>
                      <a:headEnd type="none" w="med" len="med"/>
                      <a:tailEnd type="none" w="med" len="med"/>
                    </a:lnB>
                    <a:solidFill>
                      <a:srgbClr val="F4EAE8"/>
                    </a:solidFill>
                  </a:tcPr>
                </a:tc>
                <a:tc>
                  <a:txBody>
                    <a:bodyPr/>
                    <a:lstStyle/>
                    <a:p>
                      <a:pPr algn="ctr" rtl="0" fontAlgn="ctr"/>
                      <a:r>
                        <a:rPr lang="en-US" sz="2000" b="1" i="0" u="none" strike="noStrike" dirty="0">
                          <a:solidFill>
                            <a:srgbClr val="000000"/>
                          </a:solidFill>
                          <a:effectLst/>
                          <a:latin typeface="Calibri" panose="020F0502020204030204" pitchFamily="34" charset="0"/>
                        </a:rPr>
                        <a:t>STATE</a:t>
                      </a:r>
                    </a:p>
                  </a:txBody>
                  <a:tcPr marL="6350" marR="6350" marT="6350" marB="0" anchor="ctr">
                    <a:lnL w="12700" cap="flat" cmpd="sng" algn="ctr">
                      <a:solidFill>
                        <a:srgbClr val="BD582C"/>
                      </a:solidFill>
                      <a:prstDash val="solid"/>
                      <a:round/>
                      <a:headEnd type="none" w="med" len="med"/>
                      <a:tailEnd type="none" w="med" len="med"/>
                    </a:lnL>
                    <a:lnR w="12700" cap="flat" cmpd="sng" algn="ctr">
                      <a:solidFill>
                        <a:srgbClr val="BD582C"/>
                      </a:solidFill>
                      <a:prstDash val="solid"/>
                      <a:round/>
                      <a:headEnd type="none" w="med" len="med"/>
                      <a:tailEnd type="none" w="med" len="med"/>
                    </a:lnR>
                    <a:lnT w="12700" cap="flat" cmpd="sng" algn="ctr">
                      <a:solidFill>
                        <a:srgbClr val="BD582C"/>
                      </a:solidFill>
                      <a:prstDash val="solid"/>
                      <a:round/>
                      <a:headEnd type="none" w="med" len="med"/>
                      <a:tailEnd type="none" w="med" len="med"/>
                    </a:lnT>
                    <a:lnB w="12700" cap="flat" cmpd="sng" algn="ctr">
                      <a:solidFill>
                        <a:srgbClr val="BD582C"/>
                      </a:solidFill>
                      <a:prstDash val="solid"/>
                      <a:round/>
                      <a:headEnd type="none" w="med" len="med"/>
                      <a:tailEnd type="none" w="med" len="med"/>
                    </a:lnB>
                    <a:solidFill>
                      <a:srgbClr val="F4EAE8"/>
                    </a:solidFill>
                  </a:tcPr>
                </a:tc>
                <a:tc>
                  <a:txBody>
                    <a:bodyPr/>
                    <a:lstStyle/>
                    <a:p>
                      <a:pPr algn="ctr" rtl="0" fontAlgn="ctr"/>
                      <a:r>
                        <a:rPr lang="en-US" sz="2000" b="1" i="0" u="none" strike="noStrike">
                          <a:solidFill>
                            <a:srgbClr val="000000"/>
                          </a:solidFill>
                          <a:effectLst/>
                          <a:latin typeface="Calibri" panose="020F0502020204030204" pitchFamily="34" charset="0"/>
                        </a:rPr>
                        <a:t>POPULATION BETWEEN AGE GROUP 18 TO 40</a:t>
                      </a:r>
                    </a:p>
                  </a:txBody>
                  <a:tcPr marL="6350" marR="6350" marT="6350" marB="0" anchor="ctr">
                    <a:lnL w="12700" cap="flat" cmpd="sng" algn="ctr">
                      <a:solidFill>
                        <a:srgbClr val="BD582C"/>
                      </a:solidFill>
                      <a:prstDash val="solid"/>
                      <a:round/>
                      <a:headEnd type="none" w="med" len="med"/>
                      <a:tailEnd type="none" w="med" len="med"/>
                    </a:lnL>
                    <a:lnR w="12700" cap="flat" cmpd="sng" algn="ctr">
                      <a:solidFill>
                        <a:srgbClr val="BD582C"/>
                      </a:solidFill>
                      <a:prstDash val="solid"/>
                      <a:round/>
                      <a:headEnd type="none" w="med" len="med"/>
                      <a:tailEnd type="none" w="med" len="med"/>
                    </a:lnR>
                    <a:lnT w="12700" cap="flat" cmpd="sng" algn="ctr">
                      <a:solidFill>
                        <a:srgbClr val="BD582C"/>
                      </a:solidFill>
                      <a:prstDash val="solid"/>
                      <a:round/>
                      <a:headEnd type="none" w="med" len="med"/>
                      <a:tailEnd type="none" w="med" len="med"/>
                    </a:lnT>
                    <a:lnB w="12700" cap="flat" cmpd="sng" algn="ctr">
                      <a:solidFill>
                        <a:srgbClr val="BD582C"/>
                      </a:solidFill>
                      <a:prstDash val="solid"/>
                      <a:round/>
                      <a:headEnd type="none" w="med" len="med"/>
                      <a:tailEnd type="none" w="med" len="med"/>
                    </a:lnB>
                    <a:solidFill>
                      <a:srgbClr val="F4EAE8"/>
                    </a:solidFill>
                  </a:tcPr>
                </a:tc>
                <a:tc>
                  <a:txBody>
                    <a:bodyPr/>
                    <a:lstStyle/>
                    <a:p>
                      <a:pPr algn="ctr" rtl="0" fontAlgn="ctr"/>
                      <a:r>
                        <a:rPr lang="en-US" sz="2000" b="1" i="0" u="none" strike="noStrike" dirty="0">
                          <a:solidFill>
                            <a:srgbClr val="000000"/>
                          </a:solidFill>
                          <a:effectLst/>
                          <a:latin typeface="Calibri" panose="020F0502020204030204" pitchFamily="34" charset="0"/>
                        </a:rPr>
                        <a:t>Number of APY Subscribers as on 30.10.2021</a:t>
                      </a:r>
                    </a:p>
                  </a:txBody>
                  <a:tcPr marL="6350" marR="6350" marT="6350" marB="0" anchor="ctr">
                    <a:lnL w="12700" cap="flat" cmpd="sng" algn="ctr">
                      <a:solidFill>
                        <a:srgbClr val="BD582C"/>
                      </a:solidFill>
                      <a:prstDash val="solid"/>
                      <a:round/>
                      <a:headEnd type="none" w="med" len="med"/>
                      <a:tailEnd type="none" w="med" len="med"/>
                    </a:lnL>
                    <a:lnR w="12700" cap="flat" cmpd="sng" algn="ctr">
                      <a:solidFill>
                        <a:srgbClr val="BD582C"/>
                      </a:solidFill>
                      <a:prstDash val="solid"/>
                      <a:round/>
                      <a:headEnd type="none" w="med" len="med"/>
                      <a:tailEnd type="none" w="med" len="med"/>
                    </a:lnR>
                    <a:lnT w="12700" cap="flat" cmpd="sng" algn="ctr">
                      <a:solidFill>
                        <a:srgbClr val="BD582C"/>
                      </a:solidFill>
                      <a:prstDash val="solid"/>
                      <a:round/>
                      <a:headEnd type="none" w="med" len="med"/>
                      <a:tailEnd type="none" w="med" len="med"/>
                    </a:lnT>
                    <a:lnB w="12700" cap="flat" cmpd="sng" algn="ctr">
                      <a:solidFill>
                        <a:srgbClr val="BD582C"/>
                      </a:solidFill>
                      <a:prstDash val="solid"/>
                      <a:round/>
                      <a:headEnd type="none" w="med" len="med"/>
                      <a:tailEnd type="none" w="med" len="med"/>
                    </a:lnB>
                    <a:solidFill>
                      <a:srgbClr val="F4EAE8"/>
                    </a:solidFill>
                  </a:tcPr>
                </a:tc>
                <a:tc>
                  <a:txBody>
                    <a:bodyPr/>
                    <a:lstStyle/>
                    <a:p>
                      <a:pPr algn="ctr" rtl="0" fontAlgn="ctr"/>
                      <a:r>
                        <a:rPr lang="en-US" sz="2000" b="1" i="0" u="none" strike="noStrike">
                          <a:solidFill>
                            <a:srgbClr val="000000"/>
                          </a:solidFill>
                          <a:effectLst/>
                          <a:latin typeface="Calibri" panose="020F0502020204030204" pitchFamily="34" charset="0"/>
                        </a:rPr>
                        <a:t>% Coverage </a:t>
                      </a:r>
                    </a:p>
                  </a:txBody>
                  <a:tcPr marL="6350" marR="6350" marT="6350" marB="0" anchor="ctr">
                    <a:lnL w="12700" cap="flat" cmpd="sng" algn="ctr">
                      <a:solidFill>
                        <a:srgbClr val="BD582C"/>
                      </a:solidFill>
                      <a:prstDash val="solid"/>
                      <a:round/>
                      <a:headEnd type="none" w="med" len="med"/>
                      <a:tailEnd type="none" w="med" len="med"/>
                    </a:lnL>
                    <a:lnR w="12700" cap="flat" cmpd="sng" algn="ctr">
                      <a:solidFill>
                        <a:srgbClr val="BD582C"/>
                      </a:solidFill>
                      <a:prstDash val="solid"/>
                      <a:round/>
                      <a:headEnd type="none" w="med" len="med"/>
                      <a:tailEnd type="none" w="med" len="med"/>
                    </a:lnR>
                    <a:lnT w="12700" cap="flat" cmpd="sng" algn="ctr">
                      <a:solidFill>
                        <a:srgbClr val="BD582C"/>
                      </a:solidFill>
                      <a:prstDash val="solid"/>
                      <a:round/>
                      <a:headEnd type="none" w="med" len="med"/>
                      <a:tailEnd type="none" w="med" len="med"/>
                    </a:lnT>
                    <a:lnB w="12700" cap="flat" cmpd="sng" algn="ctr">
                      <a:solidFill>
                        <a:srgbClr val="BD582C"/>
                      </a:solidFill>
                      <a:prstDash val="solid"/>
                      <a:round/>
                      <a:headEnd type="none" w="med" len="med"/>
                      <a:tailEnd type="none" w="med" len="med"/>
                    </a:lnB>
                    <a:solidFill>
                      <a:srgbClr val="F4EAE8"/>
                    </a:solidFill>
                  </a:tcPr>
                </a:tc>
                <a:extLst>
                  <a:ext uri="{0D108BD9-81ED-4DB2-BD59-A6C34878D82A}">
                    <a16:rowId xmlns:a16="http://schemas.microsoft.com/office/drawing/2014/main" val="2840883421"/>
                  </a:ext>
                </a:extLst>
              </a:tr>
              <a:tr h="364760">
                <a:tc>
                  <a:txBody>
                    <a:bodyPr/>
                    <a:lstStyle/>
                    <a:p>
                      <a:pPr algn="r" rtl="0" fontAlgn="ctr"/>
                      <a:r>
                        <a:rPr lang="en-US" sz="2000" b="0" i="0" u="none" strike="noStrike">
                          <a:solidFill>
                            <a:srgbClr val="000000"/>
                          </a:solidFill>
                          <a:effectLst/>
                          <a:latin typeface="Calibri" panose="020F0502020204030204" pitchFamily="34" charset="0"/>
                        </a:rPr>
                        <a:t>1</a:t>
                      </a:r>
                    </a:p>
                  </a:txBody>
                  <a:tcPr marL="6350" marR="6350" marT="6350" marB="0" anchor="ctr">
                    <a:lnL w="12700" cap="flat" cmpd="sng" algn="ctr">
                      <a:solidFill>
                        <a:srgbClr val="BD582C"/>
                      </a:solidFill>
                      <a:prstDash val="solid"/>
                      <a:round/>
                      <a:headEnd type="none" w="med" len="med"/>
                      <a:tailEnd type="none" w="med" len="med"/>
                    </a:lnL>
                    <a:lnR w="12700" cap="flat" cmpd="sng" algn="ctr">
                      <a:solidFill>
                        <a:srgbClr val="BD582C"/>
                      </a:solidFill>
                      <a:prstDash val="solid"/>
                      <a:round/>
                      <a:headEnd type="none" w="med" len="med"/>
                      <a:tailEnd type="none" w="med" len="med"/>
                    </a:lnR>
                    <a:lnT w="12700" cap="flat" cmpd="sng" algn="ctr">
                      <a:solidFill>
                        <a:srgbClr val="BD582C"/>
                      </a:solidFill>
                      <a:prstDash val="solid"/>
                      <a:round/>
                      <a:headEnd type="none" w="med" len="med"/>
                      <a:tailEnd type="none" w="med" len="med"/>
                    </a:lnT>
                    <a:lnB w="12700" cap="flat" cmpd="sng" algn="ctr">
                      <a:solidFill>
                        <a:srgbClr val="BD582C"/>
                      </a:solidFill>
                      <a:prstDash val="solid"/>
                      <a:round/>
                      <a:headEnd type="none" w="med" len="med"/>
                      <a:tailEnd type="none" w="med" len="med"/>
                    </a:lnB>
                    <a:solidFill>
                      <a:srgbClr val="F4EAE8"/>
                    </a:solidFill>
                  </a:tcPr>
                </a:tc>
                <a:tc>
                  <a:txBody>
                    <a:bodyPr/>
                    <a:lstStyle/>
                    <a:p>
                      <a:pPr algn="l" rtl="0" fontAlgn="ctr"/>
                      <a:r>
                        <a:rPr lang="en-US" sz="2000" b="0" i="0" u="none" strike="noStrike" dirty="0">
                          <a:solidFill>
                            <a:srgbClr val="000000"/>
                          </a:solidFill>
                          <a:effectLst/>
                          <a:latin typeface="Calibri" panose="020F0502020204030204" pitchFamily="34" charset="0"/>
                        </a:rPr>
                        <a:t>UTTAR PRADESH</a:t>
                      </a:r>
                    </a:p>
                  </a:txBody>
                  <a:tcPr marL="6350" marR="6350" marT="6350" marB="0" anchor="ctr">
                    <a:lnL w="12700" cap="flat" cmpd="sng" algn="ctr">
                      <a:solidFill>
                        <a:srgbClr val="BD582C"/>
                      </a:solidFill>
                      <a:prstDash val="solid"/>
                      <a:round/>
                      <a:headEnd type="none" w="med" len="med"/>
                      <a:tailEnd type="none" w="med" len="med"/>
                    </a:lnL>
                    <a:lnR w="12700" cap="flat" cmpd="sng" algn="ctr">
                      <a:solidFill>
                        <a:srgbClr val="BD582C"/>
                      </a:solidFill>
                      <a:prstDash val="solid"/>
                      <a:round/>
                      <a:headEnd type="none" w="med" len="med"/>
                      <a:tailEnd type="none" w="med" len="med"/>
                    </a:lnR>
                    <a:lnT w="12700" cap="flat" cmpd="sng" algn="ctr">
                      <a:solidFill>
                        <a:srgbClr val="BD582C"/>
                      </a:solidFill>
                      <a:prstDash val="solid"/>
                      <a:round/>
                      <a:headEnd type="none" w="med" len="med"/>
                      <a:tailEnd type="none" w="med" len="med"/>
                    </a:lnT>
                    <a:lnB w="12700" cap="flat" cmpd="sng" algn="ctr">
                      <a:solidFill>
                        <a:srgbClr val="BD582C"/>
                      </a:solidFill>
                      <a:prstDash val="solid"/>
                      <a:round/>
                      <a:headEnd type="none" w="med" len="med"/>
                      <a:tailEnd type="none" w="med" len="med"/>
                    </a:lnB>
                    <a:solidFill>
                      <a:srgbClr val="F4EAE8"/>
                    </a:solidFill>
                  </a:tcPr>
                </a:tc>
                <a:tc>
                  <a:txBody>
                    <a:bodyPr/>
                    <a:lstStyle/>
                    <a:p>
                      <a:pPr algn="r" rtl="0" fontAlgn="ctr"/>
                      <a:r>
                        <a:rPr lang="en-US" sz="2000" b="0" i="0" u="none" strike="noStrike">
                          <a:solidFill>
                            <a:srgbClr val="000000"/>
                          </a:solidFill>
                          <a:effectLst/>
                          <a:latin typeface="Calibri" panose="020F0502020204030204" pitchFamily="34" charset="0"/>
                        </a:rPr>
                        <a:t>7,12,89,176</a:t>
                      </a:r>
                    </a:p>
                  </a:txBody>
                  <a:tcPr marL="6350" marR="6350" marT="6350" marB="0" anchor="ctr">
                    <a:lnL w="12700" cap="flat" cmpd="sng" algn="ctr">
                      <a:solidFill>
                        <a:srgbClr val="BD582C"/>
                      </a:solidFill>
                      <a:prstDash val="solid"/>
                      <a:round/>
                      <a:headEnd type="none" w="med" len="med"/>
                      <a:tailEnd type="none" w="med" len="med"/>
                    </a:lnL>
                    <a:lnR w="12700" cap="flat" cmpd="sng" algn="ctr">
                      <a:solidFill>
                        <a:srgbClr val="BD582C"/>
                      </a:solidFill>
                      <a:prstDash val="solid"/>
                      <a:round/>
                      <a:headEnd type="none" w="med" len="med"/>
                      <a:tailEnd type="none" w="med" len="med"/>
                    </a:lnR>
                    <a:lnT w="12700" cap="flat" cmpd="sng" algn="ctr">
                      <a:solidFill>
                        <a:srgbClr val="BD582C"/>
                      </a:solidFill>
                      <a:prstDash val="solid"/>
                      <a:round/>
                      <a:headEnd type="none" w="med" len="med"/>
                      <a:tailEnd type="none" w="med" len="med"/>
                    </a:lnT>
                    <a:lnB w="12700" cap="flat" cmpd="sng" algn="ctr">
                      <a:solidFill>
                        <a:srgbClr val="BD582C"/>
                      </a:solidFill>
                      <a:prstDash val="solid"/>
                      <a:round/>
                      <a:headEnd type="none" w="med" len="med"/>
                      <a:tailEnd type="none" w="med" len="med"/>
                    </a:lnB>
                    <a:solidFill>
                      <a:srgbClr val="F4EAE8"/>
                    </a:solidFill>
                  </a:tcPr>
                </a:tc>
                <a:tc>
                  <a:txBody>
                    <a:bodyPr/>
                    <a:lstStyle/>
                    <a:p>
                      <a:pPr algn="r" rtl="0" fontAlgn="ctr"/>
                      <a:r>
                        <a:rPr lang="en-US" sz="2000" b="0" i="0" u="none" strike="noStrike">
                          <a:solidFill>
                            <a:srgbClr val="000000"/>
                          </a:solidFill>
                          <a:effectLst/>
                          <a:latin typeface="Calibri" panose="020F0502020204030204" pitchFamily="34" charset="0"/>
                        </a:rPr>
                        <a:t>52,25,435</a:t>
                      </a:r>
                    </a:p>
                  </a:txBody>
                  <a:tcPr marL="6350" marR="6350" marT="6350" marB="0" anchor="ctr">
                    <a:lnL w="12700" cap="flat" cmpd="sng" algn="ctr">
                      <a:solidFill>
                        <a:srgbClr val="BD582C"/>
                      </a:solidFill>
                      <a:prstDash val="solid"/>
                      <a:round/>
                      <a:headEnd type="none" w="med" len="med"/>
                      <a:tailEnd type="none" w="med" len="med"/>
                    </a:lnL>
                    <a:lnR w="12700" cap="flat" cmpd="sng" algn="ctr">
                      <a:solidFill>
                        <a:srgbClr val="BD582C"/>
                      </a:solidFill>
                      <a:prstDash val="solid"/>
                      <a:round/>
                      <a:headEnd type="none" w="med" len="med"/>
                      <a:tailEnd type="none" w="med" len="med"/>
                    </a:lnR>
                    <a:lnT w="12700" cap="flat" cmpd="sng" algn="ctr">
                      <a:solidFill>
                        <a:srgbClr val="BD582C"/>
                      </a:solidFill>
                      <a:prstDash val="solid"/>
                      <a:round/>
                      <a:headEnd type="none" w="med" len="med"/>
                      <a:tailEnd type="none" w="med" len="med"/>
                    </a:lnT>
                    <a:lnB w="12700" cap="flat" cmpd="sng" algn="ctr">
                      <a:solidFill>
                        <a:srgbClr val="BD582C"/>
                      </a:solidFill>
                      <a:prstDash val="solid"/>
                      <a:round/>
                      <a:headEnd type="none" w="med" len="med"/>
                      <a:tailEnd type="none" w="med" len="med"/>
                    </a:lnB>
                    <a:solidFill>
                      <a:srgbClr val="F4EAE8"/>
                    </a:solidFill>
                  </a:tcPr>
                </a:tc>
                <a:tc>
                  <a:txBody>
                    <a:bodyPr/>
                    <a:lstStyle/>
                    <a:p>
                      <a:pPr algn="r" rtl="0" fontAlgn="ctr"/>
                      <a:r>
                        <a:rPr lang="en-US" sz="2000" b="0" i="0" u="none" strike="noStrike">
                          <a:solidFill>
                            <a:srgbClr val="000000"/>
                          </a:solidFill>
                          <a:effectLst/>
                          <a:latin typeface="Calibri" panose="020F0502020204030204" pitchFamily="34" charset="0"/>
                        </a:rPr>
                        <a:t>7%</a:t>
                      </a:r>
                    </a:p>
                  </a:txBody>
                  <a:tcPr marL="6350" marR="6350" marT="6350" marB="0" anchor="ctr">
                    <a:lnL w="12700" cap="flat" cmpd="sng" algn="ctr">
                      <a:solidFill>
                        <a:srgbClr val="BD582C"/>
                      </a:solidFill>
                      <a:prstDash val="solid"/>
                      <a:round/>
                      <a:headEnd type="none" w="med" len="med"/>
                      <a:tailEnd type="none" w="med" len="med"/>
                    </a:lnL>
                    <a:lnR w="12700" cap="flat" cmpd="sng" algn="ctr">
                      <a:solidFill>
                        <a:srgbClr val="BD582C"/>
                      </a:solidFill>
                      <a:prstDash val="solid"/>
                      <a:round/>
                      <a:headEnd type="none" w="med" len="med"/>
                      <a:tailEnd type="none" w="med" len="med"/>
                    </a:lnR>
                    <a:lnT w="12700" cap="flat" cmpd="sng" algn="ctr">
                      <a:solidFill>
                        <a:srgbClr val="BD582C"/>
                      </a:solidFill>
                      <a:prstDash val="solid"/>
                      <a:round/>
                      <a:headEnd type="none" w="med" len="med"/>
                      <a:tailEnd type="none" w="med" len="med"/>
                    </a:lnT>
                    <a:lnB w="12700" cap="flat" cmpd="sng" algn="ctr">
                      <a:solidFill>
                        <a:srgbClr val="BD582C"/>
                      </a:solidFill>
                      <a:prstDash val="solid"/>
                      <a:round/>
                      <a:headEnd type="none" w="med" len="med"/>
                      <a:tailEnd type="none" w="med" len="med"/>
                    </a:lnB>
                    <a:solidFill>
                      <a:srgbClr val="F4EAE8"/>
                    </a:solidFill>
                  </a:tcPr>
                </a:tc>
                <a:extLst>
                  <a:ext uri="{0D108BD9-81ED-4DB2-BD59-A6C34878D82A}">
                    <a16:rowId xmlns:a16="http://schemas.microsoft.com/office/drawing/2014/main" val="90722333"/>
                  </a:ext>
                </a:extLst>
              </a:tr>
              <a:tr h="364760">
                <a:tc>
                  <a:txBody>
                    <a:bodyPr/>
                    <a:lstStyle/>
                    <a:p>
                      <a:pPr algn="r" rtl="0" fontAlgn="ctr"/>
                      <a:r>
                        <a:rPr lang="en-US" sz="2000" b="0" i="0" u="none" strike="noStrike">
                          <a:solidFill>
                            <a:srgbClr val="000000"/>
                          </a:solidFill>
                          <a:effectLst/>
                          <a:latin typeface="Calibri" panose="020F0502020204030204" pitchFamily="34" charset="0"/>
                        </a:rPr>
                        <a:t>2</a:t>
                      </a:r>
                    </a:p>
                  </a:txBody>
                  <a:tcPr marL="6350" marR="6350" marT="6350" marB="0" anchor="ctr">
                    <a:lnL w="12700" cap="flat" cmpd="sng" algn="ctr">
                      <a:solidFill>
                        <a:srgbClr val="BD582C"/>
                      </a:solidFill>
                      <a:prstDash val="solid"/>
                      <a:round/>
                      <a:headEnd type="none" w="med" len="med"/>
                      <a:tailEnd type="none" w="med" len="med"/>
                    </a:lnL>
                    <a:lnR w="12700" cap="flat" cmpd="sng" algn="ctr">
                      <a:solidFill>
                        <a:srgbClr val="BD582C"/>
                      </a:solidFill>
                      <a:prstDash val="solid"/>
                      <a:round/>
                      <a:headEnd type="none" w="med" len="med"/>
                      <a:tailEnd type="none" w="med" len="med"/>
                    </a:lnR>
                    <a:lnT w="12700" cap="flat" cmpd="sng" algn="ctr">
                      <a:solidFill>
                        <a:srgbClr val="BD582C"/>
                      </a:solidFill>
                      <a:prstDash val="solid"/>
                      <a:round/>
                      <a:headEnd type="none" w="med" len="med"/>
                      <a:tailEnd type="none" w="med" len="med"/>
                    </a:lnT>
                    <a:lnB w="12700" cap="flat" cmpd="sng" algn="ctr">
                      <a:solidFill>
                        <a:srgbClr val="BD582C"/>
                      </a:solidFill>
                      <a:prstDash val="solid"/>
                      <a:round/>
                      <a:headEnd type="none" w="med" len="med"/>
                      <a:tailEnd type="none" w="med" len="med"/>
                    </a:lnB>
                    <a:solidFill>
                      <a:srgbClr val="F4EAE8"/>
                    </a:solidFill>
                  </a:tcPr>
                </a:tc>
                <a:tc>
                  <a:txBody>
                    <a:bodyPr/>
                    <a:lstStyle/>
                    <a:p>
                      <a:pPr algn="l" rtl="0" fontAlgn="ctr"/>
                      <a:r>
                        <a:rPr lang="en-US" sz="2000" b="0" i="0" u="none" strike="noStrike" dirty="0">
                          <a:solidFill>
                            <a:srgbClr val="000000"/>
                          </a:solidFill>
                          <a:effectLst/>
                          <a:latin typeface="Calibri" panose="020F0502020204030204" pitchFamily="34" charset="0"/>
                        </a:rPr>
                        <a:t>BIHAR</a:t>
                      </a:r>
                    </a:p>
                  </a:txBody>
                  <a:tcPr marL="6350" marR="6350" marT="6350" marB="0" anchor="ctr">
                    <a:lnL w="12700" cap="flat" cmpd="sng" algn="ctr">
                      <a:solidFill>
                        <a:srgbClr val="BD582C"/>
                      </a:solidFill>
                      <a:prstDash val="solid"/>
                      <a:round/>
                      <a:headEnd type="none" w="med" len="med"/>
                      <a:tailEnd type="none" w="med" len="med"/>
                    </a:lnL>
                    <a:lnR w="12700" cap="flat" cmpd="sng" algn="ctr">
                      <a:solidFill>
                        <a:srgbClr val="BD582C"/>
                      </a:solidFill>
                      <a:prstDash val="solid"/>
                      <a:round/>
                      <a:headEnd type="none" w="med" len="med"/>
                      <a:tailEnd type="none" w="med" len="med"/>
                    </a:lnR>
                    <a:lnT w="12700" cap="flat" cmpd="sng" algn="ctr">
                      <a:solidFill>
                        <a:srgbClr val="BD582C"/>
                      </a:solidFill>
                      <a:prstDash val="solid"/>
                      <a:round/>
                      <a:headEnd type="none" w="med" len="med"/>
                      <a:tailEnd type="none" w="med" len="med"/>
                    </a:lnT>
                    <a:lnB w="12700" cap="flat" cmpd="sng" algn="ctr">
                      <a:solidFill>
                        <a:srgbClr val="BD582C"/>
                      </a:solidFill>
                      <a:prstDash val="solid"/>
                      <a:round/>
                      <a:headEnd type="none" w="med" len="med"/>
                      <a:tailEnd type="none" w="med" len="med"/>
                    </a:lnB>
                    <a:solidFill>
                      <a:srgbClr val="F4EAE8"/>
                    </a:solidFill>
                  </a:tcPr>
                </a:tc>
                <a:tc>
                  <a:txBody>
                    <a:bodyPr/>
                    <a:lstStyle/>
                    <a:p>
                      <a:pPr algn="r" rtl="0" fontAlgn="ctr"/>
                      <a:r>
                        <a:rPr lang="en-US" sz="2000" b="0" i="0" u="none" strike="noStrike" dirty="0">
                          <a:solidFill>
                            <a:srgbClr val="000000"/>
                          </a:solidFill>
                          <a:effectLst/>
                          <a:latin typeface="Calibri" panose="020F0502020204030204" pitchFamily="34" charset="0"/>
                        </a:rPr>
                        <a:t>3,54,84,731</a:t>
                      </a:r>
                    </a:p>
                  </a:txBody>
                  <a:tcPr marL="6350" marR="6350" marT="6350" marB="0" anchor="ctr">
                    <a:lnL w="12700" cap="flat" cmpd="sng" algn="ctr">
                      <a:solidFill>
                        <a:srgbClr val="BD582C"/>
                      </a:solidFill>
                      <a:prstDash val="solid"/>
                      <a:round/>
                      <a:headEnd type="none" w="med" len="med"/>
                      <a:tailEnd type="none" w="med" len="med"/>
                    </a:lnL>
                    <a:lnR w="12700" cap="flat" cmpd="sng" algn="ctr">
                      <a:solidFill>
                        <a:srgbClr val="BD582C"/>
                      </a:solidFill>
                      <a:prstDash val="solid"/>
                      <a:round/>
                      <a:headEnd type="none" w="med" len="med"/>
                      <a:tailEnd type="none" w="med" len="med"/>
                    </a:lnR>
                    <a:lnT w="12700" cap="flat" cmpd="sng" algn="ctr">
                      <a:solidFill>
                        <a:srgbClr val="BD582C"/>
                      </a:solidFill>
                      <a:prstDash val="solid"/>
                      <a:round/>
                      <a:headEnd type="none" w="med" len="med"/>
                      <a:tailEnd type="none" w="med" len="med"/>
                    </a:lnT>
                    <a:lnB w="12700" cap="flat" cmpd="sng" algn="ctr">
                      <a:solidFill>
                        <a:srgbClr val="BD582C"/>
                      </a:solidFill>
                      <a:prstDash val="solid"/>
                      <a:round/>
                      <a:headEnd type="none" w="med" len="med"/>
                      <a:tailEnd type="none" w="med" len="med"/>
                    </a:lnB>
                    <a:solidFill>
                      <a:srgbClr val="F4EAE8"/>
                    </a:solidFill>
                  </a:tcPr>
                </a:tc>
                <a:tc>
                  <a:txBody>
                    <a:bodyPr/>
                    <a:lstStyle/>
                    <a:p>
                      <a:pPr algn="r" rtl="0" fontAlgn="ctr"/>
                      <a:r>
                        <a:rPr lang="en-US" sz="2000" b="0" i="0" u="none" strike="noStrike">
                          <a:solidFill>
                            <a:srgbClr val="000000"/>
                          </a:solidFill>
                          <a:effectLst/>
                          <a:latin typeface="Calibri" panose="020F0502020204030204" pitchFamily="34" charset="0"/>
                        </a:rPr>
                        <a:t>32,94,290</a:t>
                      </a:r>
                    </a:p>
                  </a:txBody>
                  <a:tcPr marL="6350" marR="6350" marT="6350" marB="0" anchor="ctr">
                    <a:lnL w="12700" cap="flat" cmpd="sng" algn="ctr">
                      <a:solidFill>
                        <a:srgbClr val="BD582C"/>
                      </a:solidFill>
                      <a:prstDash val="solid"/>
                      <a:round/>
                      <a:headEnd type="none" w="med" len="med"/>
                      <a:tailEnd type="none" w="med" len="med"/>
                    </a:lnL>
                    <a:lnR w="12700" cap="flat" cmpd="sng" algn="ctr">
                      <a:solidFill>
                        <a:srgbClr val="BD582C"/>
                      </a:solidFill>
                      <a:prstDash val="solid"/>
                      <a:round/>
                      <a:headEnd type="none" w="med" len="med"/>
                      <a:tailEnd type="none" w="med" len="med"/>
                    </a:lnR>
                    <a:lnT w="12700" cap="flat" cmpd="sng" algn="ctr">
                      <a:solidFill>
                        <a:srgbClr val="BD582C"/>
                      </a:solidFill>
                      <a:prstDash val="solid"/>
                      <a:round/>
                      <a:headEnd type="none" w="med" len="med"/>
                      <a:tailEnd type="none" w="med" len="med"/>
                    </a:lnT>
                    <a:lnB w="12700" cap="flat" cmpd="sng" algn="ctr">
                      <a:solidFill>
                        <a:srgbClr val="BD582C"/>
                      </a:solidFill>
                      <a:prstDash val="solid"/>
                      <a:round/>
                      <a:headEnd type="none" w="med" len="med"/>
                      <a:tailEnd type="none" w="med" len="med"/>
                    </a:lnB>
                    <a:solidFill>
                      <a:srgbClr val="F4EAE8"/>
                    </a:solidFill>
                  </a:tcPr>
                </a:tc>
                <a:tc>
                  <a:txBody>
                    <a:bodyPr/>
                    <a:lstStyle/>
                    <a:p>
                      <a:pPr algn="r" rtl="0" fontAlgn="ctr"/>
                      <a:r>
                        <a:rPr lang="en-US" sz="2000" b="0" i="0" u="none" strike="noStrike">
                          <a:solidFill>
                            <a:srgbClr val="000000"/>
                          </a:solidFill>
                          <a:effectLst/>
                          <a:latin typeface="Calibri" panose="020F0502020204030204" pitchFamily="34" charset="0"/>
                        </a:rPr>
                        <a:t>9%</a:t>
                      </a:r>
                    </a:p>
                  </a:txBody>
                  <a:tcPr marL="6350" marR="6350" marT="6350" marB="0" anchor="ctr">
                    <a:lnL w="12700" cap="flat" cmpd="sng" algn="ctr">
                      <a:solidFill>
                        <a:srgbClr val="BD582C"/>
                      </a:solidFill>
                      <a:prstDash val="solid"/>
                      <a:round/>
                      <a:headEnd type="none" w="med" len="med"/>
                      <a:tailEnd type="none" w="med" len="med"/>
                    </a:lnL>
                    <a:lnR w="12700" cap="flat" cmpd="sng" algn="ctr">
                      <a:solidFill>
                        <a:srgbClr val="BD582C"/>
                      </a:solidFill>
                      <a:prstDash val="solid"/>
                      <a:round/>
                      <a:headEnd type="none" w="med" len="med"/>
                      <a:tailEnd type="none" w="med" len="med"/>
                    </a:lnR>
                    <a:lnT w="12700" cap="flat" cmpd="sng" algn="ctr">
                      <a:solidFill>
                        <a:srgbClr val="BD582C"/>
                      </a:solidFill>
                      <a:prstDash val="solid"/>
                      <a:round/>
                      <a:headEnd type="none" w="med" len="med"/>
                      <a:tailEnd type="none" w="med" len="med"/>
                    </a:lnT>
                    <a:lnB w="12700" cap="flat" cmpd="sng" algn="ctr">
                      <a:solidFill>
                        <a:srgbClr val="BD582C"/>
                      </a:solidFill>
                      <a:prstDash val="solid"/>
                      <a:round/>
                      <a:headEnd type="none" w="med" len="med"/>
                      <a:tailEnd type="none" w="med" len="med"/>
                    </a:lnB>
                    <a:solidFill>
                      <a:srgbClr val="F4EAE8"/>
                    </a:solidFill>
                  </a:tcPr>
                </a:tc>
                <a:extLst>
                  <a:ext uri="{0D108BD9-81ED-4DB2-BD59-A6C34878D82A}">
                    <a16:rowId xmlns:a16="http://schemas.microsoft.com/office/drawing/2014/main" val="3701611208"/>
                  </a:ext>
                </a:extLst>
              </a:tr>
              <a:tr h="364760">
                <a:tc>
                  <a:txBody>
                    <a:bodyPr/>
                    <a:lstStyle/>
                    <a:p>
                      <a:pPr algn="r" rtl="0" fontAlgn="ctr"/>
                      <a:r>
                        <a:rPr lang="en-US" sz="2000" b="0" i="0" u="none" strike="noStrike">
                          <a:solidFill>
                            <a:srgbClr val="000000"/>
                          </a:solidFill>
                          <a:effectLst/>
                          <a:latin typeface="Calibri" panose="020F0502020204030204" pitchFamily="34" charset="0"/>
                        </a:rPr>
                        <a:t>3</a:t>
                      </a:r>
                    </a:p>
                  </a:txBody>
                  <a:tcPr marL="6350" marR="6350" marT="6350" marB="0" anchor="ctr">
                    <a:lnL w="12700" cap="flat" cmpd="sng" algn="ctr">
                      <a:solidFill>
                        <a:srgbClr val="BD582C"/>
                      </a:solidFill>
                      <a:prstDash val="solid"/>
                      <a:round/>
                      <a:headEnd type="none" w="med" len="med"/>
                      <a:tailEnd type="none" w="med" len="med"/>
                    </a:lnL>
                    <a:lnR w="12700" cap="flat" cmpd="sng" algn="ctr">
                      <a:solidFill>
                        <a:srgbClr val="BD582C"/>
                      </a:solidFill>
                      <a:prstDash val="solid"/>
                      <a:round/>
                      <a:headEnd type="none" w="med" len="med"/>
                      <a:tailEnd type="none" w="med" len="med"/>
                    </a:lnR>
                    <a:lnT w="12700" cap="flat" cmpd="sng" algn="ctr">
                      <a:solidFill>
                        <a:srgbClr val="BD582C"/>
                      </a:solidFill>
                      <a:prstDash val="solid"/>
                      <a:round/>
                      <a:headEnd type="none" w="med" len="med"/>
                      <a:tailEnd type="none" w="med" len="med"/>
                    </a:lnT>
                    <a:lnB w="12700" cap="flat" cmpd="sng" algn="ctr">
                      <a:solidFill>
                        <a:srgbClr val="BD582C"/>
                      </a:solidFill>
                      <a:prstDash val="solid"/>
                      <a:round/>
                      <a:headEnd type="none" w="med" len="med"/>
                      <a:tailEnd type="none" w="med" len="med"/>
                    </a:lnB>
                    <a:solidFill>
                      <a:srgbClr val="F4EAE8"/>
                    </a:solidFill>
                  </a:tcPr>
                </a:tc>
                <a:tc>
                  <a:txBody>
                    <a:bodyPr/>
                    <a:lstStyle/>
                    <a:p>
                      <a:pPr algn="l" rtl="0" fontAlgn="ctr"/>
                      <a:r>
                        <a:rPr lang="en-US" sz="2000" b="0" i="0" u="none" strike="noStrike">
                          <a:solidFill>
                            <a:srgbClr val="000000"/>
                          </a:solidFill>
                          <a:effectLst/>
                          <a:latin typeface="Calibri" panose="020F0502020204030204" pitchFamily="34" charset="0"/>
                        </a:rPr>
                        <a:t>WEST BENGAL</a:t>
                      </a:r>
                    </a:p>
                  </a:txBody>
                  <a:tcPr marL="6350" marR="6350" marT="6350" marB="0" anchor="ctr">
                    <a:lnL w="12700" cap="flat" cmpd="sng" algn="ctr">
                      <a:solidFill>
                        <a:srgbClr val="BD582C"/>
                      </a:solidFill>
                      <a:prstDash val="solid"/>
                      <a:round/>
                      <a:headEnd type="none" w="med" len="med"/>
                      <a:tailEnd type="none" w="med" len="med"/>
                    </a:lnL>
                    <a:lnR w="12700" cap="flat" cmpd="sng" algn="ctr">
                      <a:solidFill>
                        <a:srgbClr val="BD582C"/>
                      </a:solidFill>
                      <a:prstDash val="solid"/>
                      <a:round/>
                      <a:headEnd type="none" w="med" len="med"/>
                      <a:tailEnd type="none" w="med" len="med"/>
                    </a:lnR>
                    <a:lnT w="12700" cap="flat" cmpd="sng" algn="ctr">
                      <a:solidFill>
                        <a:srgbClr val="BD582C"/>
                      </a:solidFill>
                      <a:prstDash val="solid"/>
                      <a:round/>
                      <a:headEnd type="none" w="med" len="med"/>
                      <a:tailEnd type="none" w="med" len="med"/>
                    </a:lnT>
                    <a:lnB w="12700" cap="flat" cmpd="sng" algn="ctr">
                      <a:solidFill>
                        <a:srgbClr val="BD582C"/>
                      </a:solidFill>
                      <a:prstDash val="solid"/>
                      <a:round/>
                      <a:headEnd type="none" w="med" len="med"/>
                      <a:tailEnd type="none" w="med" len="med"/>
                    </a:lnB>
                    <a:solidFill>
                      <a:srgbClr val="F4EAE8"/>
                    </a:solidFill>
                  </a:tcPr>
                </a:tc>
                <a:tc>
                  <a:txBody>
                    <a:bodyPr/>
                    <a:lstStyle/>
                    <a:p>
                      <a:pPr algn="r" rtl="0" fontAlgn="ctr"/>
                      <a:r>
                        <a:rPr lang="en-US" sz="2000" b="0" i="0" u="none" strike="noStrike" dirty="0">
                          <a:solidFill>
                            <a:srgbClr val="000000"/>
                          </a:solidFill>
                          <a:effectLst/>
                          <a:latin typeface="Calibri" panose="020F0502020204030204" pitchFamily="34" charset="0"/>
                        </a:rPr>
                        <a:t>3,66,88,732</a:t>
                      </a:r>
                    </a:p>
                  </a:txBody>
                  <a:tcPr marL="6350" marR="6350" marT="6350" marB="0" anchor="ctr">
                    <a:lnL w="12700" cap="flat" cmpd="sng" algn="ctr">
                      <a:solidFill>
                        <a:srgbClr val="BD582C"/>
                      </a:solidFill>
                      <a:prstDash val="solid"/>
                      <a:round/>
                      <a:headEnd type="none" w="med" len="med"/>
                      <a:tailEnd type="none" w="med" len="med"/>
                    </a:lnL>
                    <a:lnR w="12700" cap="flat" cmpd="sng" algn="ctr">
                      <a:solidFill>
                        <a:srgbClr val="BD582C"/>
                      </a:solidFill>
                      <a:prstDash val="solid"/>
                      <a:round/>
                      <a:headEnd type="none" w="med" len="med"/>
                      <a:tailEnd type="none" w="med" len="med"/>
                    </a:lnR>
                    <a:lnT w="12700" cap="flat" cmpd="sng" algn="ctr">
                      <a:solidFill>
                        <a:srgbClr val="BD582C"/>
                      </a:solidFill>
                      <a:prstDash val="solid"/>
                      <a:round/>
                      <a:headEnd type="none" w="med" len="med"/>
                      <a:tailEnd type="none" w="med" len="med"/>
                    </a:lnT>
                    <a:lnB w="12700" cap="flat" cmpd="sng" algn="ctr">
                      <a:solidFill>
                        <a:srgbClr val="BD582C"/>
                      </a:solidFill>
                      <a:prstDash val="solid"/>
                      <a:round/>
                      <a:headEnd type="none" w="med" len="med"/>
                      <a:tailEnd type="none" w="med" len="med"/>
                    </a:lnB>
                    <a:solidFill>
                      <a:srgbClr val="F4EAE8"/>
                    </a:solidFill>
                  </a:tcPr>
                </a:tc>
                <a:tc>
                  <a:txBody>
                    <a:bodyPr/>
                    <a:lstStyle/>
                    <a:p>
                      <a:pPr algn="r" rtl="0" fontAlgn="ctr"/>
                      <a:r>
                        <a:rPr lang="en-US" sz="2000" b="0" i="0" u="none" strike="noStrike">
                          <a:solidFill>
                            <a:srgbClr val="000000"/>
                          </a:solidFill>
                          <a:effectLst/>
                          <a:latin typeface="Calibri" panose="020F0502020204030204" pitchFamily="34" charset="0"/>
                        </a:rPr>
                        <a:t>27,34,580</a:t>
                      </a:r>
                    </a:p>
                  </a:txBody>
                  <a:tcPr marL="6350" marR="6350" marT="6350" marB="0" anchor="ctr">
                    <a:lnL w="12700" cap="flat" cmpd="sng" algn="ctr">
                      <a:solidFill>
                        <a:srgbClr val="BD582C"/>
                      </a:solidFill>
                      <a:prstDash val="solid"/>
                      <a:round/>
                      <a:headEnd type="none" w="med" len="med"/>
                      <a:tailEnd type="none" w="med" len="med"/>
                    </a:lnL>
                    <a:lnR w="12700" cap="flat" cmpd="sng" algn="ctr">
                      <a:solidFill>
                        <a:srgbClr val="BD582C"/>
                      </a:solidFill>
                      <a:prstDash val="solid"/>
                      <a:round/>
                      <a:headEnd type="none" w="med" len="med"/>
                      <a:tailEnd type="none" w="med" len="med"/>
                    </a:lnR>
                    <a:lnT w="12700" cap="flat" cmpd="sng" algn="ctr">
                      <a:solidFill>
                        <a:srgbClr val="BD582C"/>
                      </a:solidFill>
                      <a:prstDash val="solid"/>
                      <a:round/>
                      <a:headEnd type="none" w="med" len="med"/>
                      <a:tailEnd type="none" w="med" len="med"/>
                    </a:lnT>
                    <a:lnB w="12700" cap="flat" cmpd="sng" algn="ctr">
                      <a:solidFill>
                        <a:srgbClr val="BD582C"/>
                      </a:solidFill>
                      <a:prstDash val="solid"/>
                      <a:round/>
                      <a:headEnd type="none" w="med" len="med"/>
                      <a:tailEnd type="none" w="med" len="med"/>
                    </a:lnB>
                    <a:solidFill>
                      <a:srgbClr val="F4EAE8"/>
                    </a:solidFill>
                  </a:tcPr>
                </a:tc>
                <a:tc>
                  <a:txBody>
                    <a:bodyPr/>
                    <a:lstStyle/>
                    <a:p>
                      <a:pPr algn="r" rtl="0" fontAlgn="ctr"/>
                      <a:r>
                        <a:rPr lang="en-US" sz="2000" b="0" i="0" u="none" strike="noStrike">
                          <a:solidFill>
                            <a:srgbClr val="000000"/>
                          </a:solidFill>
                          <a:effectLst/>
                          <a:latin typeface="Calibri" panose="020F0502020204030204" pitchFamily="34" charset="0"/>
                        </a:rPr>
                        <a:t>7%</a:t>
                      </a:r>
                    </a:p>
                  </a:txBody>
                  <a:tcPr marL="6350" marR="6350" marT="6350" marB="0" anchor="ctr">
                    <a:lnL w="12700" cap="flat" cmpd="sng" algn="ctr">
                      <a:solidFill>
                        <a:srgbClr val="BD582C"/>
                      </a:solidFill>
                      <a:prstDash val="solid"/>
                      <a:round/>
                      <a:headEnd type="none" w="med" len="med"/>
                      <a:tailEnd type="none" w="med" len="med"/>
                    </a:lnL>
                    <a:lnR w="12700" cap="flat" cmpd="sng" algn="ctr">
                      <a:solidFill>
                        <a:srgbClr val="BD582C"/>
                      </a:solidFill>
                      <a:prstDash val="solid"/>
                      <a:round/>
                      <a:headEnd type="none" w="med" len="med"/>
                      <a:tailEnd type="none" w="med" len="med"/>
                    </a:lnR>
                    <a:lnT w="12700" cap="flat" cmpd="sng" algn="ctr">
                      <a:solidFill>
                        <a:srgbClr val="BD582C"/>
                      </a:solidFill>
                      <a:prstDash val="solid"/>
                      <a:round/>
                      <a:headEnd type="none" w="med" len="med"/>
                      <a:tailEnd type="none" w="med" len="med"/>
                    </a:lnT>
                    <a:lnB w="12700" cap="flat" cmpd="sng" algn="ctr">
                      <a:solidFill>
                        <a:srgbClr val="BD582C"/>
                      </a:solidFill>
                      <a:prstDash val="solid"/>
                      <a:round/>
                      <a:headEnd type="none" w="med" len="med"/>
                      <a:tailEnd type="none" w="med" len="med"/>
                    </a:lnB>
                    <a:solidFill>
                      <a:srgbClr val="F4EAE8"/>
                    </a:solidFill>
                  </a:tcPr>
                </a:tc>
                <a:extLst>
                  <a:ext uri="{0D108BD9-81ED-4DB2-BD59-A6C34878D82A}">
                    <a16:rowId xmlns:a16="http://schemas.microsoft.com/office/drawing/2014/main" val="121921151"/>
                  </a:ext>
                </a:extLst>
              </a:tr>
              <a:tr h="364760">
                <a:tc>
                  <a:txBody>
                    <a:bodyPr/>
                    <a:lstStyle/>
                    <a:p>
                      <a:pPr algn="r" rtl="0" fontAlgn="ctr"/>
                      <a:r>
                        <a:rPr lang="en-US" sz="2000" b="0" i="0" u="none" strike="noStrike">
                          <a:solidFill>
                            <a:srgbClr val="000000"/>
                          </a:solidFill>
                          <a:effectLst/>
                          <a:latin typeface="Calibri" panose="020F0502020204030204" pitchFamily="34" charset="0"/>
                        </a:rPr>
                        <a:t>4</a:t>
                      </a:r>
                    </a:p>
                  </a:txBody>
                  <a:tcPr marL="6350" marR="6350" marT="6350" marB="0" anchor="ctr">
                    <a:lnL w="12700" cap="flat" cmpd="sng" algn="ctr">
                      <a:solidFill>
                        <a:srgbClr val="BD582C"/>
                      </a:solidFill>
                      <a:prstDash val="solid"/>
                      <a:round/>
                      <a:headEnd type="none" w="med" len="med"/>
                      <a:tailEnd type="none" w="med" len="med"/>
                    </a:lnL>
                    <a:lnR w="12700" cap="flat" cmpd="sng" algn="ctr">
                      <a:solidFill>
                        <a:srgbClr val="BD582C"/>
                      </a:solidFill>
                      <a:prstDash val="solid"/>
                      <a:round/>
                      <a:headEnd type="none" w="med" len="med"/>
                      <a:tailEnd type="none" w="med" len="med"/>
                    </a:lnR>
                    <a:lnT w="12700" cap="flat" cmpd="sng" algn="ctr">
                      <a:solidFill>
                        <a:srgbClr val="BD582C"/>
                      </a:solidFill>
                      <a:prstDash val="solid"/>
                      <a:round/>
                      <a:headEnd type="none" w="med" len="med"/>
                      <a:tailEnd type="none" w="med" len="med"/>
                    </a:lnT>
                    <a:lnB w="12700" cap="flat" cmpd="sng" algn="ctr">
                      <a:solidFill>
                        <a:srgbClr val="BD582C"/>
                      </a:solidFill>
                      <a:prstDash val="solid"/>
                      <a:round/>
                      <a:headEnd type="none" w="med" len="med"/>
                      <a:tailEnd type="none" w="med" len="med"/>
                    </a:lnB>
                    <a:solidFill>
                      <a:srgbClr val="F4EAE8"/>
                    </a:solidFill>
                  </a:tcPr>
                </a:tc>
                <a:tc>
                  <a:txBody>
                    <a:bodyPr/>
                    <a:lstStyle/>
                    <a:p>
                      <a:pPr algn="l" rtl="0" fontAlgn="ctr"/>
                      <a:r>
                        <a:rPr lang="en-US" sz="2000" b="0" i="0" u="none" strike="noStrike">
                          <a:solidFill>
                            <a:srgbClr val="000000"/>
                          </a:solidFill>
                          <a:effectLst/>
                          <a:latin typeface="Calibri" panose="020F0502020204030204" pitchFamily="34" charset="0"/>
                        </a:rPr>
                        <a:t>MAHARASHTRA</a:t>
                      </a:r>
                    </a:p>
                  </a:txBody>
                  <a:tcPr marL="6350" marR="6350" marT="6350" marB="0" anchor="ctr">
                    <a:lnL w="12700" cap="flat" cmpd="sng" algn="ctr">
                      <a:solidFill>
                        <a:srgbClr val="BD582C"/>
                      </a:solidFill>
                      <a:prstDash val="solid"/>
                      <a:round/>
                      <a:headEnd type="none" w="med" len="med"/>
                      <a:tailEnd type="none" w="med" len="med"/>
                    </a:lnL>
                    <a:lnR w="12700" cap="flat" cmpd="sng" algn="ctr">
                      <a:solidFill>
                        <a:srgbClr val="BD582C"/>
                      </a:solidFill>
                      <a:prstDash val="solid"/>
                      <a:round/>
                      <a:headEnd type="none" w="med" len="med"/>
                      <a:tailEnd type="none" w="med" len="med"/>
                    </a:lnR>
                    <a:lnT w="12700" cap="flat" cmpd="sng" algn="ctr">
                      <a:solidFill>
                        <a:srgbClr val="BD582C"/>
                      </a:solidFill>
                      <a:prstDash val="solid"/>
                      <a:round/>
                      <a:headEnd type="none" w="med" len="med"/>
                      <a:tailEnd type="none" w="med" len="med"/>
                    </a:lnT>
                    <a:lnB w="12700" cap="flat" cmpd="sng" algn="ctr">
                      <a:solidFill>
                        <a:srgbClr val="BD582C"/>
                      </a:solidFill>
                      <a:prstDash val="solid"/>
                      <a:round/>
                      <a:headEnd type="none" w="med" len="med"/>
                      <a:tailEnd type="none" w="med" len="med"/>
                    </a:lnB>
                    <a:solidFill>
                      <a:srgbClr val="F4EAE8"/>
                    </a:solidFill>
                  </a:tcPr>
                </a:tc>
                <a:tc>
                  <a:txBody>
                    <a:bodyPr/>
                    <a:lstStyle/>
                    <a:p>
                      <a:pPr algn="r" rtl="0" fontAlgn="ctr"/>
                      <a:r>
                        <a:rPr lang="en-US" sz="2000" b="0" i="0" u="none" strike="noStrike" dirty="0">
                          <a:solidFill>
                            <a:srgbClr val="000000"/>
                          </a:solidFill>
                          <a:effectLst/>
                          <a:latin typeface="Calibri" panose="020F0502020204030204" pitchFamily="34" charset="0"/>
                        </a:rPr>
                        <a:t>4,52,74,703</a:t>
                      </a:r>
                    </a:p>
                  </a:txBody>
                  <a:tcPr marL="6350" marR="6350" marT="6350" marB="0" anchor="ctr">
                    <a:lnL w="12700" cap="flat" cmpd="sng" algn="ctr">
                      <a:solidFill>
                        <a:srgbClr val="BD582C"/>
                      </a:solidFill>
                      <a:prstDash val="solid"/>
                      <a:round/>
                      <a:headEnd type="none" w="med" len="med"/>
                      <a:tailEnd type="none" w="med" len="med"/>
                    </a:lnL>
                    <a:lnR w="12700" cap="flat" cmpd="sng" algn="ctr">
                      <a:solidFill>
                        <a:srgbClr val="BD582C"/>
                      </a:solidFill>
                      <a:prstDash val="solid"/>
                      <a:round/>
                      <a:headEnd type="none" w="med" len="med"/>
                      <a:tailEnd type="none" w="med" len="med"/>
                    </a:lnR>
                    <a:lnT w="12700" cap="flat" cmpd="sng" algn="ctr">
                      <a:solidFill>
                        <a:srgbClr val="BD582C"/>
                      </a:solidFill>
                      <a:prstDash val="solid"/>
                      <a:round/>
                      <a:headEnd type="none" w="med" len="med"/>
                      <a:tailEnd type="none" w="med" len="med"/>
                    </a:lnT>
                    <a:lnB w="12700" cap="flat" cmpd="sng" algn="ctr">
                      <a:solidFill>
                        <a:srgbClr val="BD582C"/>
                      </a:solidFill>
                      <a:prstDash val="solid"/>
                      <a:round/>
                      <a:headEnd type="none" w="med" len="med"/>
                      <a:tailEnd type="none" w="med" len="med"/>
                    </a:lnB>
                    <a:solidFill>
                      <a:srgbClr val="F4EAE8"/>
                    </a:solidFill>
                  </a:tcPr>
                </a:tc>
                <a:tc>
                  <a:txBody>
                    <a:bodyPr/>
                    <a:lstStyle/>
                    <a:p>
                      <a:pPr algn="r" rtl="0" fontAlgn="ctr"/>
                      <a:r>
                        <a:rPr lang="en-US" sz="2000" b="0" i="0" u="none" strike="noStrike">
                          <a:solidFill>
                            <a:srgbClr val="000000"/>
                          </a:solidFill>
                          <a:effectLst/>
                          <a:latin typeface="Calibri" panose="020F0502020204030204" pitchFamily="34" charset="0"/>
                        </a:rPr>
                        <a:t>26,97,369</a:t>
                      </a:r>
                    </a:p>
                  </a:txBody>
                  <a:tcPr marL="6350" marR="6350" marT="6350" marB="0" anchor="ctr">
                    <a:lnL w="12700" cap="flat" cmpd="sng" algn="ctr">
                      <a:solidFill>
                        <a:srgbClr val="BD582C"/>
                      </a:solidFill>
                      <a:prstDash val="solid"/>
                      <a:round/>
                      <a:headEnd type="none" w="med" len="med"/>
                      <a:tailEnd type="none" w="med" len="med"/>
                    </a:lnL>
                    <a:lnR w="12700" cap="flat" cmpd="sng" algn="ctr">
                      <a:solidFill>
                        <a:srgbClr val="BD582C"/>
                      </a:solidFill>
                      <a:prstDash val="solid"/>
                      <a:round/>
                      <a:headEnd type="none" w="med" len="med"/>
                      <a:tailEnd type="none" w="med" len="med"/>
                    </a:lnR>
                    <a:lnT w="12700" cap="flat" cmpd="sng" algn="ctr">
                      <a:solidFill>
                        <a:srgbClr val="BD582C"/>
                      </a:solidFill>
                      <a:prstDash val="solid"/>
                      <a:round/>
                      <a:headEnd type="none" w="med" len="med"/>
                      <a:tailEnd type="none" w="med" len="med"/>
                    </a:lnT>
                    <a:lnB w="12700" cap="flat" cmpd="sng" algn="ctr">
                      <a:solidFill>
                        <a:srgbClr val="BD582C"/>
                      </a:solidFill>
                      <a:prstDash val="solid"/>
                      <a:round/>
                      <a:headEnd type="none" w="med" len="med"/>
                      <a:tailEnd type="none" w="med" len="med"/>
                    </a:lnB>
                    <a:solidFill>
                      <a:srgbClr val="F4EAE8"/>
                    </a:solidFill>
                  </a:tcPr>
                </a:tc>
                <a:tc>
                  <a:txBody>
                    <a:bodyPr/>
                    <a:lstStyle/>
                    <a:p>
                      <a:pPr algn="r" rtl="0" fontAlgn="ctr"/>
                      <a:r>
                        <a:rPr lang="en-US" sz="2000" b="0" i="0" u="none" strike="noStrike">
                          <a:solidFill>
                            <a:srgbClr val="000000"/>
                          </a:solidFill>
                          <a:effectLst/>
                          <a:latin typeface="Calibri" panose="020F0502020204030204" pitchFamily="34" charset="0"/>
                        </a:rPr>
                        <a:t>6%</a:t>
                      </a:r>
                    </a:p>
                  </a:txBody>
                  <a:tcPr marL="6350" marR="6350" marT="6350" marB="0" anchor="ctr">
                    <a:lnL w="12700" cap="flat" cmpd="sng" algn="ctr">
                      <a:solidFill>
                        <a:srgbClr val="BD582C"/>
                      </a:solidFill>
                      <a:prstDash val="solid"/>
                      <a:round/>
                      <a:headEnd type="none" w="med" len="med"/>
                      <a:tailEnd type="none" w="med" len="med"/>
                    </a:lnL>
                    <a:lnR w="12700" cap="flat" cmpd="sng" algn="ctr">
                      <a:solidFill>
                        <a:srgbClr val="BD582C"/>
                      </a:solidFill>
                      <a:prstDash val="solid"/>
                      <a:round/>
                      <a:headEnd type="none" w="med" len="med"/>
                      <a:tailEnd type="none" w="med" len="med"/>
                    </a:lnR>
                    <a:lnT w="12700" cap="flat" cmpd="sng" algn="ctr">
                      <a:solidFill>
                        <a:srgbClr val="BD582C"/>
                      </a:solidFill>
                      <a:prstDash val="solid"/>
                      <a:round/>
                      <a:headEnd type="none" w="med" len="med"/>
                      <a:tailEnd type="none" w="med" len="med"/>
                    </a:lnT>
                    <a:lnB w="12700" cap="flat" cmpd="sng" algn="ctr">
                      <a:solidFill>
                        <a:srgbClr val="BD582C"/>
                      </a:solidFill>
                      <a:prstDash val="solid"/>
                      <a:round/>
                      <a:headEnd type="none" w="med" len="med"/>
                      <a:tailEnd type="none" w="med" len="med"/>
                    </a:lnB>
                    <a:solidFill>
                      <a:srgbClr val="F4EAE8"/>
                    </a:solidFill>
                  </a:tcPr>
                </a:tc>
                <a:extLst>
                  <a:ext uri="{0D108BD9-81ED-4DB2-BD59-A6C34878D82A}">
                    <a16:rowId xmlns:a16="http://schemas.microsoft.com/office/drawing/2014/main" val="3595445533"/>
                  </a:ext>
                </a:extLst>
              </a:tr>
              <a:tr h="364760">
                <a:tc>
                  <a:txBody>
                    <a:bodyPr/>
                    <a:lstStyle/>
                    <a:p>
                      <a:pPr algn="r" rtl="0" fontAlgn="ctr"/>
                      <a:r>
                        <a:rPr lang="en-US" sz="2000" b="0" i="0" u="none" strike="noStrike">
                          <a:solidFill>
                            <a:srgbClr val="000000"/>
                          </a:solidFill>
                          <a:effectLst/>
                          <a:latin typeface="Calibri" panose="020F0502020204030204" pitchFamily="34" charset="0"/>
                        </a:rPr>
                        <a:t>5</a:t>
                      </a:r>
                    </a:p>
                  </a:txBody>
                  <a:tcPr marL="6350" marR="6350" marT="6350" marB="0" anchor="ctr">
                    <a:lnL w="12700" cap="flat" cmpd="sng" algn="ctr">
                      <a:solidFill>
                        <a:srgbClr val="BD582C"/>
                      </a:solidFill>
                      <a:prstDash val="solid"/>
                      <a:round/>
                      <a:headEnd type="none" w="med" len="med"/>
                      <a:tailEnd type="none" w="med" len="med"/>
                    </a:lnL>
                    <a:lnR w="12700" cap="flat" cmpd="sng" algn="ctr">
                      <a:solidFill>
                        <a:srgbClr val="BD582C"/>
                      </a:solidFill>
                      <a:prstDash val="solid"/>
                      <a:round/>
                      <a:headEnd type="none" w="med" len="med"/>
                      <a:tailEnd type="none" w="med" len="med"/>
                    </a:lnR>
                    <a:lnT w="12700" cap="flat" cmpd="sng" algn="ctr">
                      <a:solidFill>
                        <a:srgbClr val="BD582C"/>
                      </a:solidFill>
                      <a:prstDash val="solid"/>
                      <a:round/>
                      <a:headEnd type="none" w="med" len="med"/>
                      <a:tailEnd type="none" w="med" len="med"/>
                    </a:lnT>
                    <a:lnB w="12700" cap="flat" cmpd="sng" algn="ctr">
                      <a:solidFill>
                        <a:srgbClr val="BD582C"/>
                      </a:solidFill>
                      <a:prstDash val="solid"/>
                      <a:round/>
                      <a:headEnd type="none" w="med" len="med"/>
                      <a:tailEnd type="none" w="med" len="med"/>
                    </a:lnB>
                    <a:solidFill>
                      <a:srgbClr val="F4EAE8"/>
                    </a:solidFill>
                  </a:tcPr>
                </a:tc>
                <a:tc>
                  <a:txBody>
                    <a:bodyPr/>
                    <a:lstStyle/>
                    <a:p>
                      <a:pPr algn="l" rtl="0" fontAlgn="ctr"/>
                      <a:r>
                        <a:rPr lang="en-US" sz="2000" b="0" i="0" u="none" strike="noStrike">
                          <a:solidFill>
                            <a:srgbClr val="000000"/>
                          </a:solidFill>
                          <a:effectLst/>
                          <a:latin typeface="Calibri" panose="020F0502020204030204" pitchFamily="34" charset="0"/>
                        </a:rPr>
                        <a:t>TAMIL NADU</a:t>
                      </a:r>
                    </a:p>
                  </a:txBody>
                  <a:tcPr marL="6350" marR="6350" marT="6350" marB="0" anchor="ctr">
                    <a:lnL w="12700" cap="flat" cmpd="sng" algn="ctr">
                      <a:solidFill>
                        <a:srgbClr val="BD582C"/>
                      </a:solidFill>
                      <a:prstDash val="solid"/>
                      <a:round/>
                      <a:headEnd type="none" w="med" len="med"/>
                      <a:tailEnd type="none" w="med" len="med"/>
                    </a:lnL>
                    <a:lnR w="12700" cap="flat" cmpd="sng" algn="ctr">
                      <a:solidFill>
                        <a:srgbClr val="BD582C"/>
                      </a:solidFill>
                      <a:prstDash val="solid"/>
                      <a:round/>
                      <a:headEnd type="none" w="med" len="med"/>
                      <a:tailEnd type="none" w="med" len="med"/>
                    </a:lnR>
                    <a:lnT w="12700" cap="flat" cmpd="sng" algn="ctr">
                      <a:solidFill>
                        <a:srgbClr val="BD582C"/>
                      </a:solidFill>
                      <a:prstDash val="solid"/>
                      <a:round/>
                      <a:headEnd type="none" w="med" len="med"/>
                      <a:tailEnd type="none" w="med" len="med"/>
                    </a:lnT>
                    <a:lnB w="12700" cap="flat" cmpd="sng" algn="ctr">
                      <a:solidFill>
                        <a:srgbClr val="BD582C"/>
                      </a:solidFill>
                      <a:prstDash val="solid"/>
                      <a:round/>
                      <a:headEnd type="none" w="med" len="med"/>
                      <a:tailEnd type="none" w="med" len="med"/>
                    </a:lnB>
                    <a:solidFill>
                      <a:srgbClr val="F4EAE8"/>
                    </a:solidFill>
                  </a:tcPr>
                </a:tc>
                <a:tc>
                  <a:txBody>
                    <a:bodyPr/>
                    <a:lstStyle/>
                    <a:p>
                      <a:pPr algn="r" rtl="0" fontAlgn="ctr"/>
                      <a:r>
                        <a:rPr lang="en-US" sz="2000" b="0" i="0" u="none" strike="noStrike" dirty="0">
                          <a:solidFill>
                            <a:srgbClr val="000000"/>
                          </a:solidFill>
                          <a:effectLst/>
                          <a:latin typeface="Calibri" panose="020F0502020204030204" pitchFamily="34" charset="0"/>
                        </a:rPr>
                        <a:t>2,90,69,600</a:t>
                      </a:r>
                    </a:p>
                  </a:txBody>
                  <a:tcPr marL="6350" marR="6350" marT="6350" marB="0" anchor="ctr">
                    <a:lnL w="12700" cap="flat" cmpd="sng" algn="ctr">
                      <a:solidFill>
                        <a:srgbClr val="BD582C"/>
                      </a:solidFill>
                      <a:prstDash val="solid"/>
                      <a:round/>
                      <a:headEnd type="none" w="med" len="med"/>
                      <a:tailEnd type="none" w="med" len="med"/>
                    </a:lnL>
                    <a:lnR w="12700" cap="flat" cmpd="sng" algn="ctr">
                      <a:solidFill>
                        <a:srgbClr val="BD582C"/>
                      </a:solidFill>
                      <a:prstDash val="solid"/>
                      <a:round/>
                      <a:headEnd type="none" w="med" len="med"/>
                      <a:tailEnd type="none" w="med" len="med"/>
                    </a:lnR>
                    <a:lnT w="12700" cap="flat" cmpd="sng" algn="ctr">
                      <a:solidFill>
                        <a:srgbClr val="BD582C"/>
                      </a:solidFill>
                      <a:prstDash val="solid"/>
                      <a:round/>
                      <a:headEnd type="none" w="med" len="med"/>
                      <a:tailEnd type="none" w="med" len="med"/>
                    </a:lnT>
                    <a:lnB w="12700" cap="flat" cmpd="sng" algn="ctr">
                      <a:solidFill>
                        <a:srgbClr val="BD582C"/>
                      </a:solidFill>
                      <a:prstDash val="solid"/>
                      <a:round/>
                      <a:headEnd type="none" w="med" len="med"/>
                      <a:tailEnd type="none" w="med" len="med"/>
                    </a:lnB>
                    <a:solidFill>
                      <a:srgbClr val="F4EAE8"/>
                    </a:solidFill>
                  </a:tcPr>
                </a:tc>
                <a:tc>
                  <a:txBody>
                    <a:bodyPr/>
                    <a:lstStyle/>
                    <a:p>
                      <a:pPr algn="r" rtl="0" fontAlgn="ctr"/>
                      <a:r>
                        <a:rPr lang="en-US" sz="2000" b="0" i="0" u="none" strike="noStrike">
                          <a:solidFill>
                            <a:srgbClr val="000000"/>
                          </a:solidFill>
                          <a:effectLst/>
                          <a:latin typeface="Calibri" panose="020F0502020204030204" pitchFamily="34" charset="0"/>
                        </a:rPr>
                        <a:t>25,60,766</a:t>
                      </a:r>
                    </a:p>
                  </a:txBody>
                  <a:tcPr marL="6350" marR="6350" marT="6350" marB="0" anchor="ctr">
                    <a:lnL w="12700" cap="flat" cmpd="sng" algn="ctr">
                      <a:solidFill>
                        <a:srgbClr val="BD582C"/>
                      </a:solidFill>
                      <a:prstDash val="solid"/>
                      <a:round/>
                      <a:headEnd type="none" w="med" len="med"/>
                      <a:tailEnd type="none" w="med" len="med"/>
                    </a:lnL>
                    <a:lnR w="12700" cap="flat" cmpd="sng" algn="ctr">
                      <a:solidFill>
                        <a:srgbClr val="BD582C"/>
                      </a:solidFill>
                      <a:prstDash val="solid"/>
                      <a:round/>
                      <a:headEnd type="none" w="med" len="med"/>
                      <a:tailEnd type="none" w="med" len="med"/>
                    </a:lnR>
                    <a:lnT w="12700" cap="flat" cmpd="sng" algn="ctr">
                      <a:solidFill>
                        <a:srgbClr val="BD582C"/>
                      </a:solidFill>
                      <a:prstDash val="solid"/>
                      <a:round/>
                      <a:headEnd type="none" w="med" len="med"/>
                      <a:tailEnd type="none" w="med" len="med"/>
                    </a:lnT>
                    <a:lnB w="12700" cap="flat" cmpd="sng" algn="ctr">
                      <a:solidFill>
                        <a:srgbClr val="BD582C"/>
                      </a:solidFill>
                      <a:prstDash val="solid"/>
                      <a:round/>
                      <a:headEnd type="none" w="med" len="med"/>
                      <a:tailEnd type="none" w="med" len="med"/>
                    </a:lnB>
                    <a:solidFill>
                      <a:srgbClr val="F4EAE8"/>
                    </a:solidFill>
                  </a:tcPr>
                </a:tc>
                <a:tc>
                  <a:txBody>
                    <a:bodyPr/>
                    <a:lstStyle/>
                    <a:p>
                      <a:pPr algn="r" rtl="0" fontAlgn="ctr"/>
                      <a:r>
                        <a:rPr lang="en-US" sz="2000" b="0" i="0" u="none" strike="noStrike">
                          <a:solidFill>
                            <a:srgbClr val="000000"/>
                          </a:solidFill>
                          <a:effectLst/>
                          <a:latin typeface="Calibri" panose="020F0502020204030204" pitchFamily="34" charset="0"/>
                        </a:rPr>
                        <a:t>6%</a:t>
                      </a:r>
                    </a:p>
                  </a:txBody>
                  <a:tcPr marL="6350" marR="6350" marT="6350" marB="0" anchor="ctr">
                    <a:lnL w="12700" cap="flat" cmpd="sng" algn="ctr">
                      <a:solidFill>
                        <a:srgbClr val="BD582C"/>
                      </a:solidFill>
                      <a:prstDash val="solid"/>
                      <a:round/>
                      <a:headEnd type="none" w="med" len="med"/>
                      <a:tailEnd type="none" w="med" len="med"/>
                    </a:lnL>
                    <a:lnR w="12700" cap="flat" cmpd="sng" algn="ctr">
                      <a:solidFill>
                        <a:srgbClr val="BD582C"/>
                      </a:solidFill>
                      <a:prstDash val="solid"/>
                      <a:round/>
                      <a:headEnd type="none" w="med" len="med"/>
                      <a:tailEnd type="none" w="med" len="med"/>
                    </a:lnR>
                    <a:lnT w="12700" cap="flat" cmpd="sng" algn="ctr">
                      <a:solidFill>
                        <a:srgbClr val="BD582C"/>
                      </a:solidFill>
                      <a:prstDash val="solid"/>
                      <a:round/>
                      <a:headEnd type="none" w="med" len="med"/>
                      <a:tailEnd type="none" w="med" len="med"/>
                    </a:lnT>
                    <a:lnB w="12700" cap="flat" cmpd="sng" algn="ctr">
                      <a:solidFill>
                        <a:srgbClr val="BD582C"/>
                      </a:solidFill>
                      <a:prstDash val="solid"/>
                      <a:round/>
                      <a:headEnd type="none" w="med" len="med"/>
                      <a:tailEnd type="none" w="med" len="med"/>
                    </a:lnB>
                    <a:solidFill>
                      <a:srgbClr val="F4EAE8"/>
                    </a:solidFill>
                  </a:tcPr>
                </a:tc>
                <a:extLst>
                  <a:ext uri="{0D108BD9-81ED-4DB2-BD59-A6C34878D82A}">
                    <a16:rowId xmlns:a16="http://schemas.microsoft.com/office/drawing/2014/main" val="1069643901"/>
                  </a:ext>
                </a:extLst>
              </a:tr>
              <a:tr h="364760">
                <a:tc>
                  <a:txBody>
                    <a:bodyPr/>
                    <a:lstStyle/>
                    <a:p>
                      <a:pPr algn="r" rtl="0" fontAlgn="ctr"/>
                      <a:r>
                        <a:rPr lang="en-US" sz="2000" b="0" i="0" u="none" strike="noStrike">
                          <a:solidFill>
                            <a:srgbClr val="000000"/>
                          </a:solidFill>
                          <a:effectLst/>
                          <a:latin typeface="Calibri" panose="020F0502020204030204" pitchFamily="34" charset="0"/>
                        </a:rPr>
                        <a:t>6</a:t>
                      </a:r>
                    </a:p>
                  </a:txBody>
                  <a:tcPr marL="6350" marR="6350" marT="6350" marB="0" anchor="ctr">
                    <a:lnL w="12700" cap="flat" cmpd="sng" algn="ctr">
                      <a:solidFill>
                        <a:srgbClr val="BD582C"/>
                      </a:solidFill>
                      <a:prstDash val="solid"/>
                      <a:round/>
                      <a:headEnd type="none" w="med" len="med"/>
                      <a:tailEnd type="none" w="med" len="med"/>
                    </a:lnL>
                    <a:lnR w="12700" cap="flat" cmpd="sng" algn="ctr">
                      <a:solidFill>
                        <a:srgbClr val="BD582C"/>
                      </a:solidFill>
                      <a:prstDash val="solid"/>
                      <a:round/>
                      <a:headEnd type="none" w="med" len="med"/>
                      <a:tailEnd type="none" w="med" len="med"/>
                    </a:lnR>
                    <a:lnT w="12700" cap="flat" cmpd="sng" algn="ctr">
                      <a:solidFill>
                        <a:srgbClr val="BD582C"/>
                      </a:solidFill>
                      <a:prstDash val="solid"/>
                      <a:round/>
                      <a:headEnd type="none" w="med" len="med"/>
                      <a:tailEnd type="none" w="med" len="med"/>
                    </a:lnT>
                    <a:lnB w="12700" cap="flat" cmpd="sng" algn="ctr">
                      <a:solidFill>
                        <a:srgbClr val="BD582C"/>
                      </a:solidFill>
                      <a:prstDash val="solid"/>
                      <a:round/>
                      <a:headEnd type="none" w="med" len="med"/>
                      <a:tailEnd type="none" w="med" len="med"/>
                    </a:lnB>
                    <a:solidFill>
                      <a:srgbClr val="F4EAE8"/>
                    </a:solidFill>
                  </a:tcPr>
                </a:tc>
                <a:tc>
                  <a:txBody>
                    <a:bodyPr/>
                    <a:lstStyle/>
                    <a:p>
                      <a:pPr algn="l" rtl="0" fontAlgn="ctr"/>
                      <a:r>
                        <a:rPr lang="en-US" sz="2000" b="0" i="0" u="none" strike="noStrike">
                          <a:solidFill>
                            <a:srgbClr val="000000"/>
                          </a:solidFill>
                          <a:effectLst/>
                          <a:latin typeface="Calibri" panose="020F0502020204030204" pitchFamily="34" charset="0"/>
                        </a:rPr>
                        <a:t>ANDHRA PRADESH</a:t>
                      </a:r>
                    </a:p>
                  </a:txBody>
                  <a:tcPr marL="6350" marR="6350" marT="6350" marB="0" anchor="ctr">
                    <a:lnL w="12700" cap="flat" cmpd="sng" algn="ctr">
                      <a:solidFill>
                        <a:srgbClr val="BD582C"/>
                      </a:solidFill>
                      <a:prstDash val="solid"/>
                      <a:round/>
                      <a:headEnd type="none" w="med" len="med"/>
                      <a:tailEnd type="none" w="med" len="med"/>
                    </a:lnL>
                    <a:lnR w="12700" cap="flat" cmpd="sng" algn="ctr">
                      <a:solidFill>
                        <a:srgbClr val="BD582C"/>
                      </a:solidFill>
                      <a:prstDash val="solid"/>
                      <a:round/>
                      <a:headEnd type="none" w="med" len="med"/>
                      <a:tailEnd type="none" w="med" len="med"/>
                    </a:lnR>
                    <a:lnT w="12700" cap="flat" cmpd="sng" algn="ctr">
                      <a:solidFill>
                        <a:srgbClr val="BD582C"/>
                      </a:solidFill>
                      <a:prstDash val="solid"/>
                      <a:round/>
                      <a:headEnd type="none" w="med" len="med"/>
                      <a:tailEnd type="none" w="med" len="med"/>
                    </a:lnT>
                    <a:lnB w="12700" cap="flat" cmpd="sng" algn="ctr">
                      <a:solidFill>
                        <a:srgbClr val="BD582C"/>
                      </a:solidFill>
                      <a:prstDash val="solid"/>
                      <a:round/>
                      <a:headEnd type="none" w="med" len="med"/>
                      <a:tailEnd type="none" w="med" len="med"/>
                    </a:lnB>
                    <a:solidFill>
                      <a:srgbClr val="F4EAE8"/>
                    </a:solidFill>
                  </a:tcPr>
                </a:tc>
                <a:tc>
                  <a:txBody>
                    <a:bodyPr/>
                    <a:lstStyle/>
                    <a:p>
                      <a:pPr algn="r" rtl="0" fontAlgn="ctr"/>
                      <a:r>
                        <a:rPr lang="en-US" sz="2000" b="0" i="0" u="none" strike="noStrike" dirty="0">
                          <a:solidFill>
                            <a:srgbClr val="000000"/>
                          </a:solidFill>
                          <a:effectLst/>
                          <a:latin typeface="Calibri" panose="020F0502020204030204" pitchFamily="34" charset="0"/>
                        </a:rPr>
                        <a:t>3,48,32,527</a:t>
                      </a:r>
                    </a:p>
                  </a:txBody>
                  <a:tcPr marL="6350" marR="6350" marT="6350" marB="0" anchor="ctr">
                    <a:lnL w="12700" cap="flat" cmpd="sng" algn="ctr">
                      <a:solidFill>
                        <a:srgbClr val="BD582C"/>
                      </a:solidFill>
                      <a:prstDash val="solid"/>
                      <a:round/>
                      <a:headEnd type="none" w="med" len="med"/>
                      <a:tailEnd type="none" w="med" len="med"/>
                    </a:lnL>
                    <a:lnR w="12700" cap="flat" cmpd="sng" algn="ctr">
                      <a:solidFill>
                        <a:srgbClr val="BD582C"/>
                      </a:solidFill>
                      <a:prstDash val="solid"/>
                      <a:round/>
                      <a:headEnd type="none" w="med" len="med"/>
                      <a:tailEnd type="none" w="med" len="med"/>
                    </a:lnR>
                    <a:lnT w="12700" cap="flat" cmpd="sng" algn="ctr">
                      <a:solidFill>
                        <a:srgbClr val="BD582C"/>
                      </a:solidFill>
                      <a:prstDash val="solid"/>
                      <a:round/>
                      <a:headEnd type="none" w="med" len="med"/>
                      <a:tailEnd type="none" w="med" len="med"/>
                    </a:lnT>
                    <a:lnB w="12700" cap="flat" cmpd="sng" algn="ctr">
                      <a:solidFill>
                        <a:srgbClr val="BD582C"/>
                      </a:solidFill>
                      <a:prstDash val="solid"/>
                      <a:round/>
                      <a:headEnd type="none" w="med" len="med"/>
                      <a:tailEnd type="none" w="med" len="med"/>
                    </a:lnB>
                    <a:solidFill>
                      <a:srgbClr val="F4EAE8"/>
                    </a:solidFill>
                  </a:tcPr>
                </a:tc>
                <a:tc>
                  <a:txBody>
                    <a:bodyPr/>
                    <a:lstStyle/>
                    <a:p>
                      <a:pPr algn="r" rtl="0" fontAlgn="ctr"/>
                      <a:r>
                        <a:rPr lang="en-US" sz="2000" b="0" i="0" u="none" strike="noStrike" dirty="0">
                          <a:solidFill>
                            <a:srgbClr val="000000"/>
                          </a:solidFill>
                          <a:effectLst/>
                          <a:latin typeface="Calibri" panose="020F0502020204030204" pitchFamily="34" charset="0"/>
                        </a:rPr>
                        <a:t>20,65,939</a:t>
                      </a:r>
                    </a:p>
                  </a:txBody>
                  <a:tcPr marL="6350" marR="6350" marT="6350" marB="0" anchor="ctr">
                    <a:lnL w="12700" cap="flat" cmpd="sng" algn="ctr">
                      <a:solidFill>
                        <a:srgbClr val="BD582C"/>
                      </a:solidFill>
                      <a:prstDash val="solid"/>
                      <a:round/>
                      <a:headEnd type="none" w="med" len="med"/>
                      <a:tailEnd type="none" w="med" len="med"/>
                    </a:lnL>
                    <a:lnR w="12700" cap="flat" cmpd="sng" algn="ctr">
                      <a:solidFill>
                        <a:srgbClr val="BD582C"/>
                      </a:solidFill>
                      <a:prstDash val="solid"/>
                      <a:round/>
                      <a:headEnd type="none" w="med" len="med"/>
                      <a:tailEnd type="none" w="med" len="med"/>
                    </a:lnR>
                    <a:lnT w="12700" cap="flat" cmpd="sng" algn="ctr">
                      <a:solidFill>
                        <a:srgbClr val="BD582C"/>
                      </a:solidFill>
                      <a:prstDash val="solid"/>
                      <a:round/>
                      <a:headEnd type="none" w="med" len="med"/>
                      <a:tailEnd type="none" w="med" len="med"/>
                    </a:lnT>
                    <a:lnB w="12700" cap="flat" cmpd="sng" algn="ctr">
                      <a:solidFill>
                        <a:srgbClr val="BD582C"/>
                      </a:solidFill>
                      <a:prstDash val="solid"/>
                      <a:round/>
                      <a:headEnd type="none" w="med" len="med"/>
                      <a:tailEnd type="none" w="med" len="med"/>
                    </a:lnB>
                    <a:solidFill>
                      <a:srgbClr val="F4EAE8"/>
                    </a:solidFill>
                  </a:tcPr>
                </a:tc>
                <a:tc>
                  <a:txBody>
                    <a:bodyPr/>
                    <a:lstStyle/>
                    <a:p>
                      <a:pPr algn="r" rtl="0" fontAlgn="ctr"/>
                      <a:r>
                        <a:rPr lang="en-US" sz="2000" b="0" i="0" u="none" strike="noStrike">
                          <a:solidFill>
                            <a:srgbClr val="000000"/>
                          </a:solidFill>
                          <a:effectLst/>
                          <a:latin typeface="Calibri" panose="020F0502020204030204" pitchFamily="34" charset="0"/>
                        </a:rPr>
                        <a:t>6%</a:t>
                      </a:r>
                    </a:p>
                  </a:txBody>
                  <a:tcPr marL="6350" marR="6350" marT="6350" marB="0" anchor="ctr">
                    <a:lnL w="12700" cap="flat" cmpd="sng" algn="ctr">
                      <a:solidFill>
                        <a:srgbClr val="BD582C"/>
                      </a:solidFill>
                      <a:prstDash val="solid"/>
                      <a:round/>
                      <a:headEnd type="none" w="med" len="med"/>
                      <a:tailEnd type="none" w="med" len="med"/>
                    </a:lnL>
                    <a:lnR w="12700" cap="flat" cmpd="sng" algn="ctr">
                      <a:solidFill>
                        <a:srgbClr val="BD582C"/>
                      </a:solidFill>
                      <a:prstDash val="solid"/>
                      <a:round/>
                      <a:headEnd type="none" w="med" len="med"/>
                      <a:tailEnd type="none" w="med" len="med"/>
                    </a:lnR>
                    <a:lnT w="12700" cap="flat" cmpd="sng" algn="ctr">
                      <a:solidFill>
                        <a:srgbClr val="BD582C"/>
                      </a:solidFill>
                      <a:prstDash val="solid"/>
                      <a:round/>
                      <a:headEnd type="none" w="med" len="med"/>
                      <a:tailEnd type="none" w="med" len="med"/>
                    </a:lnT>
                    <a:lnB w="12700" cap="flat" cmpd="sng" algn="ctr">
                      <a:solidFill>
                        <a:srgbClr val="BD582C"/>
                      </a:solidFill>
                      <a:prstDash val="solid"/>
                      <a:round/>
                      <a:headEnd type="none" w="med" len="med"/>
                      <a:tailEnd type="none" w="med" len="med"/>
                    </a:lnB>
                    <a:solidFill>
                      <a:srgbClr val="F4EAE8"/>
                    </a:solidFill>
                  </a:tcPr>
                </a:tc>
                <a:extLst>
                  <a:ext uri="{0D108BD9-81ED-4DB2-BD59-A6C34878D82A}">
                    <a16:rowId xmlns:a16="http://schemas.microsoft.com/office/drawing/2014/main" val="624869283"/>
                  </a:ext>
                </a:extLst>
              </a:tr>
              <a:tr h="364760">
                <a:tc>
                  <a:txBody>
                    <a:bodyPr/>
                    <a:lstStyle/>
                    <a:p>
                      <a:pPr algn="r" rtl="0" fontAlgn="ctr"/>
                      <a:r>
                        <a:rPr lang="en-US" sz="2000" b="0" i="0" u="none" strike="noStrike">
                          <a:solidFill>
                            <a:srgbClr val="000000"/>
                          </a:solidFill>
                          <a:effectLst/>
                          <a:latin typeface="Calibri" panose="020F0502020204030204" pitchFamily="34" charset="0"/>
                        </a:rPr>
                        <a:t>7</a:t>
                      </a:r>
                    </a:p>
                  </a:txBody>
                  <a:tcPr marL="6350" marR="6350" marT="6350" marB="0" anchor="ctr">
                    <a:lnL w="12700" cap="flat" cmpd="sng" algn="ctr">
                      <a:solidFill>
                        <a:srgbClr val="BD582C"/>
                      </a:solidFill>
                      <a:prstDash val="solid"/>
                      <a:round/>
                      <a:headEnd type="none" w="med" len="med"/>
                      <a:tailEnd type="none" w="med" len="med"/>
                    </a:lnL>
                    <a:lnR w="12700" cap="flat" cmpd="sng" algn="ctr">
                      <a:solidFill>
                        <a:srgbClr val="BD582C"/>
                      </a:solidFill>
                      <a:prstDash val="solid"/>
                      <a:round/>
                      <a:headEnd type="none" w="med" len="med"/>
                      <a:tailEnd type="none" w="med" len="med"/>
                    </a:lnR>
                    <a:lnT w="12700" cap="flat" cmpd="sng" algn="ctr">
                      <a:solidFill>
                        <a:srgbClr val="BD582C"/>
                      </a:solidFill>
                      <a:prstDash val="solid"/>
                      <a:round/>
                      <a:headEnd type="none" w="med" len="med"/>
                      <a:tailEnd type="none" w="med" len="med"/>
                    </a:lnT>
                    <a:lnB w="12700" cap="flat" cmpd="sng" algn="ctr">
                      <a:solidFill>
                        <a:srgbClr val="BD582C"/>
                      </a:solidFill>
                      <a:prstDash val="solid"/>
                      <a:round/>
                      <a:headEnd type="none" w="med" len="med"/>
                      <a:tailEnd type="none" w="med" len="med"/>
                    </a:lnB>
                    <a:solidFill>
                      <a:srgbClr val="F4EAE8"/>
                    </a:solidFill>
                  </a:tcPr>
                </a:tc>
                <a:tc>
                  <a:txBody>
                    <a:bodyPr/>
                    <a:lstStyle/>
                    <a:p>
                      <a:pPr algn="l" rtl="0" fontAlgn="ctr"/>
                      <a:r>
                        <a:rPr lang="en-US" sz="2000" b="0" i="0" u="none" strike="noStrike">
                          <a:solidFill>
                            <a:srgbClr val="000000"/>
                          </a:solidFill>
                          <a:effectLst/>
                          <a:latin typeface="Calibri" panose="020F0502020204030204" pitchFamily="34" charset="0"/>
                        </a:rPr>
                        <a:t> KARNATAKA</a:t>
                      </a:r>
                    </a:p>
                  </a:txBody>
                  <a:tcPr marL="6350" marR="6350" marT="6350" marB="0" anchor="ctr">
                    <a:lnL w="12700" cap="flat" cmpd="sng" algn="ctr">
                      <a:solidFill>
                        <a:srgbClr val="BD582C"/>
                      </a:solidFill>
                      <a:prstDash val="solid"/>
                      <a:round/>
                      <a:headEnd type="none" w="med" len="med"/>
                      <a:tailEnd type="none" w="med" len="med"/>
                    </a:lnL>
                    <a:lnR w="12700" cap="flat" cmpd="sng" algn="ctr">
                      <a:solidFill>
                        <a:srgbClr val="BD582C"/>
                      </a:solidFill>
                      <a:prstDash val="solid"/>
                      <a:round/>
                      <a:headEnd type="none" w="med" len="med"/>
                      <a:tailEnd type="none" w="med" len="med"/>
                    </a:lnR>
                    <a:lnT w="12700" cap="flat" cmpd="sng" algn="ctr">
                      <a:solidFill>
                        <a:srgbClr val="BD582C"/>
                      </a:solidFill>
                      <a:prstDash val="solid"/>
                      <a:round/>
                      <a:headEnd type="none" w="med" len="med"/>
                      <a:tailEnd type="none" w="med" len="med"/>
                    </a:lnT>
                    <a:lnB w="12700" cap="flat" cmpd="sng" algn="ctr">
                      <a:solidFill>
                        <a:srgbClr val="BD582C"/>
                      </a:solidFill>
                      <a:prstDash val="solid"/>
                      <a:round/>
                      <a:headEnd type="none" w="med" len="med"/>
                      <a:tailEnd type="none" w="med" len="med"/>
                    </a:lnB>
                    <a:solidFill>
                      <a:srgbClr val="F4EAE8"/>
                    </a:solidFill>
                  </a:tcPr>
                </a:tc>
                <a:tc>
                  <a:txBody>
                    <a:bodyPr/>
                    <a:lstStyle/>
                    <a:p>
                      <a:pPr algn="r" rtl="0" fontAlgn="ctr"/>
                      <a:r>
                        <a:rPr lang="en-US" sz="2000" b="0" i="0" u="none" strike="noStrike">
                          <a:solidFill>
                            <a:srgbClr val="000000"/>
                          </a:solidFill>
                          <a:effectLst/>
                          <a:latin typeface="Calibri" panose="020F0502020204030204" pitchFamily="34" charset="0"/>
                        </a:rPr>
                        <a:t>2,53,59,036</a:t>
                      </a:r>
                    </a:p>
                  </a:txBody>
                  <a:tcPr marL="6350" marR="6350" marT="6350" marB="0" anchor="ctr">
                    <a:lnL w="12700" cap="flat" cmpd="sng" algn="ctr">
                      <a:solidFill>
                        <a:srgbClr val="BD582C"/>
                      </a:solidFill>
                      <a:prstDash val="solid"/>
                      <a:round/>
                      <a:headEnd type="none" w="med" len="med"/>
                      <a:tailEnd type="none" w="med" len="med"/>
                    </a:lnL>
                    <a:lnR w="12700" cap="flat" cmpd="sng" algn="ctr">
                      <a:solidFill>
                        <a:srgbClr val="BD582C"/>
                      </a:solidFill>
                      <a:prstDash val="solid"/>
                      <a:round/>
                      <a:headEnd type="none" w="med" len="med"/>
                      <a:tailEnd type="none" w="med" len="med"/>
                    </a:lnR>
                    <a:lnT w="12700" cap="flat" cmpd="sng" algn="ctr">
                      <a:solidFill>
                        <a:srgbClr val="BD582C"/>
                      </a:solidFill>
                      <a:prstDash val="solid"/>
                      <a:round/>
                      <a:headEnd type="none" w="med" len="med"/>
                      <a:tailEnd type="none" w="med" len="med"/>
                    </a:lnT>
                    <a:lnB w="12700" cap="flat" cmpd="sng" algn="ctr">
                      <a:solidFill>
                        <a:srgbClr val="BD582C"/>
                      </a:solidFill>
                      <a:prstDash val="solid"/>
                      <a:round/>
                      <a:headEnd type="none" w="med" len="med"/>
                      <a:tailEnd type="none" w="med" len="med"/>
                    </a:lnB>
                    <a:solidFill>
                      <a:srgbClr val="F4EAE8"/>
                    </a:solidFill>
                  </a:tcPr>
                </a:tc>
                <a:tc>
                  <a:txBody>
                    <a:bodyPr/>
                    <a:lstStyle/>
                    <a:p>
                      <a:pPr algn="r" rtl="0" fontAlgn="ctr"/>
                      <a:r>
                        <a:rPr lang="en-US" sz="2000" b="0" i="0" u="none" strike="noStrike" dirty="0">
                          <a:solidFill>
                            <a:srgbClr val="000000"/>
                          </a:solidFill>
                          <a:effectLst/>
                          <a:latin typeface="Calibri" panose="020F0502020204030204" pitchFamily="34" charset="0"/>
                        </a:rPr>
                        <a:t>20,55,920</a:t>
                      </a:r>
                    </a:p>
                  </a:txBody>
                  <a:tcPr marL="6350" marR="6350" marT="6350" marB="0" anchor="ctr">
                    <a:lnL w="12700" cap="flat" cmpd="sng" algn="ctr">
                      <a:solidFill>
                        <a:srgbClr val="BD582C"/>
                      </a:solidFill>
                      <a:prstDash val="solid"/>
                      <a:round/>
                      <a:headEnd type="none" w="med" len="med"/>
                      <a:tailEnd type="none" w="med" len="med"/>
                    </a:lnL>
                    <a:lnR w="12700" cap="flat" cmpd="sng" algn="ctr">
                      <a:solidFill>
                        <a:srgbClr val="BD582C"/>
                      </a:solidFill>
                      <a:prstDash val="solid"/>
                      <a:round/>
                      <a:headEnd type="none" w="med" len="med"/>
                      <a:tailEnd type="none" w="med" len="med"/>
                    </a:lnR>
                    <a:lnT w="12700" cap="flat" cmpd="sng" algn="ctr">
                      <a:solidFill>
                        <a:srgbClr val="BD582C"/>
                      </a:solidFill>
                      <a:prstDash val="solid"/>
                      <a:round/>
                      <a:headEnd type="none" w="med" len="med"/>
                      <a:tailEnd type="none" w="med" len="med"/>
                    </a:lnT>
                    <a:lnB w="12700" cap="flat" cmpd="sng" algn="ctr">
                      <a:solidFill>
                        <a:srgbClr val="BD582C"/>
                      </a:solidFill>
                      <a:prstDash val="solid"/>
                      <a:round/>
                      <a:headEnd type="none" w="med" len="med"/>
                      <a:tailEnd type="none" w="med" len="med"/>
                    </a:lnB>
                    <a:solidFill>
                      <a:srgbClr val="F4EAE8"/>
                    </a:solidFill>
                  </a:tcPr>
                </a:tc>
                <a:tc>
                  <a:txBody>
                    <a:bodyPr/>
                    <a:lstStyle/>
                    <a:p>
                      <a:pPr algn="r" rtl="0" fontAlgn="ctr"/>
                      <a:r>
                        <a:rPr lang="en-US" sz="2000" b="0" i="0" u="none" strike="noStrike">
                          <a:solidFill>
                            <a:srgbClr val="000000"/>
                          </a:solidFill>
                          <a:effectLst/>
                          <a:latin typeface="Calibri" panose="020F0502020204030204" pitchFamily="34" charset="0"/>
                        </a:rPr>
                        <a:t>6%</a:t>
                      </a:r>
                    </a:p>
                  </a:txBody>
                  <a:tcPr marL="6350" marR="6350" marT="6350" marB="0" anchor="ctr">
                    <a:lnL w="12700" cap="flat" cmpd="sng" algn="ctr">
                      <a:solidFill>
                        <a:srgbClr val="BD582C"/>
                      </a:solidFill>
                      <a:prstDash val="solid"/>
                      <a:round/>
                      <a:headEnd type="none" w="med" len="med"/>
                      <a:tailEnd type="none" w="med" len="med"/>
                    </a:lnL>
                    <a:lnR w="12700" cap="flat" cmpd="sng" algn="ctr">
                      <a:solidFill>
                        <a:srgbClr val="BD582C"/>
                      </a:solidFill>
                      <a:prstDash val="solid"/>
                      <a:round/>
                      <a:headEnd type="none" w="med" len="med"/>
                      <a:tailEnd type="none" w="med" len="med"/>
                    </a:lnR>
                    <a:lnT w="12700" cap="flat" cmpd="sng" algn="ctr">
                      <a:solidFill>
                        <a:srgbClr val="BD582C"/>
                      </a:solidFill>
                      <a:prstDash val="solid"/>
                      <a:round/>
                      <a:headEnd type="none" w="med" len="med"/>
                      <a:tailEnd type="none" w="med" len="med"/>
                    </a:lnT>
                    <a:lnB w="12700" cap="flat" cmpd="sng" algn="ctr">
                      <a:solidFill>
                        <a:srgbClr val="BD582C"/>
                      </a:solidFill>
                      <a:prstDash val="solid"/>
                      <a:round/>
                      <a:headEnd type="none" w="med" len="med"/>
                      <a:tailEnd type="none" w="med" len="med"/>
                    </a:lnB>
                    <a:solidFill>
                      <a:srgbClr val="F4EAE8"/>
                    </a:solidFill>
                  </a:tcPr>
                </a:tc>
                <a:extLst>
                  <a:ext uri="{0D108BD9-81ED-4DB2-BD59-A6C34878D82A}">
                    <a16:rowId xmlns:a16="http://schemas.microsoft.com/office/drawing/2014/main" val="1501419227"/>
                  </a:ext>
                </a:extLst>
              </a:tr>
              <a:tr h="364760">
                <a:tc>
                  <a:txBody>
                    <a:bodyPr/>
                    <a:lstStyle/>
                    <a:p>
                      <a:pPr algn="r" rtl="0" fontAlgn="ctr"/>
                      <a:r>
                        <a:rPr lang="en-US" sz="2000" b="0" i="0" u="none" strike="noStrike">
                          <a:solidFill>
                            <a:srgbClr val="000000"/>
                          </a:solidFill>
                          <a:effectLst/>
                          <a:latin typeface="Calibri" panose="020F0502020204030204" pitchFamily="34" charset="0"/>
                        </a:rPr>
                        <a:t>8</a:t>
                      </a:r>
                    </a:p>
                  </a:txBody>
                  <a:tcPr marL="6350" marR="6350" marT="6350" marB="0" anchor="ctr">
                    <a:lnL w="12700" cap="flat" cmpd="sng" algn="ctr">
                      <a:solidFill>
                        <a:srgbClr val="BD582C"/>
                      </a:solidFill>
                      <a:prstDash val="solid"/>
                      <a:round/>
                      <a:headEnd type="none" w="med" len="med"/>
                      <a:tailEnd type="none" w="med" len="med"/>
                    </a:lnL>
                    <a:lnR w="12700" cap="flat" cmpd="sng" algn="ctr">
                      <a:solidFill>
                        <a:srgbClr val="BD582C"/>
                      </a:solidFill>
                      <a:prstDash val="solid"/>
                      <a:round/>
                      <a:headEnd type="none" w="med" len="med"/>
                      <a:tailEnd type="none" w="med" len="med"/>
                    </a:lnR>
                    <a:lnT w="12700" cap="flat" cmpd="sng" algn="ctr">
                      <a:solidFill>
                        <a:srgbClr val="BD582C"/>
                      </a:solidFill>
                      <a:prstDash val="solid"/>
                      <a:round/>
                      <a:headEnd type="none" w="med" len="med"/>
                      <a:tailEnd type="none" w="med" len="med"/>
                    </a:lnT>
                    <a:lnB w="12700" cap="flat" cmpd="sng" algn="ctr">
                      <a:solidFill>
                        <a:srgbClr val="BD582C"/>
                      </a:solidFill>
                      <a:prstDash val="solid"/>
                      <a:round/>
                      <a:headEnd type="none" w="med" len="med"/>
                      <a:tailEnd type="none" w="med" len="med"/>
                    </a:lnB>
                    <a:solidFill>
                      <a:srgbClr val="F4EAE8"/>
                    </a:solidFill>
                  </a:tcPr>
                </a:tc>
                <a:tc>
                  <a:txBody>
                    <a:bodyPr/>
                    <a:lstStyle/>
                    <a:p>
                      <a:pPr algn="l" rtl="0" fontAlgn="ctr"/>
                      <a:r>
                        <a:rPr lang="en-US" sz="2000" b="0" i="0" u="none" strike="noStrike">
                          <a:solidFill>
                            <a:srgbClr val="000000"/>
                          </a:solidFill>
                          <a:effectLst/>
                          <a:latin typeface="Calibri" panose="020F0502020204030204" pitchFamily="34" charset="0"/>
                        </a:rPr>
                        <a:t>MADHYA PRADESH</a:t>
                      </a:r>
                    </a:p>
                  </a:txBody>
                  <a:tcPr marL="6350" marR="6350" marT="6350" marB="0" anchor="ctr">
                    <a:lnL w="12700" cap="flat" cmpd="sng" algn="ctr">
                      <a:solidFill>
                        <a:srgbClr val="BD582C"/>
                      </a:solidFill>
                      <a:prstDash val="solid"/>
                      <a:round/>
                      <a:headEnd type="none" w="med" len="med"/>
                      <a:tailEnd type="none" w="med" len="med"/>
                    </a:lnL>
                    <a:lnR w="12700" cap="flat" cmpd="sng" algn="ctr">
                      <a:solidFill>
                        <a:srgbClr val="BD582C"/>
                      </a:solidFill>
                      <a:prstDash val="solid"/>
                      <a:round/>
                      <a:headEnd type="none" w="med" len="med"/>
                      <a:tailEnd type="none" w="med" len="med"/>
                    </a:lnR>
                    <a:lnT w="12700" cap="flat" cmpd="sng" algn="ctr">
                      <a:solidFill>
                        <a:srgbClr val="BD582C"/>
                      </a:solidFill>
                      <a:prstDash val="solid"/>
                      <a:round/>
                      <a:headEnd type="none" w="med" len="med"/>
                      <a:tailEnd type="none" w="med" len="med"/>
                    </a:lnT>
                    <a:lnB w="12700" cap="flat" cmpd="sng" algn="ctr">
                      <a:solidFill>
                        <a:srgbClr val="BD582C"/>
                      </a:solidFill>
                      <a:prstDash val="solid"/>
                      <a:round/>
                      <a:headEnd type="none" w="med" len="med"/>
                      <a:tailEnd type="none" w="med" len="med"/>
                    </a:lnB>
                    <a:solidFill>
                      <a:srgbClr val="F4EAE8"/>
                    </a:solidFill>
                  </a:tcPr>
                </a:tc>
                <a:tc>
                  <a:txBody>
                    <a:bodyPr/>
                    <a:lstStyle/>
                    <a:p>
                      <a:pPr algn="r" rtl="0" fontAlgn="ctr"/>
                      <a:r>
                        <a:rPr lang="en-US" sz="2000" b="0" i="0" u="none" strike="noStrike">
                          <a:solidFill>
                            <a:srgbClr val="000000"/>
                          </a:solidFill>
                          <a:effectLst/>
                          <a:latin typeface="Calibri" panose="020F0502020204030204" pitchFamily="34" charset="0"/>
                        </a:rPr>
                        <a:t>2,72,34,721</a:t>
                      </a:r>
                    </a:p>
                  </a:txBody>
                  <a:tcPr marL="6350" marR="6350" marT="6350" marB="0" anchor="ctr">
                    <a:lnL w="12700" cap="flat" cmpd="sng" algn="ctr">
                      <a:solidFill>
                        <a:srgbClr val="BD582C"/>
                      </a:solidFill>
                      <a:prstDash val="solid"/>
                      <a:round/>
                      <a:headEnd type="none" w="med" len="med"/>
                      <a:tailEnd type="none" w="med" len="med"/>
                    </a:lnL>
                    <a:lnR w="12700" cap="flat" cmpd="sng" algn="ctr">
                      <a:solidFill>
                        <a:srgbClr val="BD582C"/>
                      </a:solidFill>
                      <a:prstDash val="solid"/>
                      <a:round/>
                      <a:headEnd type="none" w="med" len="med"/>
                      <a:tailEnd type="none" w="med" len="med"/>
                    </a:lnR>
                    <a:lnT w="12700" cap="flat" cmpd="sng" algn="ctr">
                      <a:solidFill>
                        <a:srgbClr val="BD582C"/>
                      </a:solidFill>
                      <a:prstDash val="solid"/>
                      <a:round/>
                      <a:headEnd type="none" w="med" len="med"/>
                      <a:tailEnd type="none" w="med" len="med"/>
                    </a:lnT>
                    <a:lnB w="12700" cap="flat" cmpd="sng" algn="ctr">
                      <a:solidFill>
                        <a:srgbClr val="BD582C"/>
                      </a:solidFill>
                      <a:prstDash val="solid"/>
                      <a:round/>
                      <a:headEnd type="none" w="med" len="med"/>
                      <a:tailEnd type="none" w="med" len="med"/>
                    </a:lnB>
                    <a:solidFill>
                      <a:srgbClr val="F4EAE8"/>
                    </a:solidFill>
                  </a:tcPr>
                </a:tc>
                <a:tc>
                  <a:txBody>
                    <a:bodyPr/>
                    <a:lstStyle/>
                    <a:p>
                      <a:pPr algn="r" rtl="0" fontAlgn="ctr"/>
                      <a:r>
                        <a:rPr lang="en-US" sz="2000" b="0" i="0" u="none" strike="noStrike" dirty="0">
                          <a:solidFill>
                            <a:srgbClr val="000000"/>
                          </a:solidFill>
                          <a:effectLst/>
                          <a:latin typeface="Calibri" panose="020F0502020204030204" pitchFamily="34" charset="0"/>
                        </a:rPr>
                        <a:t>20,33,712</a:t>
                      </a:r>
                    </a:p>
                  </a:txBody>
                  <a:tcPr marL="6350" marR="6350" marT="6350" marB="0" anchor="ctr">
                    <a:lnL w="12700" cap="flat" cmpd="sng" algn="ctr">
                      <a:solidFill>
                        <a:srgbClr val="BD582C"/>
                      </a:solidFill>
                      <a:prstDash val="solid"/>
                      <a:round/>
                      <a:headEnd type="none" w="med" len="med"/>
                      <a:tailEnd type="none" w="med" len="med"/>
                    </a:lnL>
                    <a:lnR w="12700" cap="flat" cmpd="sng" algn="ctr">
                      <a:solidFill>
                        <a:srgbClr val="BD582C"/>
                      </a:solidFill>
                      <a:prstDash val="solid"/>
                      <a:round/>
                      <a:headEnd type="none" w="med" len="med"/>
                      <a:tailEnd type="none" w="med" len="med"/>
                    </a:lnR>
                    <a:lnT w="12700" cap="flat" cmpd="sng" algn="ctr">
                      <a:solidFill>
                        <a:srgbClr val="BD582C"/>
                      </a:solidFill>
                      <a:prstDash val="solid"/>
                      <a:round/>
                      <a:headEnd type="none" w="med" len="med"/>
                      <a:tailEnd type="none" w="med" len="med"/>
                    </a:lnT>
                    <a:lnB w="12700" cap="flat" cmpd="sng" algn="ctr">
                      <a:solidFill>
                        <a:srgbClr val="BD582C"/>
                      </a:solidFill>
                      <a:prstDash val="solid"/>
                      <a:round/>
                      <a:headEnd type="none" w="med" len="med"/>
                      <a:tailEnd type="none" w="med" len="med"/>
                    </a:lnB>
                    <a:solidFill>
                      <a:srgbClr val="F4EAE8"/>
                    </a:solidFill>
                  </a:tcPr>
                </a:tc>
                <a:tc>
                  <a:txBody>
                    <a:bodyPr/>
                    <a:lstStyle/>
                    <a:p>
                      <a:pPr algn="r" rtl="0" fontAlgn="ctr"/>
                      <a:r>
                        <a:rPr lang="en-US" sz="2000" b="0" i="0" u="none" strike="noStrike">
                          <a:solidFill>
                            <a:srgbClr val="000000"/>
                          </a:solidFill>
                          <a:effectLst/>
                          <a:latin typeface="Calibri" panose="020F0502020204030204" pitchFamily="34" charset="0"/>
                        </a:rPr>
                        <a:t>7%</a:t>
                      </a:r>
                    </a:p>
                  </a:txBody>
                  <a:tcPr marL="6350" marR="6350" marT="6350" marB="0" anchor="ctr">
                    <a:lnL w="12700" cap="flat" cmpd="sng" algn="ctr">
                      <a:solidFill>
                        <a:srgbClr val="BD582C"/>
                      </a:solidFill>
                      <a:prstDash val="solid"/>
                      <a:round/>
                      <a:headEnd type="none" w="med" len="med"/>
                      <a:tailEnd type="none" w="med" len="med"/>
                    </a:lnL>
                    <a:lnR w="12700" cap="flat" cmpd="sng" algn="ctr">
                      <a:solidFill>
                        <a:srgbClr val="BD582C"/>
                      </a:solidFill>
                      <a:prstDash val="solid"/>
                      <a:round/>
                      <a:headEnd type="none" w="med" len="med"/>
                      <a:tailEnd type="none" w="med" len="med"/>
                    </a:lnR>
                    <a:lnT w="12700" cap="flat" cmpd="sng" algn="ctr">
                      <a:solidFill>
                        <a:srgbClr val="BD582C"/>
                      </a:solidFill>
                      <a:prstDash val="solid"/>
                      <a:round/>
                      <a:headEnd type="none" w="med" len="med"/>
                      <a:tailEnd type="none" w="med" len="med"/>
                    </a:lnT>
                    <a:lnB w="12700" cap="flat" cmpd="sng" algn="ctr">
                      <a:solidFill>
                        <a:srgbClr val="BD582C"/>
                      </a:solidFill>
                      <a:prstDash val="solid"/>
                      <a:round/>
                      <a:headEnd type="none" w="med" len="med"/>
                      <a:tailEnd type="none" w="med" len="med"/>
                    </a:lnB>
                    <a:solidFill>
                      <a:srgbClr val="F4EAE8"/>
                    </a:solidFill>
                  </a:tcPr>
                </a:tc>
                <a:extLst>
                  <a:ext uri="{0D108BD9-81ED-4DB2-BD59-A6C34878D82A}">
                    <a16:rowId xmlns:a16="http://schemas.microsoft.com/office/drawing/2014/main" val="1806370476"/>
                  </a:ext>
                </a:extLst>
              </a:tr>
              <a:tr h="364760">
                <a:tc>
                  <a:txBody>
                    <a:bodyPr/>
                    <a:lstStyle/>
                    <a:p>
                      <a:pPr algn="r" rtl="0" fontAlgn="ctr"/>
                      <a:r>
                        <a:rPr lang="en-US" sz="2000" b="0" i="0" u="none" strike="noStrike">
                          <a:solidFill>
                            <a:srgbClr val="000000"/>
                          </a:solidFill>
                          <a:effectLst/>
                          <a:latin typeface="Calibri" panose="020F0502020204030204" pitchFamily="34" charset="0"/>
                        </a:rPr>
                        <a:t>9</a:t>
                      </a:r>
                    </a:p>
                  </a:txBody>
                  <a:tcPr marL="6350" marR="6350" marT="6350" marB="0" anchor="ctr">
                    <a:lnL w="12700" cap="flat" cmpd="sng" algn="ctr">
                      <a:solidFill>
                        <a:srgbClr val="BD582C"/>
                      </a:solidFill>
                      <a:prstDash val="solid"/>
                      <a:round/>
                      <a:headEnd type="none" w="med" len="med"/>
                      <a:tailEnd type="none" w="med" len="med"/>
                    </a:lnL>
                    <a:lnR w="12700" cap="flat" cmpd="sng" algn="ctr">
                      <a:solidFill>
                        <a:srgbClr val="BD582C"/>
                      </a:solidFill>
                      <a:prstDash val="solid"/>
                      <a:round/>
                      <a:headEnd type="none" w="med" len="med"/>
                      <a:tailEnd type="none" w="med" len="med"/>
                    </a:lnR>
                    <a:lnT w="12700" cap="flat" cmpd="sng" algn="ctr">
                      <a:solidFill>
                        <a:srgbClr val="BD582C"/>
                      </a:solidFill>
                      <a:prstDash val="solid"/>
                      <a:round/>
                      <a:headEnd type="none" w="med" len="med"/>
                      <a:tailEnd type="none" w="med" len="med"/>
                    </a:lnT>
                    <a:lnB w="12700" cap="flat" cmpd="sng" algn="ctr">
                      <a:solidFill>
                        <a:srgbClr val="BD582C"/>
                      </a:solidFill>
                      <a:prstDash val="solid"/>
                      <a:round/>
                      <a:headEnd type="none" w="med" len="med"/>
                      <a:tailEnd type="none" w="med" len="med"/>
                    </a:lnB>
                    <a:solidFill>
                      <a:srgbClr val="F4EAE8"/>
                    </a:solidFill>
                  </a:tcPr>
                </a:tc>
                <a:tc>
                  <a:txBody>
                    <a:bodyPr/>
                    <a:lstStyle/>
                    <a:p>
                      <a:pPr algn="l" rtl="0" fontAlgn="ctr"/>
                      <a:r>
                        <a:rPr lang="en-US" sz="2000" b="0" i="0" u="none" strike="noStrike">
                          <a:solidFill>
                            <a:srgbClr val="000000"/>
                          </a:solidFill>
                          <a:effectLst/>
                          <a:latin typeface="Calibri" panose="020F0502020204030204" pitchFamily="34" charset="0"/>
                        </a:rPr>
                        <a:t>RAJASTHAN</a:t>
                      </a:r>
                    </a:p>
                  </a:txBody>
                  <a:tcPr marL="6350" marR="6350" marT="6350" marB="0" anchor="ctr">
                    <a:lnL w="12700" cap="flat" cmpd="sng" algn="ctr">
                      <a:solidFill>
                        <a:srgbClr val="BD582C"/>
                      </a:solidFill>
                      <a:prstDash val="solid"/>
                      <a:round/>
                      <a:headEnd type="none" w="med" len="med"/>
                      <a:tailEnd type="none" w="med" len="med"/>
                    </a:lnL>
                    <a:lnR w="12700" cap="flat" cmpd="sng" algn="ctr">
                      <a:solidFill>
                        <a:srgbClr val="BD582C"/>
                      </a:solidFill>
                      <a:prstDash val="solid"/>
                      <a:round/>
                      <a:headEnd type="none" w="med" len="med"/>
                      <a:tailEnd type="none" w="med" len="med"/>
                    </a:lnR>
                    <a:lnT w="12700" cap="flat" cmpd="sng" algn="ctr">
                      <a:solidFill>
                        <a:srgbClr val="BD582C"/>
                      </a:solidFill>
                      <a:prstDash val="solid"/>
                      <a:round/>
                      <a:headEnd type="none" w="med" len="med"/>
                      <a:tailEnd type="none" w="med" len="med"/>
                    </a:lnT>
                    <a:lnB w="12700" cap="flat" cmpd="sng" algn="ctr">
                      <a:solidFill>
                        <a:srgbClr val="BD582C"/>
                      </a:solidFill>
                      <a:prstDash val="solid"/>
                      <a:round/>
                      <a:headEnd type="none" w="med" len="med"/>
                      <a:tailEnd type="none" w="med" len="med"/>
                    </a:lnB>
                    <a:solidFill>
                      <a:srgbClr val="F4EAE8"/>
                    </a:solidFill>
                  </a:tcPr>
                </a:tc>
                <a:tc>
                  <a:txBody>
                    <a:bodyPr/>
                    <a:lstStyle/>
                    <a:p>
                      <a:pPr algn="r" rtl="0" fontAlgn="ctr"/>
                      <a:r>
                        <a:rPr lang="en-US" sz="2000" b="0" i="0" u="none" strike="noStrike">
                          <a:solidFill>
                            <a:srgbClr val="000000"/>
                          </a:solidFill>
                          <a:effectLst/>
                          <a:latin typeface="Calibri" panose="020F0502020204030204" pitchFamily="34" charset="0"/>
                        </a:rPr>
                        <a:t>2,52,77,598</a:t>
                      </a:r>
                    </a:p>
                  </a:txBody>
                  <a:tcPr marL="6350" marR="6350" marT="6350" marB="0" anchor="ctr">
                    <a:lnL w="12700" cap="flat" cmpd="sng" algn="ctr">
                      <a:solidFill>
                        <a:srgbClr val="BD582C"/>
                      </a:solidFill>
                      <a:prstDash val="solid"/>
                      <a:round/>
                      <a:headEnd type="none" w="med" len="med"/>
                      <a:tailEnd type="none" w="med" len="med"/>
                    </a:lnL>
                    <a:lnR w="12700" cap="flat" cmpd="sng" algn="ctr">
                      <a:solidFill>
                        <a:srgbClr val="BD582C"/>
                      </a:solidFill>
                      <a:prstDash val="solid"/>
                      <a:round/>
                      <a:headEnd type="none" w="med" len="med"/>
                      <a:tailEnd type="none" w="med" len="med"/>
                    </a:lnR>
                    <a:lnT w="12700" cap="flat" cmpd="sng" algn="ctr">
                      <a:solidFill>
                        <a:srgbClr val="BD582C"/>
                      </a:solidFill>
                      <a:prstDash val="solid"/>
                      <a:round/>
                      <a:headEnd type="none" w="med" len="med"/>
                      <a:tailEnd type="none" w="med" len="med"/>
                    </a:lnT>
                    <a:lnB w="12700" cap="flat" cmpd="sng" algn="ctr">
                      <a:solidFill>
                        <a:srgbClr val="BD582C"/>
                      </a:solidFill>
                      <a:prstDash val="solid"/>
                      <a:round/>
                      <a:headEnd type="none" w="med" len="med"/>
                      <a:tailEnd type="none" w="med" len="med"/>
                    </a:lnB>
                    <a:solidFill>
                      <a:srgbClr val="F4EAE8"/>
                    </a:solidFill>
                  </a:tcPr>
                </a:tc>
                <a:tc>
                  <a:txBody>
                    <a:bodyPr/>
                    <a:lstStyle/>
                    <a:p>
                      <a:pPr algn="r" rtl="0" fontAlgn="ctr"/>
                      <a:r>
                        <a:rPr lang="en-US" sz="2000" b="0" i="0" u="none" strike="noStrike" dirty="0">
                          <a:solidFill>
                            <a:srgbClr val="000000"/>
                          </a:solidFill>
                          <a:effectLst/>
                          <a:latin typeface="Calibri" panose="020F0502020204030204" pitchFamily="34" charset="0"/>
                        </a:rPr>
                        <a:t>17,33,577</a:t>
                      </a:r>
                    </a:p>
                  </a:txBody>
                  <a:tcPr marL="6350" marR="6350" marT="6350" marB="0" anchor="ctr">
                    <a:lnL w="12700" cap="flat" cmpd="sng" algn="ctr">
                      <a:solidFill>
                        <a:srgbClr val="BD582C"/>
                      </a:solidFill>
                      <a:prstDash val="solid"/>
                      <a:round/>
                      <a:headEnd type="none" w="med" len="med"/>
                      <a:tailEnd type="none" w="med" len="med"/>
                    </a:lnL>
                    <a:lnR w="12700" cap="flat" cmpd="sng" algn="ctr">
                      <a:solidFill>
                        <a:srgbClr val="BD582C"/>
                      </a:solidFill>
                      <a:prstDash val="solid"/>
                      <a:round/>
                      <a:headEnd type="none" w="med" len="med"/>
                      <a:tailEnd type="none" w="med" len="med"/>
                    </a:lnR>
                    <a:lnT w="12700" cap="flat" cmpd="sng" algn="ctr">
                      <a:solidFill>
                        <a:srgbClr val="BD582C"/>
                      </a:solidFill>
                      <a:prstDash val="solid"/>
                      <a:round/>
                      <a:headEnd type="none" w="med" len="med"/>
                      <a:tailEnd type="none" w="med" len="med"/>
                    </a:lnT>
                    <a:lnB w="12700" cap="flat" cmpd="sng" algn="ctr">
                      <a:solidFill>
                        <a:srgbClr val="BD582C"/>
                      </a:solidFill>
                      <a:prstDash val="solid"/>
                      <a:round/>
                      <a:headEnd type="none" w="med" len="med"/>
                      <a:tailEnd type="none" w="med" len="med"/>
                    </a:lnB>
                    <a:solidFill>
                      <a:srgbClr val="F4EAE8"/>
                    </a:solidFill>
                  </a:tcPr>
                </a:tc>
                <a:tc>
                  <a:txBody>
                    <a:bodyPr/>
                    <a:lstStyle/>
                    <a:p>
                      <a:pPr algn="r" rtl="0" fontAlgn="ctr"/>
                      <a:r>
                        <a:rPr lang="en-US" sz="2000" b="0" i="0" u="none" strike="noStrike">
                          <a:solidFill>
                            <a:srgbClr val="000000"/>
                          </a:solidFill>
                          <a:effectLst/>
                          <a:latin typeface="Calibri" panose="020F0502020204030204" pitchFamily="34" charset="0"/>
                        </a:rPr>
                        <a:t>7%</a:t>
                      </a:r>
                    </a:p>
                  </a:txBody>
                  <a:tcPr marL="6350" marR="6350" marT="6350" marB="0" anchor="ctr">
                    <a:lnL w="12700" cap="flat" cmpd="sng" algn="ctr">
                      <a:solidFill>
                        <a:srgbClr val="BD582C"/>
                      </a:solidFill>
                      <a:prstDash val="solid"/>
                      <a:round/>
                      <a:headEnd type="none" w="med" len="med"/>
                      <a:tailEnd type="none" w="med" len="med"/>
                    </a:lnL>
                    <a:lnR w="12700" cap="flat" cmpd="sng" algn="ctr">
                      <a:solidFill>
                        <a:srgbClr val="BD582C"/>
                      </a:solidFill>
                      <a:prstDash val="solid"/>
                      <a:round/>
                      <a:headEnd type="none" w="med" len="med"/>
                      <a:tailEnd type="none" w="med" len="med"/>
                    </a:lnR>
                    <a:lnT w="12700" cap="flat" cmpd="sng" algn="ctr">
                      <a:solidFill>
                        <a:srgbClr val="BD582C"/>
                      </a:solidFill>
                      <a:prstDash val="solid"/>
                      <a:round/>
                      <a:headEnd type="none" w="med" len="med"/>
                      <a:tailEnd type="none" w="med" len="med"/>
                    </a:lnT>
                    <a:lnB w="12700" cap="flat" cmpd="sng" algn="ctr">
                      <a:solidFill>
                        <a:srgbClr val="BD582C"/>
                      </a:solidFill>
                      <a:prstDash val="solid"/>
                      <a:round/>
                      <a:headEnd type="none" w="med" len="med"/>
                      <a:tailEnd type="none" w="med" len="med"/>
                    </a:lnB>
                    <a:solidFill>
                      <a:srgbClr val="F4EAE8"/>
                    </a:solidFill>
                  </a:tcPr>
                </a:tc>
                <a:extLst>
                  <a:ext uri="{0D108BD9-81ED-4DB2-BD59-A6C34878D82A}">
                    <a16:rowId xmlns:a16="http://schemas.microsoft.com/office/drawing/2014/main" val="979497991"/>
                  </a:ext>
                </a:extLst>
              </a:tr>
              <a:tr h="364760">
                <a:tc>
                  <a:txBody>
                    <a:bodyPr/>
                    <a:lstStyle/>
                    <a:p>
                      <a:pPr algn="r" rtl="0" fontAlgn="ctr"/>
                      <a:r>
                        <a:rPr lang="en-US" sz="2000" b="0" i="0" u="none" strike="noStrike">
                          <a:solidFill>
                            <a:srgbClr val="000000"/>
                          </a:solidFill>
                          <a:effectLst/>
                          <a:latin typeface="Calibri" panose="020F0502020204030204" pitchFamily="34" charset="0"/>
                        </a:rPr>
                        <a:t>10</a:t>
                      </a:r>
                    </a:p>
                  </a:txBody>
                  <a:tcPr marL="6350" marR="6350" marT="6350" marB="0" anchor="ctr">
                    <a:lnL w="12700" cap="flat" cmpd="sng" algn="ctr">
                      <a:solidFill>
                        <a:srgbClr val="BD582C"/>
                      </a:solidFill>
                      <a:prstDash val="solid"/>
                      <a:round/>
                      <a:headEnd type="none" w="med" len="med"/>
                      <a:tailEnd type="none" w="med" len="med"/>
                    </a:lnL>
                    <a:lnR w="12700" cap="flat" cmpd="sng" algn="ctr">
                      <a:solidFill>
                        <a:srgbClr val="BD582C"/>
                      </a:solidFill>
                      <a:prstDash val="solid"/>
                      <a:round/>
                      <a:headEnd type="none" w="med" len="med"/>
                      <a:tailEnd type="none" w="med" len="med"/>
                    </a:lnR>
                    <a:lnT w="12700" cap="flat" cmpd="sng" algn="ctr">
                      <a:solidFill>
                        <a:srgbClr val="BD582C"/>
                      </a:solidFill>
                      <a:prstDash val="solid"/>
                      <a:round/>
                      <a:headEnd type="none" w="med" len="med"/>
                      <a:tailEnd type="none" w="med" len="med"/>
                    </a:lnT>
                    <a:lnB w="12700" cap="flat" cmpd="sng" algn="ctr">
                      <a:solidFill>
                        <a:srgbClr val="BD582C"/>
                      </a:solidFill>
                      <a:prstDash val="solid"/>
                      <a:round/>
                      <a:headEnd type="none" w="med" len="med"/>
                      <a:tailEnd type="none" w="med" len="med"/>
                    </a:lnB>
                    <a:solidFill>
                      <a:srgbClr val="F4EAE8"/>
                    </a:solidFill>
                  </a:tcPr>
                </a:tc>
                <a:tc>
                  <a:txBody>
                    <a:bodyPr/>
                    <a:lstStyle/>
                    <a:p>
                      <a:pPr algn="l" rtl="0" fontAlgn="ctr"/>
                      <a:r>
                        <a:rPr lang="en-US" sz="2000" b="0" i="0" u="none" strike="noStrike">
                          <a:solidFill>
                            <a:srgbClr val="000000"/>
                          </a:solidFill>
                          <a:effectLst/>
                          <a:latin typeface="Calibri" panose="020F0502020204030204" pitchFamily="34" charset="0"/>
                        </a:rPr>
                        <a:t>GUJARAT</a:t>
                      </a:r>
                    </a:p>
                  </a:txBody>
                  <a:tcPr marL="6350" marR="6350" marT="6350" marB="0" anchor="ctr">
                    <a:lnL w="12700" cap="flat" cmpd="sng" algn="ctr">
                      <a:solidFill>
                        <a:srgbClr val="BD582C"/>
                      </a:solidFill>
                      <a:prstDash val="solid"/>
                      <a:round/>
                      <a:headEnd type="none" w="med" len="med"/>
                      <a:tailEnd type="none" w="med" len="med"/>
                    </a:lnL>
                    <a:lnR w="12700" cap="flat" cmpd="sng" algn="ctr">
                      <a:solidFill>
                        <a:srgbClr val="BD582C"/>
                      </a:solidFill>
                      <a:prstDash val="solid"/>
                      <a:round/>
                      <a:headEnd type="none" w="med" len="med"/>
                      <a:tailEnd type="none" w="med" len="med"/>
                    </a:lnR>
                    <a:lnT w="12700" cap="flat" cmpd="sng" algn="ctr">
                      <a:solidFill>
                        <a:srgbClr val="BD582C"/>
                      </a:solidFill>
                      <a:prstDash val="solid"/>
                      <a:round/>
                      <a:headEnd type="none" w="med" len="med"/>
                      <a:tailEnd type="none" w="med" len="med"/>
                    </a:lnT>
                    <a:lnB w="12700" cap="flat" cmpd="sng" algn="ctr">
                      <a:solidFill>
                        <a:srgbClr val="BD582C"/>
                      </a:solidFill>
                      <a:prstDash val="solid"/>
                      <a:round/>
                      <a:headEnd type="none" w="med" len="med"/>
                      <a:tailEnd type="none" w="med" len="med"/>
                    </a:lnB>
                    <a:solidFill>
                      <a:srgbClr val="F4EAE8"/>
                    </a:solidFill>
                  </a:tcPr>
                </a:tc>
                <a:tc>
                  <a:txBody>
                    <a:bodyPr/>
                    <a:lstStyle/>
                    <a:p>
                      <a:pPr algn="r" rtl="0" fontAlgn="ctr"/>
                      <a:r>
                        <a:rPr lang="en-US" sz="2000" b="0" i="0" u="none" strike="noStrike">
                          <a:solidFill>
                            <a:srgbClr val="000000"/>
                          </a:solidFill>
                          <a:effectLst/>
                          <a:latin typeface="Calibri" panose="020F0502020204030204" pitchFamily="34" charset="0"/>
                        </a:rPr>
                        <a:t>2,38,27,045</a:t>
                      </a:r>
                    </a:p>
                  </a:txBody>
                  <a:tcPr marL="6350" marR="6350" marT="6350" marB="0" anchor="ctr">
                    <a:lnL w="12700" cap="flat" cmpd="sng" algn="ctr">
                      <a:solidFill>
                        <a:srgbClr val="BD582C"/>
                      </a:solidFill>
                      <a:prstDash val="solid"/>
                      <a:round/>
                      <a:headEnd type="none" w="med" len="med"/>
                      <a:tailEnd type="none" w="med" len="med"/>
                    </a:lnL>
                    <a:lnR w="12700" cap="flat" cmpd="sng" algn="ctr">
                      <a:solidFill>
                        <a:srgbClr val="BD582C"/>
                      </a:solidFill>
                      <a:prstDash val="solid"/>
                      <a:round/>
                      <a:headEnd type="none" w="med" len="med"/>
                      <a:tailEnd type="none" w="med" len="med"/>
                    </a:lnR>
                    <a:lnT w="12700" cap="flat" cmpd="sng" algn="ctr">
                      <a:solidFill>
                        <a:srgbClr val="BD582C"/>
                      </a:solidFill>
                      <a:prstDash val="solid"/>
                      <a:round/>
                      <a:headEnd type="none" w="med" len="med"/>
                      <a:tailEnd type="none" w="med" len="med"/>
                    </a:lnT>
                    <a:lnB w="12700" cap="flat" cmpd="sng" algn="ctr">
                      <a:solidFill>
                        <a:srgbClr val="BD582C"/>
                      </a:solidFill>
                      <a:prstDash val="solid"/>
                      <a:round/>
                      <a:headEnd type="none" w="med" len="med"/>
                      <a:tailEnd type="none" w="med" len="med"/>
                    </a:lnB>
                    <a:solidFill>
                      <a:srgbClr val="F4EAE8"/>
                    </a:solidFill>
                  </a:tcPr>
                </a:tc>
                <a:tc>
                  <a:txBody>
                    <a:bodyPr/>
                    <a:lstStyle/>
                    <a:p>
                      <a:pPr algn="r" rtl="0" fontAlgn="ctr"/>
                      <a:r>
                        <a:rPr lang="en-US" sz="2000" b="0" i="0" u="none" strike="noStrike" dirty="0">
                          <a:solidFill>
                            <a:srgbClr val="000000"/>
                          </a:solidFill>
                          <a:effectLst/>
                          <a:latin typeface="Calibri" panose="020F0502020204030204" pitchFamily="34" charset="0"/>
                        </a:rPr>
                        <a:t>14,35,907</a:t>
                      </a:r>
                    </a:p>
                  </a:txBody>
                  <a:tcPr marL="6350" marR="6350" marT="6350" marB="0" anchor="ctr">
                    <a:lnL w="12700" cap="flat" cmpd="sng" algn="ctr">
                      <a:solidFill>
                        <a:srgbClr val="BD582C"/>
                      </a:solidFill>
                      <a:prstDash val="solid"/>
                      <a:round/>
                      <a:headEnd type="none" w="med" len="med"/>
                      <a:tailEnd type="none" w="med" len="med"/>
                    </a:lnL>
                    <a:lnR w="12700" cap="flat" cmpd="sng" algn="ctr">
                      <a:solidFill>
                        <a:srgbClr val="BD582C"/>
                      </a:solidFill>
                      <a:prstDash val="solid"/>
                      <a:round/>
                      <a:headEnd type="none" w="med" len="med"/>
                      <a:tailEnd type="none" w="med" len="med"/>
                    </a:lnR>
                    <a:lnT w="12700" cap="flat" cmpd="sng" algn="ctr">
                      <a:solidFill>
                        <a:srgbClr val="BD582C"/>
                      </a:solidFill>
                      <a:prstDash val="solid"/>
                      <a:round/>
                      <a:headEnd type="none" w="med" len="med"/>
                      <a:tailEnd type="none" w="med" len="med"/>
                    </a:lnT>
                    <a:lnB w="12700" cap="flat" cmpd="sng" algn="ctr">
                      <a:solidFill>
                        <a:srgbClr val="BD582C"/>
                      </a:solidFill>
                      <a:prstDash val="solid"/>
                      <a:round/>
                      <a:headEnd type="none" w="med" len="med"/>
                      <a:tailEnd type="none" w="med" len="med"/>
                    </a:lnB>
                    <a:solidFill>
                      <a:srgbClr val="F4EAE8"/>
                    </a:solidFill>
                  </a:tcPr>
                </a:tc>
                <a:tc>
                  <a:txBody>
                    <a:bodyPr/>
                    <a:lstStyle/>
                    <a:p>
                      <a:pPr algn="r" rtl="0" fontAlgn="ctr"/>
                      <a:r>
                        <a:rPr lang="en-US" sz="2000" b="0" i="0" u="none" strike="noStrike" dirty="0">
                          <a:solidFill>
                            <a:srgbClr val="000000"/>
                          </a:solidFill>
                          <a:effectLst/>
                          <a:latin typeface="Calibri" panose="020F0502020204030204" pitchFamily="34" charset="0"/>
                        </a:rPr>
                        <a:t>6%</a:t>
                      </a:r>
                    </a:p>
                  </a:txBody>
                  <a:tcPr marL="6350" marR="6350" marT="6350" marB="0" anchor="ctr">
                    <a:lnL w="12700" cap="flat" cmpd="sng" algn="ctr">
                      <a:solidFill>
                        <a:srgbClr val="BD582C"/>
                      </a:solidFill>
                      <a:prstDash val="solid"/>
                      <a:round/>
                      <a:headEnd type="none" w="med" len="med"/>
                      <a:tailEnd type="none" w="med" len="med"/>
                    </a:lnL>
                    <a:lnR w="12700" cap="flat" cmpd="sng" algn="ctr">
                      <a:solidFill>
                        <a:srgbClr val="BD582C"/>
                      </a:solidFill>
                      <a:prstDash val="solid"/>
                      <a:round/>
                      <a:headEnd type="none" w="med" len="med"/>
                      <a:tailEnd type="none" w="med" len="med"/>
                    </a:lnR>
                    <a:lnT w="12700" cap="flat" cmpd="sng" algn="ctr">
                      <a:solidFill>
                        <a:srgbClr val="BD582C"/>
                      </a:solidFill>
                      <a:prstDash val="solid"/>
                      <a:round/>
                      <a:headEnd type="none" w="med" len="med"/>
                      <a:tailEnd type="none" w="med" len="med"/>
                    </a:lnT>
                    <a:lnB w="12700" cap="flat" cmpd="sng" algn="ctr">
                      <a:solidFill>
                        <a:srgbClr val="BD582C"/>
                      </a:solidFill>
                      <a:prstDash val="solid"/>
                      <a:round/>
                      <a:headEnd type="none" w="med" len="med"/>
                      <a:tailEnd type="none" w="med" len="med"/>
                    </a:lnB>
                    <a:solidFill>
                      <a:srgbClr val="F4EAE8"/>
                    </a:solidFill>
                  </a:tcPr>
                </a:tc>
                <a:extLst>
                  <a:ext uri="{0D108BD9-81ED-4DB2-BD59-A6C34878D82A}">
                    <a16:rowId xmlns:a16="http://schemas.microsoft.com/office/drawing/2014/main" val="1043286862"/>
                  </a:ext>
                </a:extLst>
              </a:tr>
            </a:tbl>
          </a:graphicData>
        </a:graphic>
      </p:graphicFrame>
    </p:spTree>
    <p:extLst>
      <p:ext uri="{BB962C8B-B14F-4D97-AF65-F5344CB8AC3E}">
        <p14:creationId xmlns:p14="http://schemas.microsoft.com/office/powerpoint/2010/main" val="35774525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1F2CFA1B-C141-420D-8931-D84DBDEC7AF2}"/>
              </a:ext>
            </a:extLst>
          </p:cNvPr>
          <p:cNvSpPr>
            <a:spLocks noGrp="1"/>
          </p:cNvSpPr>
          <p:nvPr>
            <p:ph type="ftr" sz="quarter" idx="11"/>
          </p:nvPr>
        </p:nvSpPr>
        <p:spPr>
          <a:xfrm>
            <a:off x="3686185" y="6492835"/>
            <a:ext cx="4822804" cy="365125"/>
          </a:xfrm>
        </p:spPr>
        <p:txBody>
          <a:bodyPr/>
          <a:lstStyle/>
          <a:p>
            <a:endParaRPr lang="en-US" dirty="0"/>
          </a:p>
        </p:txBody>
      </p:sp>
      <p:sp>
        <p:nvSpPr>
          <p:cNvPr id="3" name="Slide Number Placeholder 2">
            <a:extLst>
              <a:ext uri="{FF2B5EF4-FFF2-40B4-BE49-F238E27FC236}">
                <a16:creationId xmlns:a16="http://schemas.microsoft.com/office/drawing/2014/main" id="{40E4C631-B269-43DA-8E02-F43BD7B2A073}"/>
              </a:ext>
            </a:extLst>
          </p:cNvPr>
          <p:cNvSpPr>
            <a:spLocks noGrp="1"/>
          </p:cNvSpPr>
          <p:nvPr>
            <p:ph type="sldNum" sz="quarter" idx="12"/>
          </p:nvPr>
        </p:nvSpPr>
        <p:spPr/>
        <p:txBody>
          <a:bodyPr/>
          <a:lstStyle/>
          <a:p>
            <a:fld id="{86A63018-DC43-46F9-BA48-F205311E8322}" type="slidenum">
              <a:rPr lang="en-US" smtClean="0"/>
              <a:t>19</a:t>
            </a:fld>
            <a:endParaRPr lang="en-US"/>
          </a:p>
        </p:txBody>
      </p:sp>
      <p:sp>
        <p:nvSpPr>
          <p:cNvPr id="5" name="Rectangle 1">
            <a:extLst>
              <a:ext uri="{FF2B5EF4-FFF2-40B4-BE49-F238E27FC236}">
                <a16:creationId xmlns:a16="http://schemas.microsoft.com/office/drawing/2014/main" id="{4FBEFC5E-C24E-4CF4-8251-EBED0B44ECB0}"/>
              </a:ext>
            </a:extLst>
          </p:cNvPr>
          <p:cNvSpPr>
            <a:spLocks noChangeArrowheads="1"/>
          </p:cNvSpPr>
          <p:nvPr/>
        </p:nvSpPr>
        <p:spPr bwMode="auto">
          <a:xfrm>
            <a:off x="3787983" y="442282"/>
            <a:ext cx="4966360" cy="861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algn="ctr"/>
            <a:r>
              <a:rPr lang="en-IN" sz="3200" b="1" u="sng" dirty="0">
                <a:latin typeface="Montserrat"/>
              </a:rPr>
              <a:t>APY coverage in PESA States</a:t>
            </a:r>
          </a:p>
          <a:p>
            <a:pPr algn="ctr"/>
            <a:endParaRPr lang="en-IN" u="sng" dirty="0"/>
          </a:p>
        </p:txBody>
      </p:sp>
      <p:graphicFrame>
        <p:nvGraphicFramePr>
          <p:cNvPr id="4" name="Table 3">
            <a:extLst>
              <a:ext uri="{FF2B5EF4-FFF2-40B4-BE49-F238E27FC236}">
                <a16:creationId xmlns:a16="http://schemas.microsoft.com/office/drawing/2014/main" id="{80B37536-16ED-41CF-9B2C-0E3FBE6AA267}"/>
              </a:ext>
            </a:extLst>
          </p:cNvPr>
          <p:cNvGraphicFramePr>
            <a:graphicFrameLocks noGrp="1"/>
          </p:cNvGraphicFramePr>
          <p:nvPr>
            <p:extLst>
              <p:ext uri="{D42A27DB-BD31-4B8C-83A1-F6EECF244321}">
                <p14:modId xmlns:p14="http://schemas.microsoft.com/office/powerpoint/2010/main" val="3060640913"/>
              </p:ext>
            </p:extLst>
          </p:nvPr>
        </p:nvGraphicFramePr>
        <p:xfrm>
          <a:off x="638978" y="1145754"/>
          <a:ext cx="10961782" cy="4957180"/>
        </p:xfrm>
        <a:graphic>
          <a:graphicData uri="http://schemas.openxmlformats.org/drawingml/2006/table">
            <a:tbl>
              <a:tblPr>
                <a:tableStyleId>{5C22544A-7EE6-4342-B048-85BDC9FD1C3A}</a:tableStyleId>
              </a:tblPr>
              <a:tblGrid>
                <a:gridCol w="1027667">
                  <a:extLst>
                    <a:ext uri="{9D8B030D-6E8A-4147-A177-3AD203B41FA5}">
                      <a16:colId xmlns:a16="http://schemas.microsoft.com/office/drawing/2014/main" val="2259022909"/>
                    </a:ext>
                  </a:extLst>
                </a:gridCol>
                <a:gridCol w="2397890">
                  <a:extLst>
                    <a:ext uri="{9D8B030D-6E8A-4147-A177-3AD203B41FA5}">
                      <a16:colId xmlns:a16="http://schemas.microsoft.com/office/drawing/2014/main" val="2120468382"/>
                    </a:ext>
                  </a:extLst>
                </a:gridCol>
                <a:gridCol w="3018772">
                  <a:extLst>
                    <a:ext uri="{9D8B030D-6E8A-4147-A177-3AD203B41FA5}">
                      <a16:colId xmlns:a16="http://schemas.microsoft.com/office/drawing/2014/main" val="2423939176"/>
                    </a:ext>
                  </a:extLst>
                </a:gridCol>
                <a:gridCol w="2740446">
                  <a:extLst>
                    <a:ext uri="{9D8B030D-6E8A-4147-A177-3AD203B41FA5}">
                      <a16:colId xmlns:a16="http://schemas.microsoft.com/office/drawing/2014/main" val="3008367496"/>
                    </a:ext>
                  </a:extLst>
                </a:gridCol>
                <a:gridCol w="1777007">
                  <a:extLst>
                    <a:ext uri="{9D8B030D-6E8A-4147-A177-3AD203B41FA5}">
                      <a16:colId xmlns:a16="http://schemas.microsoft.com/office/drawing/2014/main" val="2700225333"/>
                    </a:ext>
                  </a:extLst>
                </a:gridCol>
              </a:tblGrid>
              <a:tr h="766920">
                <a:tc>
                  <a:txBody>
                    <a:bodyPr/>
                    <a:lstStyle/>
                    <a:p>
                      <a:pPr algn="ctr" rtl="0" fontAlgn="ctr"/>
                      <a:r>
                        <a:rPr lang="en-US" sz="2000" b="1" u="none" strike="noStrike" dirty="0">
                          <a:effectLst/>
                        </a:rPr>
                        <a:t>S.NO</a:t>
                      </a:r>
                      <a:endParaRPr lang="en-US" sz="2000" b="1" i="0" u="none" strike="noStrike" dirty="0">
                        <a:solidFill>
                          <a:srgbClr val="000000"/>
                        </a:solidFill>
                        <a:effectLst/>
                        <a:latin typeface="Calibri" panose="020F0502020204030204" pitchFamily="34" charset="0"/>
                      </a:endParaRPr>
                    </a:p>
                  </a:txBody>
                  <a:tcPr marL="6350" marR="6350" marT="6350" marB="0" anchor="ctr">
                    <a:solidFill>
                      <a:schemeClr val="accent1">
                        <a:lumMod val="60000"/>
                        <a:lumOff val="40000"/>
                      </a:schemeClr>
                    </a:solidFill>
                  </a:tcPr>
                </a:tc>
                <a:tc>
                  <a:txBody>
                    <a:bodyPr/>
                    <a:lstStyle/>
                    <a:p>
                      <a:pPr algn="ctr" rtl="0" fontAlgn="ctr"/>
                      <a:r>
                        <a:rPr lang="en-US" sz="2000" b="1" u="none" strike="noStrike" dirty="0">
                          <a:effectLst/>
                        </a:rPr>
                        <a:t>STATE</a:t>
                      </a:r>
                      <a:endParaRPr lang="en-US" sz="2000" b="1" i="0" u="none" strike="noStrike" dirty="0">
                        <a:solidFill>
                          <a:srgbClr val="000000"/>
                        </a:solidFill>
                        <a:effectLst/>
                        <a:latin typeface="Calibri" panose="020F0502020204030204" pitchFamily="34" charset="0"/>
                      </a:endParaRPr>
                    </a:p>
                  </a:txBody>
                  <a:tcPr marL="6350" marR="6350" marT="6350" marB="0" anchor="ctr">
                    <a:solidFill>
                      <a:schemeClr val="accent1">
                        <a:lumMod val="60000"/>
                        <a:lumOff val="40000"/>
                      </a:schemeClr>
                    </a:solidFill>
                  </a:tcPr>
                </a:tc>
                <a:tc>
                  <a:txBody>
                    <a:bodyPr/>
                    <a:lstStyle/>
                    <a:p>
                      <a:pPr algn="ctr" rtl="0" fontAlgn="ctr"/>
                      <a:r>
                        <a:rPr lang="en-US" sz="2000" b="1" u="none" strike="noStrike" dirty="0">
                          <a:effectLst/>
                        </a:rPr>
                        <a:t>POPULATION BETWEEN AGE GROUP 18 TO 40</a:t>
                      </a:r>
                      <a:endParaRPr lang="en-US" sz="2000" b="1" i="0" u="none" strike="noStrike" dirty="0">
                        <a:solidFill>
                          <a:srgbClr val="000000"/>
                        </a:solidFill>
                        <a:effectLst/>
                        <a:latin typeface="Calibri" panose="020F0502020204030204" pitchFamily="34" charset="0"/>
                      </a:endParaRPr>
                    </a:p>
                  </a:txBody>
                  <a:tcPr marL="6350" marR="6350" marT="6350" marB="0" anchor="ctr">
                    <a:solidFill>
                      <a:schemeClr val="accent1">
                        <a:lumMod val="60000"/>
                        <a:lumOff val="40000"/>
                      </a:schemeClr>
                    </a:solidFill>
                  </a:tcPr>
                </a:tc>
                <a:tc>
                  <a:txBody>
                    <a:bodyPr/>
                    <a:lstStyle/>
                    <a:p>
                      <a:pPr algn="ctr" rtl="0" fontAlgn="ctr"/>
                      <a:r>
                        <a:rPr lang="en-US" sz="2000" b="1" u="none" strike="noStrike" dirty="0">
                          <a:effectLst/>
                        </a:rPr>
                        <a:t>Number of APY Subscribers as on 15.11.2021</a:t>
                      </a:r>
                      <a:endParaRPr lang="en-US" sz="2000" b="1" i="0" u="none" strike="noStrike" dirty="0">
                        <a:solidFill>
                          <a:srgbClr val="000000"/>
                        </a:solidFill>
                        <a:effectLst/>
                        <a:latin typeface="Calibri" panose="020F0502020204030204" pitchFamily="34" charset="0"/>
                      </a:endParaRPr>
                    </a:p>
                  </a:txBody>
                  <a:tcPr marL="6350" marR="6350" marT="6350" marB="0" anchor="ctr">
                    <a:solidFill>
                      <a:schemeClr val="accent1">
                        <a:lumMod val="60000"/>
                        <a:lumOff val="40000"/>
                      </a:schemeClr>
                    </a:solidFill>
                  </a:tcPr>
                </a:tc>
                <a:tc>
                  <a:txBody>
                    <a:bodyPr/>
                    <a:lstStyle/>
                    <a:p>
                      <a:pPr algn="ctr" rtl="0" fontAlgn="ctr"/>
                      <a:r>
                        <a:rPr lang="en-US" sz="2000" b="1" u="none" strike="noStrike" dirty="0">
                          <a:effectLst/>
                        </a:rPr>
                        <a:t>% Coverage </a:t>
                      </a:r>
                      <a:endParaRPr lang="en-US" sz="2000" b="1" i="0" u="none" strike="noStrike" dirty="0">
                        <a:solidFill>
                          <a:srgbClr val="000000"/>
                        </a:solidFill>
                        <a:effectLst/>
                        <a:latin typeface="Calibri" panose="020F0502020204030204" pitchFamily="34" charset="0"/>
                      </a:endParaRPr>
                    </a:p>
                  </a:txBody>
                  <a:tcPr marL="6350" marR="6350" marT="6350" marB="0" anchor="ctr">
                    <a:solidFill>
                      <a:schemeClr val="accent1">
                        <a:lumMod val="60000"/>
                        <a:lumOff val="40000"/>
                      </a:schemeClr>
                    </a:solidFill>
                  </a:tcPr>
                </a:tc>
                <a:extLst>
                  <a:ext uri="{0D108BD9-81ED-4DB2-BD59-A6C34878D82A}">
                    <a16:rowId xmlns:a16="http://schemas.microsoft.com/office/drawing/2014/main" val="1962890080"/>
                  </a:ext>
                </a:extLst>
              </a:tr>
              <a:tr h="403643">
                <a:tc>
                  <a:txBody>
                    <a:bodyPr/>
                    <a:lstStyle/>
                    <a:p>
                      <a:pPr algn="ctr" rtl="0" fontAlgn="ctr"/>
                      <a:r>
                        <a:rPr lang="en-US" sz="2000" u="none" strike="noStrike" dirty="0">
                          <a:effectLst/>
                        </a:rPr>
                        <a:t>1</a:t>
                      </a:r>
                      <a:endParaRPr lang="en-US" sz="2000" b="0" i="0" u="none" strike="noStrike" dirty="0">
                        <a:solidFill>
                          <a:srgbClr val="000000"/>
                        </a:solidFill>
                        <a:effectLst/>
                        <a:latin typeface="Calibri" panose="020F0502020204030204" pitchFamily="34" charset="0"/>
                      </a:endParaRPr>
                    </a:p>
                  </a:txBody>
                  <a:tcPr marL="6350" marR="6350" marT="6350" marB="0" anchor="ctr">
                    <a:solidFill>
                      <a:schemeClr val="accent2">
                        <a:lumMod val="60000"/>
                        <a:lumOff val="40000"/>
                      </a:schemeClr>
                    </a:solidFill>
                  </a:tcPr>
                </a:tc>
                <a:tc>
                  <a:txBody>
                    <a:bodyPr/>
                    <a:lstStyle/>
                    <a:p>
                      <a:pPr algn="l" rtl="0" fontAlgn="ctr"/>
                      <a:r>
                        <a:rPr lang="en-US" sz="2000" u="none" strike="noStrike" dirty="0">
                          <a:effectLst/>
                        </a:rPr>
                        <a:t>ANDHRA PRADESH</a:t>
                      </a:r>
                      <a:endParaRPr lang="en-US" sz="2000" b="0" i="0" u="none" strike="noStrike" dirty="0">
                        <a:solidFill>
                          <a:srgbClr val="000000"/>
                        </a:solidFill>
                        <a:effectLst/>
                        <a:latin typeface="Calibri" panose="020F0502020204030204" pitchFamily="34" charset="0"/>
                      </a:endParaRPr>
                    </a:p>
                  </a:txBody>
                  <a:tcPr marL="6350" marR="6350" marT="6350" marB="0" anchor="ctr">
                    <a:solidFill>
                      <a:schemeClr val="accent2">
                        <a:lumMod val="60000"/>
                        <a:lumOff val="40000"/>
                      </a:schemeClr>
                    </a:solidFill>
                  </a:tcPr>
                </a:tc>
                <a:tc>
                  <a:txBody>
                    <a:bodyPr/>
                    <a:lstStyle/>
                    <a:p>
                      <a:pPr algn="r" rtl="0" fontAlgn="ctr"/>
                      <a:r>
                        <a:rPr lang="en-US" sz="2000" u="none" strike="noStrike" dirty="0">
                          <a:effectLst/>
                        </a:rPr>
                        <a:t>3,48,32,527</a:t>
                      </a:r>
                      <a:endParaRPr lang="en-US" sz="2000" b="0" i="0" u="none" strike="noStrike" dirty="0">
                        <a:solidFill>
                          <a:srgbClr val="000000"/>
                        </a:solidFill>
                        <a:effectLst/>
                        <a:latin typeface="Calibri" panose="020F0502020204030204" pitchFamily="34" charset="0"/>
                      </a:endParaRPr>
                    </a:p>
                  </a:txBody>
                  <a:tcPr marL="6350" marR="6350" marT="6350" marB="0" anchor="ctr">
                    <a:solidFill>
                      <a:schemeClr val="accent2">
                        <a:lumMod val="60000"/>
                        <a:lumOff val="40000"/>
                      </a:schemeClr>
                    </a:solidFill>
                  </a:tcPr>
                </a:tc>
                <a:tc>
                  <a:txBody>
                    <a:bodyPr/>
                    <a:lstStyle/>
                    <a:p>
                      <a:pPr algn="r" rtl="0" fontAlgn="ctr"/>
                      <a:r>
                        <a:rPr lang="en-US" sz="2000" u="none" strike="noStrike" dirty="0">
                          <a:effectLst/>
                        </a:rPr>
                        <a:t>20,91,075</a:t>
                      </a:r>
                      <a:endParaRPr lang="en-US" sz="2000" b="0" i="0" u="none" strike="noStrike" dirty="0">
                        <a:solidFill>
                          <a:srgbClr val="000000"/>
                        </a:solidFill>
                        <a:effectLst/>
                        <a:latin typeface="Calibri" panose="020F0502020204030204" pitchFamily="34" charset="0"/>
                      </a:endParaRPr>
                    </a:p>
                  </a:txBody>
                  <a:tcPr marL="6350" marR="6350" marT="6350" marB="0" anchor="ctr">
                    <a:solidFill>
                      <a:schemeClr val="accent2">
                        <a:lumMod val="60000"/>
                        <a:lumOff val="40000"/>
                      </a:schemeClr>
                    </a:solidFill>
                  </a:tcPr>
                </a:tc>
                <a:tc>
                  <a:txBody>
                    <a:bodyPr/>
                    <a:lstStyle/>
                    <a:p>
                      <a:pPr algn="r" rtl="0" fontAlgn="ctr"/>
                      <a:r>
                        <a:rPr lang="en-US" sz="2000" u="none" strike="noStrike" dirty="0">
                          <a:effectLst/>
                        </a:rPr>
                        <a:t>6%</a:t>
                      </a:r>
                      <a:endParaRPr lang="en-US" sz="2000" b="0" i="0" u="none" strike="noStrike" dirty="0">
                        <a:solidFill>
                          <a:srgbClr val="000000"/>
                        </a:solidFill>
                        <a:effectLst/>
                        <a:latin typeface="Calibri" panose="020F0502020204030204" pitchFamily="34" charset="0"/>
                      </a:endParaRPr>
                    </a:p>
                  </a:txBody>
                  <a:tcPr marL="6350" marR="6350" marT="6350" marB="0" anchor="ctr">
                    <a:solidFill>
                      <a:schemeClr val="accent2">
                        <a:lumMod val="60000"/>
                        <a:lumOff val="40000"/>
                      </a:schemeClr>
                    </a:solidFill>
                  </a:tcPr>
                </a:tc>
                <a:extLst>
                  <a:ext uri="{0D108BD9-81ED-4DB2-BD59-A6C34878D82A}">
                    <a16:rowId xmlns:a16="http://schemas.microsoft.com/office/drawing/2014/main" val="1843680672"/>
                  </a:ext>
                </a:extLst>
              </a:tr>
              <a:tr h="403643">
                <a:tc>
                  <a:txBody>
                    <a:bodyPr/>
                    <a:lstStyle/>
                    <a:p>
                      <a:pPr algn="ctr" rtl="0" fontAlgn="ctr"/>
                      <a:r>
                        <a:rPr lang="en-US" sz="2000" u="none" strike="noStrike" dirty="0">
                          <a:effectLst/>
                        </a:rPr>
                        <a:t>2</a:t>
                      </a:r>
                      <a:endParaRPr lang="en-US" sz="2000" b="0" i="0" u="none" strike="noStrike" dirty="0">
                        <a:solidFill>
                          <a:srgbClr val="000000"/>
                        </a:solidFill>
                        <a:effectLst/>
                        <a:latin typeface="Calibri" panose="020F0502020204030204" pitchFamily="34" charset="0"/>
                      </a:endParaRPr>
                    </a:p>
                  </a:txBody>
                  <a:tcPr marL="6350" marR="6350" marT="6350" marB="0" anchor="ctr"/>
                </a:tc>
                <a:tc>
                  <a:txBody>
                    <a:bodyPr/>
                    <a:lstStyle/>
                    <a:p>
                      <a:pPr algn="l" rtl="0" fontAlgn="ctr"/>
                      <a:r>
                        <a:rPr lang="en-US" sz="2000" u="none" strike="noStrike" dirty="0">
                          <a:effectLst/>
                        </a:rPr>
                        <a:t>CHHATTISGARH</a:t>
                      </a:r>
                      <a:endParaRPr lang="en-US" sz="2000" b="0" i="0" u="none" strike="noStrike" dirty="0">
                        <a:solidFill>
                          <a:srgbClr val="000000"/>
                        </a:solidFill>
                        <a:effectLst/>
                        <a:latin typeface="Calibri" panose="020F0502020204030204" pitchFamily="34" charset="0"/>
                      </a:endParaRPr>
                    </a:p>
                  </a:txBody>
                  <a:tcPr marL="6350" marR="6350" marT="6350" marB="0" anchor="ctr"/>
                </a:tc>
                <a:tc>
                  <a:txBody>
                    <a:bodyPr/>
                    <a:lstStyle/>
                    <a:p>
                      <a:pPr algn="r" rtl="0" fontAlgn="ctr"/>
                      <a:r>
                        <a:rPr lang="en-US" sz="2000" u="none" strike="noStrike" dirty="0">
                          <a:effectLst/>
                        </a:rPr>
                        <a:t>96,75,449</a:t>
                      </a:r>
                      <a:endParaRPr lang="en-US" sz="2000" b="0" i="0" u="none" strike="noStrike" dirty="0">
                        <a:solidFill>
                          <a:srgbClr val="000000"/>
                        </a:solidFill>
                        <a:effectLst/>
                        <a:latin typeface="Calibri" panose="020F0502020204030204" pitchFamily="34" charset="0"/>
                      </a:endParaRPr>
                    </a:p>
                  </a:txBody>
                  <a:tcPr marL="6350" marR="6350" marT="6350" marB="0" anchor="ctr"/>
                </a:tc>
                <a:tc>
                  <a:txBody>
                    <a:bodyPr/>
                    <a:lstStyle/>
                    <a:p>
                      <a:pPr algn="r" rtl="0" fontAlgn="ctr"/>
                      <a:r>
                        <a:rPr lang="en-US" sz="2000" u="none" strike="noStrike" dirty="0">
                          <a:effectLst/>
                        </a:rPr>
                        <a:t>6,52,746</a:t>
                      </a:r>
                      <a:endParaRPr lang="en-US" sz="2000" b="0" i="0" u="none" strike="noStrike" dirty="0">
                        <a:solidFill>
                          <a:srgbClr val="000000"/>
                        </a:solidFill>
                        <a:effectLst/>
                        <a:latin typeface="Calibri" panose="020F0502020204030204" pitchFamily="34" charset="0"/>
                      </a:endParaRPr>
                    </a:p>
                  </a:txBody>
                  <a:tcPr marL="6350" marR="6350" marT="6350" marB="0" anchor="ctr"/>
                </a:tc>
                <a:tc>
                  <a:txBody>
                    <a:bodyPr/>
                    <a:lstStyle/>
                    <a:p>
                      <a:pPr algn="r" rtl="0" fontAlgn="ctr"/>
                      <a:r>
                        <a:rPr lang="en-US" sz="2000" u="none" strike="noStrike" dirty="0">
                          <a:effectLst/>
                        </a:rPr>
                        <a:t>7%</a:t>
                      </a:r>
                      <a:endParaRPr lang="en-US" sz="2000" b="0" i="0" u="none" strike="noStrike" dirty="0">
                        <a:solidFill>
                          <a:srgbClr val="000000"/>
                        </a:solidFill>
                        <a:effectLst/>
                        <a:latin typeface="Calibri" panose="020F0502020204030204" pitchFamily="34" charset="0"/>
                      </a:endParaRPr>
                    </a:p>
                  </a:txBody>
                  <a:tcPr marL="6350" marR="6350" marT="6350" marB="0" anchor="ctr"/>
                </a:tc>
                <a:extLst>
                  <a:ext uri="{0D108BD9-81ED-4DB2-BD59-A6C34878D82A}">
                    <a16:rowId xmlns:a16="http://schemas.microsoft.com/office/drawing/2014/main" val="1570626758"/>
                  </a:ext>
                </a:extLst>
              </a:tr>
              <a:tr h="403643">
                <a:tc>
                  <a:txBody>
                    <a:bodyPr/>
                    <a:lstStyle/>
                    <a:p>
                      <a:pPr algn="ctr" rtl="0" fontAlgn="ctr"/>
                      <a:r>
                        <a:rPr lang="en-US" sz="2000" u="none" strike="noStrike" dirty="0">
                          <a:effectLst/>
                        </a:rPr>
                        <a:t>3</a:t>
                      </a:r>
                      <a:endParaRPr lang="en-US" sz="2000" b="0" i="0" u="none" strike="noStrike" dirty="0">
                        <a:solidFill>
                          <a:srgbClr val="000000"/>
                        </a:solidFill>
                        <a:effectLst/>
                        <a:latin typeface="Calibri" panose="020F0502020204030204" pitchFamily="34" charset="0"/>
                      </a:endParaRPr>
                    </a:p>
                  </a:txBody>
                  <a:tcPr marL="6350" marR="6350" marT="6350" marB="0" anchor="ctr"/>
                </a:tc>
                <a:tc>
                  <a:txBody>
                    <a:bodyPr/>
                    <a:lstStyle/>
                    <a:p>
                      <a:pPr algn="l" rtl="0" fontAlgn="ctr"/>
                      <a:r>
                        <a:rPr lang="en-US" sz="2000" u="none" strike="noStrike">
                          <a:effectLst/>
                        </a:rPr>
                        <a:t>HIMACHAL PRADESH</a:t>
                      </a:r>
                      <a:endParaRPr lang="en-US" sz="2000" b="0" i="0" u="none" strike="noStrike">
                        <a:solidFill>
                          <a:srgbClr val="000000"/>
                        </a:solidFill>
                        <a:effectLst/>
                        <a:latin typeface="Calibri" panose="020F0502020204030204" pitchFamily="34" charset="0"/>
                      </a:endParaRPr>
                    </a:p>
                  </a:txBody>
                  <a:tcPr marL="6350" marR="6350" marT="6350" marB="0" anchor="ctr"/>
                </a:tc>
                <a:tc>
                  <a:txBody>
                    <a:bodyPr/>
                    <a:lstStyle/>
                    <a:p>
                      <a:pPr algn="r" rtl="0" fontAlgn="ctr"/>
                      <a:r>
                        <a:rPr lang="en-US" sz="2000" u="none" strike="noStrike" dirty="0">
                          <a:effectLst/>
                        </a:rPr>
                        <a:t>26,85,526</a:t>
                      </a:r>
                      <a:endParaRPr lang="en-US" sz="2000" b="0" i="0" u="none" strike="noStrike" dirty="0">
                        <a:solidFill>
                          <a:srgbClr val="000000"/>
                        </a:solidFill>
                        <a:effectLst/>
                        <a:latin typeface="Calibri" panose="020F0502020204030204" pitchFamily="34" charset="0"/>
                      </a:endParaRPr>
                    </a:p>
                  </a:txBody>
                  <a:tcPr marL="6350" marR="6350" marT="6350" marB="0" anchor="ctr"/>
                </a:tc>
                <a:tc>
                  <a:txBody>
                    <a:bodyPr/>
                    <a:lstStyle/>
                    <a:p>
                      <a:pPr algn="r" rtl="0" fontAlgn="ctr"/>
                      <a:r>
                        <a:rPr lang="en-US" sz="2000" u="none" strike="noStrike" dirty="0">
                          <a:effectLst/>
                        </a:rPr>
                        <a:t>2,45,939</a:t>
                      </a:r>
                      <a:endParaRPr lang="en-US" sz="2000" b="0" i="0" u="none" strike="noStrike" dirty="0">
                        <a:solidFill>
                          <a:srgbClr val="000000"/>
                        </a:solidFill>
                        <a:effectLst/>
                        <a:latin typeface="Calibri" panose="020F0502020204030204" pitchFamily="34" charset="0"/>
                      </a:endParaRPr>
                    </a:p>
                  </a:txBody>
                  <a:tcPr marL="6350" marR="6350" marT="6350" marB="0" anchor="ctr"/>
                </a:tc>
                <a:tc>
                  <a:txBody>
                    <a:bodyPr/>
                    <a:lstStyle/>
                    <a:p>
                      <a:pPr algn="r" rtl="0" fontAlgn="ctr"/>
                      <a:r>
                        <a:rPr lang="en-US" sz="2000" u="none" strike="noStrike">
                          <a:effectLst/>
                        </a:rPr>
                        <a:t>9%</a:t>
                      </a:r>
                      <a:endParaRPr lang="en-US" sz="2000" b="0" i="0" u="none" strike="noStrike">
                        <a:solidFill>
                          <a:srgbClr val="000000"/>
                        </a:solidFill>
                        <a:effectLst/>
                        <a:latin typeface="Calibri" panose="020F0502020204030204" pitchFamily="34" charset="0"/>
                      </a:endParaRPr>
                    </a:p>
                  </a:txBody>
                  <a:tcPr marL="6350" marR="6350" marT="6350" marB="0" anchor="ctr"/>
                </a:tc>
                <a:extLst>
                  <a:ext uri="{0D108BD9-81ED-4DB2-BD59-A6C34878D82A}">
                    <a16:rowId xmlns:a16="http://schemas.microsoft.com/office/drawing/2014/main" val="2771850797"/>
                  </a:ext>
                </a:extLst>
              </a:tr>
              <a:tr h="403643">
                <a:tc>
                  <a:txBody>
                    <a:bodyPr/>
                    <a:lstStyle/>
                    <a:p>
                      <a:pPr algn="ctr" rtl="0" fontAlgn="ctr"/>
                      <a:r>
                        <a:rPr lang="en-US" sz="2000" u="none" strike="noStrike" dirty="0">
                          <a:effectLst/>
                        </a:rPr>
                        <a:t>4</a:t>
                      </a:r>
                      <a:endParaRPr lang="en-US" sz="2000" b="0" i="0" u="none" strike="noStrike" dirty="0">
                        <a:solidFill>
                          <a:srgbClr val="000000"/>
                        </a:solidFill>
                        <a:effectLst/>
                        <a:latin typeface="Calibri" panose="020F0502020204030204" pitchFamily="34" charset="0"/>
                      </a:endParaRPr>
                    </a:p>
                  </a:txBody>
                  <a:tcPr marL="6350" marR="6350" marT="6350" marB="0" anchor="ctr">
                    <a:solidFill>
                      <a:schemeClr val="accent2">
                        <a:lumMod val="60000"/>
                        <a:lumOff val="40000"/>
                      </a:schemeClr>
                    </a:solidFill>
                  </a:tcPr>
                </a:tc>
                <a:tc>
                  <a:txBody>
                    <a:bodyPr/>
                    <a:lstStyle/>
                    <a:p>
                      <a:pPr algn="l" rtl="0" fontAlgn="ctr"/>
                      <a:r>
                        <a:rPr lang="en-US" sz="2000" u="none" strike="noStrike" dirty="0">
                          <a:effectLst/>
                        </a:rPr>
                        <a:t>GUJARAT</a:t>
                      </a:r>
                      <a:endParaRPr lang="en-US" sz="2000" b="0" i="0" u="none" strike="noStrike" dirty="0">
                        <a:solidFill>
                          <a:srgbClr val="000000"/>
                        </a:solidFill>
                        <a:effectLst/>
                        <a:latin typeface="Calibri" panose="020F0502020204030204" pitchFamily="34" charset="0"/>
                      </a:endParaRPr>
                    </a:p>
                  </a:txBody>
                  <a:tcPr marL="6350" marR="6350" marT="6350" marB="0" anchor="ctr">
                    <a:solidFill>
                      <a:schemeClr val="accent2">
                        <a:lumMod val="60000"/>
                        <a:lumOff val="40000"/>
                      </a:schemeClr>
                    </a:solidFill>
                  </a:tcPr>
                </a:tc>
                <a:tc>
                  <a:txBody>
                    <a:bodyPr/>
                    <a:lstStyle/>
                    <a:p>
                      <a:pPr algn="r" rtl="0" fontAlgn="ctr"/>
                      <a:r>
                        <a:rPr lang="en-US" sz="2000" u="none" strike="noStrike" dirty="0">
                          <a:effectLst/>
                        </a:rPr>
                        <a:t>2,38,27,045</a:t>
                      </a:r>
                      <a:endParaRPr lang="en-US" sz="2000" b="0" i="0" u="none" strike="noStrike" dirty="0">
                        <a:solidFill>
                          <a:srgbClr val="000000"/>
                        </a:solidFill>
                        <a:effectLst/>
                        <a:latin typeface="Calibri" panose="020F0502020204030204" pitchFamily="34" charset="0"/>
                      </a:endParaRPr>
                    </a:p>
                  </a:txBody>
                  <a:tcPr marL="6350" marR="6350" marT="6350" marB="0" anchor="ctr">
                    <a:solidFill>
                      <a:schemeClr val="accent2">
                        <a:lumMod val="60000"/>
                        <a:lumOff val="40000"/>
                      </a:schemeClr>
                    </a:solidFill>
                  </a:tcPr>
                </a:tc>
                <a:tc>
                  <a:txBody>
                    <a:bodyPr/>
                    <a:lstStyle/>
                    <a:p>
                      <a:pPr algn="r" rtl="0" fontAlgn="ctr"/>
                      <a:r>
                        <a:rPr lang="en-US" sz="2000" u="none" strike="noStrike" dirty="0">
                          <a:effectLst/>
                        </a:rPr>
                        <a:t>14,49,141</a:t>
                      </a:r>
                      <a:endParaRPr lang="en-US" sz="2000" b="0" i="0" u="none" strike="noStrike" dirty="0">
                        <a:solidFill>
                          <a:srgbClr val="000000"/>
                        </a:solidFill>
                        <a:effectLst/>
                        <a:latin typeface="Calibri" panose="020F0502020204030204" pitchFamily="34" charset="0"/>
                      </a:endParaRPr>
                    </a:p>
                  </a:txBody>
                  <a:tcPr marL="6350" marR="6350" marT="6350" marB="0" anchor="ctr">
                    <a:solidFill>
                      <a:schemeClr val="accent2">
                        <a:lumMod val="60000"/>
                        <a:lumOff val="40000"/>
                      </a:schemeClr>
                    </a:solidFill>
                  </a:tcPr>
                </a:tc>
                <a:tc>
                  <a:txBody>
                    <a:bodyPr/>
                    <a:lstStyle/>
                    <a:p>
                      <a:pPr algn="r" rtl="0" fontAlgn="ctr"/>
                      <a:r>
                        <a:rPr lang="en-US" sz="2000" u="none" strike="noStrike" dirty="0">
                          <a:effectLst/>
                        </a:rPr>
                        <a:t>6%</a:t>
                      </a:r>
                      <a:endParaRPr lang="en-US" sz="2000" b="0" i="0" u="none" strike="noStrike" dirty="0">
                        <a:solidFill>
                          <a:srgbClr val="000000"/>
                        </a:solidFill>
                        <a:effectLst/>
                        <a:latin typeface="Calibri" panose="020F0502020204030204" pitchFamily="34" charset="0"/>
                      </a:endParaRPr>
                    </a:p>
                  </a:txBody>
                  <a:tcPr marL="6350" marR="6350" marT="6350" marB="0" anchor="ctr">
                    <a:solidFill>
                      <a:schemeClr val="accent2">
                        <a:lumMod val="60000"/>
                        <a:lumOff val="40000"/>
                      </a:schemeClr>
                    </a:solidFill>
                  </a:tcPr>
                </a:tc>
                <a:extLst>
                  <a:ext uri="{0D108BD9-81ED-4DB2-BD59-A6C34878D82A}">
                    <a16:rowId xmlns:a16="http://schemas.microsoft.com/office/drawing/2014/main" val="1434612387"/>
                  </a:ext>
                </a:extLst>
              </a:tr>
              <a:tr h="403643">
                <a:tc>
                  <a:txBody>
                    <a:bodyPr/>
                    <a:lstStyle/>
                    <a:p>
                      <a:pPr algn="ctr" rtl="0" fontAlgn="ctr"/>
                      <a:r>
                        <a:rPr lang="en-US" sz="2000" u="none" strike="noStrike" dirty="0">
                          <a:effectLst/>
                        </a:rPr>
                        <a:t>5</a:t>
                      </a:r>
                      <a:endParaRPr lang="en-US" sz="2000" b="0" i="0" u="none" strike="noStrike" dirty="0">
                        <a:solidFill>
                          <a:srgbClr val="000000"/>
                        </a:solidFill>
                        <a:effectLst/>
                        <a:latin typeface="Calibri" panose="020F0502020204030204" pitchFamily="34" charset="0"/>
                      </a:endParaRPr>
                    </a:p>
                  </a:txBody>
                  <a:tcPr marL="6350" marR="6350" marT="6350" marB="0" anchor="ctr"/>
                </a:tc>
                <a:tc>
                  <a:txBody>
                    <a:bodyPr/>
                    <a:lstStyle/>
                    <a:p>
                      <a:pPr algn="l" rtl="0" fontAlgn="ctr"/>
                      <a:r>
                        <a:rPr lang="en-US" sz="2000" u="none" strike="noStrike" dirty="0">
                          <a:effectLst/>
                        </a:rPr>
                        <a:t>JHARKHAND</a:t>
                      </a:r>
                      <a:endParaRPr lang="en-US" sz="2000" b="0" i="0" u="none" strike="noStrike" dirty="0">
                        <a:solidFill>
                          <a:srgbClr val="000000"/>
                        </a:solidFill>
                        <a:effectLst/>
                        <a:latin typeface="Calibri" panose="020F0502020204030204" pitchFamily="34" charset="0"/>
                      </a:endParaRPr>
                    </a:p>
                  </a:txBody>
                  <a:tcPr marL="6350" marR="6350" marT="6350" marB="0" anchor="ctr"/>
                </a:tc>
                <a:tc>
                  <a:txBody>
                    <a:bodyPr/>
                    <a:lstStyle/>
                    <a:p>
                      <a:pPr algn="r" rtl="0" fontAlgn="ctr"/>
                      <a:r>
                        <a:rPr lang="en-US" sz="2000" u="none" strike="noStrike" dirty="0">
                          <a:effectLst/>
                        </a:rPr>
                        <a:t>1,19,67,910</a:t>
                      </a:r>
                      <a:endParaRPr lang="en-US" sz="2000" b="0" i="0" u="none" strike="noStrike" dirty="0">
                        <a:solidFill>
                          <a:srgbClr val="000000"/>
                        </a:solidFill>
                        <a:effectLst/>
                        <a:latin typeface="Calibri" panose="020F0502020204030204" pitchFamily="34" charset="0"/>
                      </a:endParaRPr>
                    </a:p>
                  </a:txBody>
                  <a:tcPr marL="6350" marR="6350" marT="6350" marB="0" anchor="ctr"/>
                </a:tc>
                <a:tc>
                  <a:txBody>
                    <a:bodyPr/>
                    <a:lstStyle/>
                    <a:p>
                      <a:pPr algn="r" rtl="0" fontAlgn="ctr"/>
                      <a:r>
                        <a:rPr lang="en-US" sz="2000" u="none" strike="noStrike" dirty="0">
                          <a:effectLst/>
                        </a:rPr>
                        <a:t>9,69,738</a:t>
                      </a:r>
                      <a:endParaRPr lang="en-US" sz="2000" b="0" i="0" u="none" strike="noStrike" dirty="0">
                        <a:solidFill>
                          <a:srgbClr val="000000"/>
                        </a:solidFill>
                        <a:effectLst/>
                        <a:latin typeface="Calibri" panose="020F0502020204030204" pitchFamily="34" charset="0"/>
                      </a:endParaRPr>
                    </a:p>
                  </a:txBody>
                  <a:tcPr marL="6350" marR="6350" marT="6350" marB="0" anchor="ctr"/>
                </a:tc>
                <a:tc>
                  <a:txBody>
                    <a:bodyPr/>
                    <a:lstStyle/>
                    <a:p>
                      <a:pPr algn="r" rtl="0" fontAlgn="ctr"/>
                      <a:r>
                        <a:rPr lang="en-US" sz="2000" u="none" strike="noStrike">
                          <a:effectLst/>
                        </a:rPr>
                        <a:t>8%</a:t>
                      </a:r>
                      <a:endParaRPr lang="en-US" sz="2000" b="0" i="0" u="none" strike="noStrike">
                        <a:solidFill>
                          <a:srgbClr val="000000"/>
                        </a:solidFill>
                        <a:effectLst/>
                        <a:latin typeface="Calibri" panose="020F0502020204030204" pitchFamily="34" charset="0"/>
                      </a:endParaRPr>
                    </a:p>
                  </a:txBody>
                  <a:tcPr marL="6350" marR="6350" marT="6350" marB="0" anchor="ctr"/>
                </a:tc>
                <a:extLst>
                  <a:ext uri="{0D108BD9-81ED-4DB2-BD59-A6C34878D82A}">
                    <a16:rowId xmlns:a16="http://schemas.microsoft.com/office/drawing/2014/main" val="3024145143"/>
                  </a:ext>
                </a:extLst>
              </a:tr>
              <a:tr h="403643">
                <a:tc>
                  <a:txBody>
                    <a:bodyPr/>
                    <a:lstStyle/>
                    <a:p>
                      <a:pPr algn="ctr" rtl="0" fontAlgn="ctr"/>
                      <a:r>
                        <a:rPr lang="en-US" sz="2000" u="none" strike="noStrike" dirty="0">
                          <a:effectLst/>
                        </a:rPr>
                        <a:t>6</a:t>
                      </a:r>
                      <a:endParaRPr lang="en-US" sz="2000" b="0" i="0" u="none" strike="noStrike" dirty="0">
                        <a:solidFill>
                          <a:srgbClr val="000000"/>
                        </a:solidFill>
                        <a:effectLst/>
                        <a:latin typeface="Calibri" panose="020F0502020204030204" pitchFamily="34" charset="0"/>
                      </a:endParaRPr>
                    </a:p>
                  </a:txBody>
                  <a:tcPr marL="6350" marR="6350" marT="6350" marB="0" anchor="ctr">
                    <a:solidFill>
                      <a:schemeClr val="accent2">
                        <a:lumMod val="60000"/>
                        <a:lumOff val="40000"/>
                      </a:schemeClr>
                    </a:solidFill>
                  </a:tcPr>
                </a:tc>
                <a:tc>
                  <a:txBody>
                    <a:bodyPr/>
                    <a:lstStyle/>
                    <a:p>
                      <a:pPr algn="l" rtl="0" fontAlgn="ctr"/>
                      <a:r>
                        <a:rPr lang="en-US" sz="2000" u="none" strike="noStrike" dirty="0">
                          <a:effectLst/>
                        </a:rPr>
                        <a:t>MADHYA PRADESH</a:t>
                      </a:r>
                      <a:endParaRPr lang="en-US" sz="2000" b="0" i="0" u="none" strike="noStrike" dirty="0">
                        <a:solidFill>
                          <a:srgbClr val="000000"/>
                        </a:solidFill>
                        <a:effectLst/>
                        <a:latin typeface="Calibri" panose="020F0502020204030204" pitchFamily="34" charset="0"/>
                      </a:endParaRPr>
                    </a:p>
                  </a:txBody>
                  <a:tcPr marL="6350" marR="6350" marT="6350" marB="0" anchor="ctr">
                    <a:solidFill>
                      <a:schemeClr val="accent2">
                        <a:lumMod val="60000"/>
                        <a:lumOff val="40000"/>
                      </a:schemeClr>
                    </a:solidFill>
                  </a:tcPr>
                </a:tc>
                <a:tc>
                  <a:txBody>
                    <a:bodyPr/>
                    <a:lstStyle/>
                    <a:p>
                      <a:pPr algn="r" rtl="0" fontAlgn="ctr"/>
                      <a:r>
                        <a:rPr lang="en-US" sz="2000" u="none" strike="noStrike" dirty="0">
                          <a:effectLst/>
                        </a:rPr>
                        <a:t>2,72,34,721</a:t>
                      </a:r>
                      <a:endParaRPr lang="en-US" sz="2000" b="0" i="0" u="none" strike="noStrike" dirty="0">
                        <a:solidFill>
                          <a:srgbClr val="000000"/>
                        </a:solidFill>
                        <a:effectLst/>
                        <a:latin typeface="Calibri" panose="020F0502020204030204" pitchFamily="34" charset="0"/>
                      </a:endParaRPr>
                    </a:p>
                  </a:txBody>
                  <a:tcPr marL="6350" marR="6350" marT="6350" marB="0" anchor="ctr">
                    <a:solidFill>
                      <a:schemeClr val="accent2">
                        <a:lumMod val="60000"/>
                        <a:lumOff val="40000"/>
                      </a:schemeClr>
                    </a:solidFill>
                  </a:tcPr>
                </a:tc>
                <a:tc>
                  <a:txBody>
                    <a:bodyPr/>
                    <a:lstStyle/>
                    <a:p>
                      <a:pPr algn="r" rtl="0" fontAlgn="ctr"/>
                      <a:r>
                        <a:rPr lang="en-US" sz="2000" u="none" strike="noStrike" dirty="0">
                          <a:effectLst/>
                        </a:rPr>
                        <a:t>20,58,880</a:t>
                      </a:r>
                      <a:endParaRPr lang="en-US" sz="2000" b="0" i="0" u="none" strike="noStrike" dirty="0">
                        <a:solidFill>
                          <a:srgbClr val="000000"/>
                        </a:solidFill>
                        <a:effectLst/>
                        <a:latin typeface="Calibri" panose="020F0502020204030204" pitchFamily="34" charset="0"/>
                      </a:endParaRPr>
                    </a:p>
                  </a:txBody>
                  <a:tcPr marL="6350" marR="6350" marT="6350" marB="0" anchor="ctr">
                    <a:solidFill>
                      <a:schemeClr val="accent2">
                        <a:lumMod val="60000"/>
                        <a:lumOff val="40000"/>
                      </a:schemeClr>
                    </a:solidFill>
                  </a:tcPr>
                </a:tc>
                <a:tc>
                  <a:txBody>
                    <a:bodyPr/>
                    <a:lstStyle/>
                    <a:p>
                      <a:pPr algn="r" rtl="0" fontAlgn="ctr"/>
                      <a:r>
                        <a:rPr lang="en-US" sz="2000" u="none" strike="noStrike" dirty="0">
                          <a:effectLst/>
                        </a:rPr>
                        <a:t>8%</a:t>
                      </a:r>
                      <a:endParaRPr lang="en-US" sz="2000" b="0" i="0" u="none" strike="noStrike" dirty="0">
                        <a:solidFill>
                          <a:srgbClr val="000000"/>
                        </a:solidFill>
                        <a:effectLst/>
                        <a:latin typeface="Calibri" panose="020F0502020204030204" pitchFamily="34" charset="0"/>
                      </a:endParaRPr>
                    </a:p>
                  </a:txBody>
                  <a:tcPr marL="6350" marR="6350" marT="6350" marB="0" anchor="ctr">
                    <a:solidFill>
                      <a:schemeClr val="accent2">
                        <a:lumMod val="60000"/>
                        <a:lumOff val="40000"/>
                      </a:schemeClr>
                    </a:solidFill>
                  </a:tcPr>
                </a:tc>
                <a:extLst>
                  <a:ext uri="{0D108BD9-81ED-4DB2-BD59-A6C34878D82A}">
                    <a16:rowId xmlns:a16="http://schemas.microsoft.com/office/drawing/2014/main" val="2746311905"/>
                  </a:ext>
                </a:extLst>
              </a:tr>
              <a:tr h="403643">
                <a:tc>
                  <a:txBody>
                    <a:bodyPr/>
                    <a:lstStyle/>
                    <a:p>
                      <a:pPr algn="ctr" rtl="0" fontAlgn="ctr"/>
                      <a:r>
                        <a:rPr lang="en-US" sz="2000" u="none" strike="noStrike" dirty="0">
                          <a:effectLst/>
                        </a:rPr>
                        <a:t>7</a:t>
                      </a:r>
                      <a:endParaRPr lang="en-US" sz="2000" b="0" i="0" u="none" strike="noStrike" dirty="0">
                        <a:solidFill>
                          <a:srgbClr val="000000"/>
                        </a:solidFill>
                        <a:effectLst/>
                        <a:latin typeface="Calibri" panose="020F0502020204030204" pitchFamily="34" charset="0"/>
                      </a:endParaRPr>
                    </a:p>
                  </a:txBody>
                  <a:tcPr marL="6350" marR="6350" marT="6350" marB="0" anchor="ctr">
                    <a:solidFill>
                      <a:schemeClr val="accent2">
                        <a:lumMod val="60000"/>
                        <a:lumOff val="40000"/>
                      </a:schemeClr>
                    </a:solidFill>
                  </a:tcPr>
                </a:tc>
                <a:tc>
                  <a:txBody>
                    <a:bodyPr/>
                    <a:lstStyle/>
                    <a:p>
                      <a:pPr algn="l" rtl="0" fontAlgn="ctr"/>
                      <a:r>
                        <a:rPr lang="en-US" sz="2000" u="none" strike="noStrike" dirty="0">
                          <a:effectLst/>
                        </a:rPr>
                        <a:t>MAHARASHTRA</a:t>
                      </a:r>
                      <a:endParaRPr lang="en-US" sz="2000" b="0" i="0" u="none" strike="noStrike" dirty="0">
                        <a:solidFill>
                          <a:srgbClr val="000000"/>
                        </a:solidFill>
                        <a:effectLst/>
                        <a:latin typeface="Calibri" panose="020F0502020204030204" pitchFamily="34" charset="0"/>
                      </a:endParaRPr>
                    </a:p>
                  </a:txBody>
                  <a:tcPr marL="6350" marR="6350" marT="6350" marB="0" anchor="ctr">
                    <a:solidFill>
                      <a:schemeClr val="accent2">
                        <a:lumMod val="60000"/>
                        <a:lumOff val="40000"/>
                      </a:schemeClr>
                    </a:solidFill>
                  </a:tcPr>
                </a:tc>
                <a:tc>
                  <a:txBody>
                    <a:bodyPr/>
                    <a:lstStyle/>
                    <a:p>
                      <a:pPr algn="r" rtl="0" fontAlgn="ctr"/>
                      <a:r>
                        <a:rPr lang="en-US" sz="2000" u="none" strike="noStrike" dirty="0">
                          <a:effectLst/>
                        </a:rPr>
                        <a:t>4,52,74,703</a:t>
                      </a:r>
                      <a:endParaRPr lang="en-US" sz="2000" b="0" i="0" u="none" strike="noStrike" dirty="0">
                        <a:solidFill>
                          <a:srgbClr val="000000"/>
                        </a:solidFill>
                        <a:effectLst/>
                        <a:latin typeface="Calibri" panose="020F0502020204030204" pitchFamily="34" charset="0"/>
                      </a:endParaRPr>
                    </a:p>
                  </a:txBody>
                  <a:tcPr marL="6350" marR="6350" marT="6350" marB="0" anchor="ctr">
                    <a:solidFill>
                      <a:schemeClr val="accent2">
                        <a:lumMod val="60000"/>
                        <a:lumOff val="40000"/>
                      </a:schemeClr>
                    </a:solidFill>
                  </a:tcPr>
                </a:tc>
                <a:tc>
                  <a:txBody>
                    <a:bodyPr/>
                    <a:lstStyle/>
                    <a:p>
                      <a:pPr algn="r" rtl="0" fontAlgn="ctr"/>
                      <a:r>
                        <a:rPr lang="en-US" sz="2000" u="none" strike="noStrike" dirty="0">
                          <a:effectLst/>
                        </a:rPr>
                        <a:t>27,30,684</a:t>
                      </a:r>
                      <a:endParaRPr lang="en-US" sz="2000" b="0" i="0" u="none" strike="noStrike" dirty="0">
                        <a:solidFill>
                          <a:srgbClr val="000000"/>
                        </a:solidFill>
                        <a:effectLst/>
                        <a:latin typeface="Calibri" panose="020F0502020204030204" pitchFamily="34" charset="0"/>
                      </a:endParaRPr>
                    </a:p>
                  </a:txBody>
                  <a:tcPr marL="6350" marR="6350" marT="6350" marB="0" anchor="ctr">
                    <a:solidFill>
                      <a:schemeClr val="accent2">
                        <a:lumMod val="60000"/>
                        <a:lumOff val="40000"/>
                      </a:schemeClr>
                    </a:solidFill>
                  </a:tcPr>
                </a:tc>
                <a:tc>
                  <a:txBody>
                    <a:bodyPr/>
                    <a:lstStyle/>
                    <a:p>
                      <a:pPr algn="r" rtl="0" fontAlgn="ctr"/>
                      <a:r>
                        <a:rPr lang="en-US" sz="2000" u="none" strike="noStrike" dirty="0">
                          <a:effectLst/>
                        </a:rPr>
                        <a:t>6%</a:t>
                      </a:r>
                      <a:endParaRPr lang="en-US" sz="2000" b="0" i="0" u="none" strike="noStrike" dirty="0">
                        <a:solidFill>
                          <a:srgbClr val="000000"/>
                        </a:solidFill>
                        <a:effectLst/>
                        <a:latin typeface="Calibri" panose="020F0502020204030204" pitchFamily="34" charset="0"/>
                      </a:endParaRPr>
                    </a:p>
                  </a:txBody>
                  <a:tcPr marL="6350" marR="6350" marT="6350" marB="0" anchor="ctr">
                    <a:solidFill>
                      <a:schemeClr val="accent2">
                        <a:lumMod val="60000"/>
                        <a:lumOff val="40000"/>
                      </a:schemeClr>
                    </a:solidFill>
                  </a:tcPr>
                </a:tc>
                <a:extLst>
                  <a:ext uri="{0D108BD9-81ED-4DB2-BD59-A6C34878D82A}">
                    <a16:rowId xmlns:a16="http://schemas.microsoft.com/office/drawing/2014/main" val="3808686274"/>
                  </a:ext>
                </a:extLst>
              </a:tr>
              <a:tr h="403643">
                <a:tc>
                  <a:txBody>
                    <a:bodyPr/>
                    <a:lstStyle/>
                    <a:p>
                      <a:pPr algn="ctr" rtl="0" fontAlgn="ctr"/>
                      <a:r>
                        <a:rPr lang="en-US" sz="2000" u="none" strike="noStrike" dirty="0">
                          <a:effectLst/>
                        </a:rPr>
                        <a:t>8</a:t>
                      </a:r>
                      <a:endParaRPr lang="en-US" sz="2000" b="0" i="0" u="none" strike="noStrike" dirty="0">
                        <a:solidFill>
                          <a:srgbClr val="000000"/>
                        </a:solidFill>
                        <a:effectLst/>
                        <a:latin typeface="Calibri" panose="020F0502020204030204" pitchFamily="34" charset="0"/>
                      </a:endParaRPr>
                    </a:p>
                  </a:txBody>
                  <a:tcPr marL="6350" marR="6350" marT="6350" marB="0" anchor="ctr"/>
                </a:tc>
                <a:tc>
                  <a:txBody>
                    <a:bodyPr/>
                    <a:lstStyle/>
                    <a:p>
                      <a:pPr algn="l" rtl="0" fontAlgn="ctr"/>
                      <a:r>
                        <a:rPr lang="en-US" sz="2000" u="none" strike="noStrike">
                          <a:effectLst/>
                        </a:rPr>
                        <a:t>ODISHA</a:t>
                      </a:r>
                      <a:endParaRPr lang="en-US" sz="2000" b="0" i="0" u="none" strike="noStrike">
                        <a:solidFill>
                          <a:srgbClr val="000000"/>
                        </a:solidFill>
                        <a:effectLst/>
                        <a:latin typeface="Calibri" panose="020F0502020204030204" pitchFamily="34" charset="0"/>
                      </a:endParaRPr>
                    </a:p>
                  </a:txBody>
                  <a:tcPr marL="6350" marR="6350" marT="6350" marB="0" anchor="ctr"/>
                </a:tc>
                <a:tc>
                  <a:txBody>
                    <a:bodyPr/>
                    <a:lstStyle/>
                    <a:p>
                      <a:pPr algn="r" rtl="0" fontAlgn="ctr"/>
                      <a:r>
                        <a:rPr lang="en-US" sz="2000" u="none" strike="noStrike">
                          <a:effectLst/>
                        </a:rPr>
                        <a:t>1,61,18,865</a:t>
                      </a:r>
                      <a:endParaRPr lang="en-US" sz="2000" b="0" i="0" u="none" strike="noStrike">
                        <a:solidFill>
                          <a:srgbClr val="000000"/>
                        </a:solidFill>
                        <a:effectLst/>
                        <a:latin typeface="Calibri" panose="020F0502020204030204" pitchFamily="34" charset="0"/>
                      </a:endParaRPr>
                    </a:p>
                  </a:txBody>
                  <a:tcPr marL="6350" marR="6350" marT="6350" marB="0" anchor="ctr"/>
                </a:tc>
                <a:tc>
                  <a:txBody>
                    <a:bodyPr/>
                    <a:lstStyle/>
                    <a:p>
                      <a:pPr algn="r" rtl="0" fontAlgn="ctr"/>
                      <a:r>
                        <a:rPr lang="en-US" sz="2000" u="none" strike="noStrike">
                          <a:effectLst/>
                        </a:rPr>
                        <a:t>13,34,590</a:t>
                      </a:r>
                      <a:endParaRPr lang="en-US" sz="2000" b="0" i="0" u="none" strike="noStrike">
                        <a:solidFill>
                          <a:srgbClr val="000000"/>
                        </a:solidFill>
                        <a:effectLst/>
                        <a:latin typeface="Calibri" panose="020F0502020204030204" pitchFamily="34" charset="0"/>
                      </a:endParaRPr>
                    </a:p>
                  </a:txBody>
                  <a:tcPr marL="6350" marR="6350" marT="6350" marB="0" anchor="ctr"/>
                </a:tc>
                <a:tc>
                  <a:txBody>
                    <a:bodyPr/>
                    <a:lstStyle/>
                    <a:p>
                      <a:pPr algn="r" rtl="0" fontAlgn="ctr"/>
                      <a:r>
                        <a:rPr lang="en-US" sz="2000" u="none" strike="noStrike" dirty="0">
                          <a:effectLst/>
                        </a:rPr>
                        <a:t>8%</a:t>
                      </a:r>
                      <a:endParaRPr lang="en-US" sz="2000" b="0" i="0" u="none" strike="noStrike" dirty="0">
                        <a:solidFill>
                          <a:srgbClr val="000000"/>
                        </a:solidFill>
                        <a:effectLst/>
                        <a:latin typeface="Calibri" panose="020F0502020204030204" pitchFamily="34" charset="0"/>
                      </a:endParaRPr>
                    </a:p>
                  </a:txBody>
                  <a:tcPr marL="6350" marR="6350" marT="6350" marB="0" anchor="ctr"/>
                </a:tc>
                <a:extLst>
                  <a:ext uri="{0D108BD9-81ED-4DB2-BD59-A6C34878D82A}">
                    <a16:rowId xmlns:a16="http://schemas.microsoft.com/office/drawing/2014/main" val="2842854633"/>
                  </a:ext>
                </a:extLst>
              </a:tr>
              <a:tr h="403643">
                <a:tc>
                  <a:txBody>
                    <a:bodyPr/>
                    <a:lstStyle/>
                    <a:p>
                      <a:pPr algn="ctr" rtl="0" fontAlgn="ctr"/>
                      <a:r>
                        <a:rPr lang="en-US" sz="2000" u="none" strike="noStrike" dirty="0">
                          <a:effectLst/>
                        </a:rPr>
                        <a:t>9</a:t>
                      </a:r>
                      <a:endParaRPr lang="en-US" sz="2000" b="0" i="0" u="none" strike="noStrike" dirty="0">
                        <a:solidFill>
                          <a:srgbClr val="000000"/>
                        </a:solidFill>
                        <a:effectLst/>
                        <a:latin typeface="Calibri" panose="020F0502020204030204" pitchFamily="34" charset="0"/>
                      </a:endParaRPr>
                    </a:p>
                  </a:txBody>
                  <a:tcPr marL="6350" marR="6350" marT="6350" marB="0" anchor="ctr">
                    <a:solidFill>
                      <a:schemeClr val="accent2">
                        <a:lumMod val="60000"/>
                        <a:lumOff val="40000"/>
                      </a:schemeClr>
                    </a:solidFill>
                  </a:tcPr>
                </a:tc>
                <a:tc>
                  <a:txBody>
                    <a:bodyPr/>
                    <a:lstStyle/>
                    <a:p>
                      <a:pPr algn="l" rtl="0" fontAlgn="ctr"/>
                      <a:r>
                        <a:rPr lang="en-US" sz="2000" u="none" strike="noStrike" dirty="0">
                          <a:effectLst/>
                        </a:rPr>
                        <a:t>RAJASTHAN</a:t>
                      </a:r>
                      <a:endParaRPr lang="en-US" sz="2000" b="0" i="0" u="none" strike="noStrike" dirty="0">
                        <a:solidFill>
                          <a:srgbClr val="000000"/>
                        </a:solidFill>
                        <a:effectLst/>
                        <a:latin typeface="Calibri" panose="020F0502020204030204" pitchFamily="34" charset="0"/>
                      </a:endParaRPr>
                    </a:p>
                  </a:txBody>
                  <a:tcPr marL="6350" marR="6350" marT="6350" marB="0" anchor="ctr">
                    <a:solidFill>
                      <a:schemeClr val="accent2">
                        <a:lumMod val="60000"/>
                        <a:lumOff val="40000"/>
                      </a:schemeClr>
                    </a:solidFill>
                  </a:tcPr>
                </a:tc>
                <a:tc>
                  <a:txBody>
                    <a:bodyPr/>
                    <a:lstStyle/>
                    <a:p>
                      <a:pPr algn="r" rtl="0" fontAlgn="ctr"/>
                      <a:r>
                        <a:rPr lang="en-US" sz="2000" u="none" strike="noStrike" dirty="0">
                          <a:effectLst/>
                        </a:rPr>
                        <a:t>2,52,77,598</a:t>
                      </a:r>
                      <a:endParaRPr lang="en-US" sz="2000" b="0" i="0" u="none" strike="noStrike" dirty="0">
                        <a:solidFill>
                          <a:srgbClr val="000000"/>
                        </a:solidFill>
                        <a:effectLst/>
                        <a:latin typeface="Calibri" panose="020F0502020204030204" pitchFamily="34" charset="0"/>
                      </a:endParaRPr>
                    </a:p>
                  </a:txBody>
                  <a:tcPr marL="6350" marR="6350" marT="6350" marB="0" anchor="ctr">
                    <a:solidFill>
                      <a:schemeClr val="accent2">
                        <a:lumMod val="60000"/>
                        <a:lumOff val="40000"/>
                      </a:schemeClr>
                    </a:solidFill>
                  </a:tcPr>
                </a:tc>
                <a:tc>
                  <a:txBody>
                    <a:bodyPr/>
                    <a:lstStyle/>
                    <a:p>
                      <a:pPr algn="r" rtl="0" fontAlgn="ctr"/>
                      <a:r>
                        <a:rPr lang="en-US" sz="2000" u="none" strike="noStrike" dirty="0">
                          <a:effectLst/>
                        </a:rPr>
                        <a:t>17,60,547</a:t>
                      </a:r>
                      <a:endParaRPr lang="en-US" sz="2000" b="0" i="0" u="none" strike="noStrike" dirty="0">
                        <a:solidFill>
                          <a:srgbClr val="000000"/>
                        </a:solidFill>
                        <a:effectLst/>
                        <a:latin typeface="Calibri" panose="020F0502020204030204" pitchFamily="34" charset="0"/>
                      </a:endParaRPr>
                    </a:p>
                  </a:txBody>
                  <a:tcPr marL="6350" marR="6350" marT="6350" marB="0" anchor="ctr">
                    <a:solidFill>
                      <a:schemeClr val="accent2">
                        <a:lumMod val="60000"/>
                        <a:lumOff val="40000"/>
                      </a:schemeClr>
                    </a:solidFill>
                  </a:tcPr>
                </a:tc>
                <a:tc>
                  <a:txBody>
                    <a:bodyPr/>
                    <a:lstStyle/>
                    <a:p>
                      <a:pPr algn="r" rtl="0" fontAlgn="ctr"/>
                      <a:r>
                        <a:rPr lang="en-US" sz="2000" u="none" strike="noStrike" dirty="0">
                          <a:effectLst/>
                        </a:rPr>
                        <a:t>7%</a:t>
                      </a:r>
                      <a:endParaRPr lang="en-US" sz="2000" b="0" i="0" u="none" strike="noStrike" dirty="0">
                        <a:solidFill>
                          <a:srgbClr val="000000"/>
                        </a:solidFill>
                        <a:effectLst/>
                        <a:latin typeface="Calibri" panose="020F0502020204030204" pitchFamily="34" charset="0"/>
                      </a:endParaRPr>
                    </a:p>
                  </a:txBody>
                  <a:tcPr marL="6350" marR="6350" marT="6350" marB="0" anchor="ctr">
                    <a:solidFill>
                      <a:schemeClr val="accent2">
                        <a:lumMod val="60000"/>
                        <a:lumOff val="40000"/>
                      </a:schemeClr>
                    </a:solidFill>
                  </a:tcPr>
                </a:tc>
                <a:extLst>
                  <a:ext uri="{0D108BD9-81ED-4DB2-BD59-A6C34878D82A}">
                    <a16:rowId xmlns:a16="http://schemas.microsoft.com/office/drawing/2014/main" val="3301124229"/>
                  </a:ext>
                </a:extLst>
              </a:tr>
              <a:tr h="403643">
                <a:tc>
                  <a:txBody>
                    <a:bodyPr/>
                    <a:lstStyle/>
                    <a:p>
                      <a:pPr algn="ctr" rtl="0" fontAlgn="ctr"/>
                      <a:r>
                        <a:rPr lang="en-US" sz="2000" u="none" strike="noStrike" dirty="0">
                          <a:effectLst/>
                        </a:rPr>
                        <a:t>10</a:t>
                      </a:r>
                      <a:endParaRPr lang="en-US" sz="2000" b="0" i="0" u="none" strike="noStrike" dirty="0">
                        <a:solidFill>
                          <a:srgbClr val="000000"/>
                        </a:solidFill>
                        <a:effectLst/>
                        <a:latin typeface="Calibri" panose="020F0502020204030204" pitchFamily="34" charset="0"/>
                      </a:endParaRPr>
                    </a:p>
                  </a:txBody>
                  <a:tcPr marL="6350" marR="6350" marT="6350" marB="0" anchor="ctr"/>
                </a:tc>
                <a:tc>
                  <a:txBody>
                    <a:bodyPr/>
                    <a:lstStyle/>
                    <a:p>
                      <a:pPr algn="l" rtl="0" fontAlgn="ctr"/>
                      <a:r>
                        <a:rPr lang="en-US" sz="2000" u="none" strike="noStrike" dirty="0">
                          <a:effectLst/>
                        </a:rPr>
                        <a:t>TELANGANA</a:t>
                      </a:r>
                      <a:endParaRPr lang="en-US" sz="2000" b="0" i="0" u="none" strike="noStrike" dirty="0">
                        <a:solidFill>
                          <a:srgbClr val="000000"/>
                        </a:solidFill>
                        <a:effectLst/>
                        <a:latin typeface="Calibri" panose="020F0502020204030204" pitchFamily="34" charset="0"/>
                      </a:endParaRPr>
                    </a:p>
                  </a:txBody>
                  <a:tcPr marL="6350" marR="6350" marT="6350" marB="0" anchor="ctr"/>
                </a:tc>
                <a:tc>
                  <a:txBody>
                    <a:bodyPr/>
                    <a:lstStyle/>
                    <a:p>
                      <a:pPr algn="r" rtl="0" fontAlgn="ctr"/>
                      <a:r>
                        <a:rPr lang="en-US" sz="2000" u="none" strike="noStrike">
                          <a:effectLst/>
                        </a:rPr>
                        <a:t> </a:t>
                      </a:r>
                      <a:endParaRPr lang="en-US" sz="2000" b="0" i="0" u="none" strike="noStrike">
                        <a:solidFill>
                          <a:srgbClr val="000000"/>
                        </a:solidFill>
                        <a:effectLst/>
                        <a:latin typeface="Calibri" panose="020F0502020204030204" pitchFamily="34" charset="0"/>
                      </a:endParaRPr>
                    </a:p>
                  </a:txBody>
                  <a:tcPr marL="6350" marR="6350" marT="6350" marB="0" anchor="ctr"/>
                </a:tc>
                <a:tc>
                  <a:txBody>
                    <a:bodyPr/>
                    <a:lstStyle/>
                    <a:p>
                      <a:pPr algn="r" rtl="0" fontAlgn="ctr"/>
                      <a:r>
                        <a:rPr lang="en-US" sz="2000" u="none" strike="noStrike" dirty="0">
                          <a:effectLst/>
                        </a:rPr>
                        <a:t>8,64,107</a:t>
                      </a:r>
                      <a:endParaRPr lang="en-US" sz="2000" b="0" i="0" u="none" strike="noStrike" dirty="0">
                        <a:solidFill>
                          <a:srgbClr val="000000"/>
                        </a:solidFill>
                        <a:effectLst/>
                        <a:latin typeface="Calibri" panose="020F0502020204030204" pitchFamily="34" charset="0"/>
                      </a:endParaRPr>
                    </a:p>
                  </a:txBody>
                  <a:tcPr marL="6350" marR="6350" marT="6350" marB="0" anchor="ctr"/>
                </a:tc>
                <a:tc>
                  <a:txBody>
                    <a:bodyPr/>
                    <a:lstStyle/>
                    <a:p>
                      <a:pPr algn="r" rtl="0" fontAlgn="ctr"/>
                      <a:r>
                        <a:rPr lang="en-US" sz="2000" u="none" strike="noStrike" dirty="0">
                          <a:effectLst/>
                        </a:rPr>
                        <a:t> </a:t>
                      </a:r>
                      <a:endParaRPr lang="en-US" sz="2000" b="0" i="0" u="none" strike="noStrike" dirty="0">
                        <a:solidFill>
                          <a:srgbClr val="000000"/>
                        </a:solidFill>
                        <a:effectLst/>
                        <a:latin typeface="Calibri" panose="020F0502020204030204" pitchFamily="34" charset="0"/>
                      </a:endParaRPr>
                    </a:p>
                  </a:txBody>
                  <a:tcPr marL="6350" marR="6350" marT="6350" marB="0" anchor="ctr"/>
                </a:tc>
                <a:extLst>
                  <a:ext uri="{0D108BD9-81ED-4DB2-BD59-A6C34878D82A}">
                    <a16:rowId xmlns:a16="http://schemas.microsoft.com/office/drawing/2014/main" val="3926275729"/>
                  </a:ext>
                </a:extLst>
              </a:tr>
            </a:tbl>
          </a:graphicData>
        </a:graphic>
      </p:graphicFrame>
    </p:spTree>
    <p:extLst>
      <p:ext uri="{BB962C8B-B14F-4D97-AF65-F5344CB8AC3E}">
        <p14:creationId xmlns:p14="http://schemas.microsoft.com/office/powerpoint/2010/main" val="7291252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19060" y="470278"/>
            <a:ext cx="10058400" cy="690682"/>
          </a:xfrm>
        </p:spPr>
        <p:txBody>
          <a:bodyPr>
            <a:normAutofit fontScale="90000"/>
          </a:bodyPr>
          <a:lstStyle/>
          <a:p>
            <a:pPr algn="ctr"/>
            <a:r>
              <a:rPr lang="en-US" sz="4000" b="1" u="sng" dirty="0">
                <a:solidFill>
                  <a:schemeClr val="tx1"/>
                </a:solidFill>
                <a:latin typeface="Calibri  "/>
                <a:ea typeface="Montserrat"/>
                <a:cs typeface="Montserrat"/>
                <a:sym typeface="Arial" panose="020B0604020202020204" pitchFamily="34" charset="0"/>
              </a:rPr>
              <a:t>Saturation of Pension for Unorganised sector</a:t>
            </a:r>
            <a:br>
              <a:rPr lang="en-US" sz="4000" b="1" u="sng" dirty="0">
                <a:solidFill>
                  <a:schemeClr val="tx1"/>
                </a:solidFill>
                <a:latin typeface="Montserrat"/>
                <a:ea typeface="Montserrat"/>
                <a:cs typeface="Montserrat"/>
                <a:sym typeface="Arial" panose="020B0604020202020204" pitchFamily="34" charset="0"/>
              </a:rPr>
            </a:br>
            <a:endParaRPr lang="en-US" sz="2300" b="1" dirty="0">
              <a:solidFill>
                <a:schemeClr val="tx1"/>
              </a:solidFill>
              <a:highlight>
                <a:srgbClr val="FFFF00"/>
              </a:highlight>
              <a:latin typeface="Calibri  "/>
              <a:cs typeface="Calibri" panose="020F0502020204030204" pitchFamily="34" charset="0"/>
              <a:sym typeface="Arial" panose="020B0604020202020204" pitchFamily="34" charset="0"/>
            </a:endParaRPr>
          </a:p>
        </p:txBody>
      </p:sp>
      <p:pic>
        <p:nvPicPr>
          <p:cNvPr id="5" name="Picture 4">
            <a:extLst>
              <a:ext uri="{FF2B5EF4-FFF2-40B4-BE49-F238E27FC236}">
                <a16:creationId xmlns:a16="http://schemas.microsoft.com/office/drawing/2014/main" id="{63CF14B1-ECD9-4CA7-9EA4-2FE7F1305E82}"/>
              </a:ext>
            </a:extLst>
          </p:cNvPr>
          <p:cNvPicPr>
            <a:picLocks noChangeAspect="1"/>
          </p:cNvPicPr>
          <p:nvPr/>
        </p:nvPicPr>
        <p:blipFill>
          <a:blip r:embed="rId3"/>
          <a:stretch>
            <a:fillRect/>
          </a:stretch>
        </p:blipFill>
        <p:spPr>
          <a:xfrm>
            <a:off x="10557990" y="60697"/>
            <a:ext cx="1502887" cy="6911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Picture 2" descr="Image result for government of india emblem&quot;">
            <a:extLst>
              <a:ext uri="{FF2B5EF4-FFF2-40B4-BE49-F238E27FC236}">
                <a16:creationId xmlns:a16="http://schemas.microsoft.com/office/drawing/2014/main" id="{B34BC13A-0F6E-4585-AC69-133BFE71FB3E}"/>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8255"/>
          <a:stretch/>
        </p:blipFill>
        <p:spPr bwMode="auto">
          <a:xfrm>
            <a:off x="-2303" y="80229"/>
            <a:ext cx="1087343" cy="89705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1937C9FB-0032-46A4-B258-830373556C39}"/>
              </a:ext>
            </a:extLst>
          </p:cNvPr>
          <p:cNvSpPr txBox="1"/>
          <p:nvPr/>
        </p:nvSpPr>
        <p:spPr>
          <a:xfrm>
            <a:off x="689173" y="977285"/>
            <a:ext cx="10620260" cy="7509748"/>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t>The Govt. has envisioned for saturation of 3 PM’s Jan Suraksha Schemes (PMJSS) viz. Pradhan Mantri Jeevan Jyoti Bima Yojana, Pradhan Mantri Suraksha Bima Yojana and Atal Pension Yojana. </a:t>
            </a:r>
          </a:p>
          <a:p>
            <a:pPr algn="just"/>
            <a:endParaRPr lang="en-US" sz="2200" dirty="0"/>
          </a:p>
          <a:p>
            <a:pPr marL="342900" indent="-342900" algn="just">
              <a:buFont typeface="Arial" panose="020B0604020202020204" pitchFamily="34" charset="0"/>
              <a:buChar char="•"/>
            </a:pPr>
            <a:r>
              <a:rPr lang="en-US" sz="2200" dirty="0"/>
              <a:t>PFRDA is planning to cover nearly 7 crore new enrolments under APY, in the next 3 to 5 years. </a:t>
            </a:r>
          </a:p>
          <a:p>
            <a:pPr marL="342900" indent="-342900" algn="just">
              <a:buFont typeface="Arial" panose="020B0604020202020204" pitchFamily="34" charset="0"/>
              <a:buChar char="•"/>
            </a:pPr>
            <a:endParaRPr lang="en-US" sz="2200" dirty="0"/>
          </a:p>
          <a:p>
            <a:pPr marL="342900" indent="-342900" algn="just">
              <a:buFont typeface="Arial" panose="020B0604020202020204" pitchFamily="34" charset="0"/>
              <a:buChar char="•"/>
            </a:pPr>
            <a:r>
              <a:rPr lang="en-US" sz="2200" dirty="0"/>
              <a:t>Efforts being made:</a:t>
            </a:r>
          </a:p>
          <a:p>
            <a:pPr marL="800100" lvl="1" indent="-342900" algn="just">
              <a:buFont typeface="Wingdings" panose="05000000000000000000" pitchFamily="2" charset="2"/>
              <a:buChar char="Ø"/>
            </a:pPr>
            <a:r>
              <a:rPr lang="en-US" sz="2000" dirty="0"/>
              <a:t>Periodic review, capacity building program, webinars, awareness program</a:t>
            </a:r>
          </a:p>
          <a:p>
            <a:pPr lvl="1" algn="just"/>
            <a:endParaRPr lang="en-US" sz="2000" dirty="0"/>
          </a:p>
          <a:p>
            <a:pPr marL="800100" lvl="1" indent="-342900" algn="just">
              <a:buFont typeface="Wingdings" panose="05000000000000000000" pitchFamily="2" charset="2"/>
              <a:buChar char="Ø"/>
            </a:pPr>
            <a:r>
              <a:rPr lang="en-US" sz="2000" dirty="0"/>
              <a:t>40 locations have been identified for conducting outreach programmes, before March 2022. </a:t>
            </a:r>
          </a:p>
          <a:p>
            <a:pPr lvl="1" algn="just"/>
            <a:endParaRPr lang="en-US" sz="2000" dirty="0"/>
          </a:p>
          <a:p>
            <a:pPr marL="800100" lvl="1" indent="-342900" algn="just">
              <a:buFont typeface="Wingdings" panose="05000000000000000000" pitchFamily="2" charset="2"/>
              <a:buChar char="Ø"/>
            </a:pPr>
            <a:r>
              <a:rPr lang="en-US" sz="2000" dirty="0"/>
              <a:t>Conducted meetings with both ministries of Rural Development and Panchayati Raj for enrolling target population with them, under APY</a:t>
            </a:r>
          </a:p>
          <a:p>
            <a:pPr lvl="1" algn="just"/>
            <a:endParaRPr lang="en-US" sz="2000" dirty="0"/>
          </a:p>
          <a:p>
            <a:pPr marL="800100" lvl="1" indent="-342900" algn="just">
              <a:buFont typeface="Wingdings" panose="05000000000000000000" pitchFamily="2" charset="2"/>
              <a:buChar char="Ø"/>
            </a:pPr>
            <a:r>
              <a:rPr lang="en-US" sz="2000" dirty="0"/>
              <a:t>Mass media campaigns in regional languages are being planned</a:t>
            </a:r>
          </a:p>
          <a:p>
            <a:pPr lvl="2" algn="just"/>
            <a:endParaRPr lang="en-US" sz="2200" dirty="0"/>
          </a:p>
          <a:p>
            <a:pPr marL="1257300" lvl="2" indent="-342900" algn="just">
              <a:buFont typeface="Wingdings" panose="05000000000000000000" pitchFamily="2" charset="2"/>
              <a:buChar char="Ø"/>
            </a:pPr>
            <a:endParaRPr lang="en-US" sz="2200" dirty="0"/>
          </a:p>
          <a:p>
            <a:pPr marL="342900" indent="-342900">
              <a:buFont typeface="Arial" panose="020B0604020202020204" pitchFamily="34" charset="0"/>
              <a:buChar char="•"/>
            </a:pPr>
            <a:endParaRPr lang="en-US" sz="2200" dirty="0"/>
          </a:p>
          <a:p>
            <a:pPr marL="342900" indent="-342900">
              <a:buFont typeface="Arial" panose="020B0604020202020204" pitchFamily="34" charset="0"/>
              <a:buChar char="•"/>
            </a:pPr>
            <a:endParaRPr lang="en-US" sz="2200" dirty="0"/>
          </a:p>
          <a:p>
            <a:endParaRPr lang="en-US" sz="2200" dirty="0"/>
          </a:p>
          <a:p>
            <a:endParaRPr lang="en-US" dirty="0"/>
          </a:p>
          <a:p>
            <a:endParaRPr lang="en-US" dirty="0"/>
          </a:p>
        </p:txBody>
      </p:sp>
    </p:spTree>
    <p:extLst>
      <p:ext uri="{BB962C8B-B14F-4D97-AF65-F5344CB8AC3E}">
        <p14:creationId xmlns:p14="http://schemas.microsoft.com/office/powerpoint/2010/main" val="17280938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19060" y="470278"/>
            <a:ext cx="10058400" cy="690682"/>
          </a:xfrm>
        </p:spPr>
        <p:txBody>
          <a:bodyPr>
            <a:normAutofit fontScale="90000"/>
          </a:bodyPr>
          <a:lstStyle/>
          <a:p>
            <a:pPr algn="ctr"/>
            <a:r>
              <a:rPr lang="en-US" sz="4000" b="1" u="sng" dirty="0">
                <a:solidFill>
                  <a:schemeClr val="tx1"/>
                </a:solidFill>
                <a:latin typeface="Calibri  "/>
                <a:ea typeface="Montserrat"/>
                <a:cs typeface="Montserrat"/>
                <a:sym typeface="Arial" panose="020B0604020202020204" pitchFamily="34" charset="0"/>
              </a:rPr>
              <a:t>Initiatives</a:t>
            </a:r>
            <a:br>
              <a:rPr lang="en-US" sz="4000" b="1" u="sng" dirty="0">
                <a:solidFill>
                  <a:schemeClr val="tx1"/>
                </a:solidFill>
                <a:latin typeface="Montserrat"/>
                <a:ea typeface="Montserrat"/>
                <a:cs typeface="Montserrat"/>
                <a:sym typeface="Arial" panose="020B0604020202020204" pitchFamily="34" charset="0"/>
              </a:rPr>
            </a:br>
            <a:endParaRPr lang="en-US" sz="2300" b="1" dirty="0">
              <a:solidFill>
                <a:schemeClr val="tx1"/>
              </a:solidFill>
              <a:highlight>
                <a:srgbClr val="FFFF00"/>
              </a:highlight>
              <a:latin typeface="Calibri  "/>
              <a:cs typeface="Calibri" panose="020F0502020204030204" pitchFamily="34" charset="0"/>
              <a:sym typeface="Arial" panose="020B0604020202020204" pitchFamily="34" charset="0"/>
            </a:endParaRPr>
          </a:p>
        </p:txBody>
      </p:sp>
      <p:pic>
        <p:nvPicPr>
          <p:cNvPr id="5" name="Picture 4">
            <a:extLst>
              <a:ext uri="{FF2B5EF4-FFF2-40B4-BE49-F238E27FC236}">
                <a16:creationId xmlns:a16="http://schemas.microsoft.com/office/drawing/2014/main" id="{63CF14B1-ECD9-4CA7-9EA4-2FE7F1305E82}"/>
              </a:ext>
            </a:extLst>
          </p:cNvPr>
          <p:cNvPicPr>
            <a:picLocks noChangeAspect="1"/>
          </p:cNvPicPr>
          <p:nvPr/>
        </p:nvPicPr>
        <p:blipFill>
          <a:blip r:embed="rId3"/>
          <a:stretch>
            <a:fillRect/>
          </a:stretch>
        </p:blipFill>
        <p:spPr>
          <a:xfrm>
            <a:off x="10557990" y="60697"/>
            <a:ext cx="1502887" cy="6911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Picture 2" descr="Image result for government of india emblem&quot;">
            <a:extLst>
              <a:ext uri="{FF2B5EF4-FFF2-40B4-BE49-F238E27FC236}">
                <a16:creationId xmlns:a16="http://schemas.microsoft.com/office/drawing/2014/main" id="{B34BC13A-0F6E-4585-AC69-133BFE71FB3E}"/>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8255"/>
          <a:stretch/>
        </p:blipFill>
        <p:spPr bwMode="auto">
          <a:xfrm>
            <a:off x="-2303" y="80229"/>
            <a:ext cx="1087343" cy="89705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1937C9FB-0032-46A4-B258-830373556C39}"/>
              </a:ext>
            </a:extLst>
          </p:cNvPr>
          <p:cNvSpPr txBox="1"/>
          <p:nvPr/>
        </p:nvSpPr>
        <p:spPr>
          <a:xfrm>
            <a:off x="689173" y="977285"/>
            <a:ext cx="10620260" cy="7078861"/>
          </a:xfrm>
          <a:prstGeom prst="rect">
            <a:avLst/>
          </a:prstGeom>
          <a:noFill/>
        </p:spPr>
        <p:txBody>
          <a:bodyPr wrap="square" rtlCol="0">
            <a:spAutoFit/>
          </a:bodyPr>
          <a:lstStyle/>
          <a:p>
            <a:pPr marL="342900" indent="-342900" algn="just">
              <a:buFont typeface="Arial" panose="020B0604020202020204" pitchFamily="34" charset="0"/>
              <a:buChar char="•"/>
            </a:pPr>
            <a:endParaRPr lang="en-US" sz="2200" dirty="0"/>
          </a:p>
          <a:p>
            <a:pPr marL="342900" indent="-342900" algn="just">
              <a:buFont typeface="Arial" panose="020B0604020202020204" pitchFamily="34" charset="0"/>
              <a:buChar char="•"/>
            </a:pPr>
            <a:r>
              <a:rPr lang="en-US" sz="2200" dirty="0"/>
              <a:t>PFRDA has taken many initiatives in the recent past for popularizing the scheme, such as:</a:t>
            </a:r>
          </a:p>
          <a:p>
            <a:pPr algn="just"/>
            <a:endParaRPr lang="en-US" sz="2200" dirty="0"/>
          </a:p>
          <a:p>
            <a:pPr marL="342900" indent="-342900" algn="just">
              <a:buFont typeface="Wingdings" panose="05000000000000000000" pitchFamily="2" charset="2"/>
              <a:buChar char="Ø"/>
            </a:pPr>
            <a:r>
              <a:rPr lang="en-US" sz="2200" dirty="0"/>
              <a:t>Launching of </a:t>
            </a:r>
            <a:r>
              <a:rPr lang="en-US" sz="2200" b="1" dirty="0"/>
              <a:t>eAPY platform </a:t>
            </a:r>
            <a:r>
              <a:rPr lang="en-US" sz="2200" dirty="0"/>
              <a:t>for online-onboarding of subscribers</a:t>
            </a:r>
          </a:p>
          <a:p>
            <a:pPr marL="342900" indent="-342900" algn="just">
              <a:buFont typeface="Wingdings" panose="05000000000000000000" pitchFamily="2" charset="2"/>
              <a:buChar char="Ø"/>
            </a:pPr>
            <a:endParaRPr lang="en-US" sz="2200" dirty="0"/>
          </a:p>
          <a:p>
            <a:pPr marL="342900" indent="-342900" algn="just">
              <a:buFont typeface="Wingdings" panose="05000000000000000000" pitchFamily="2" charset="2"/>
              <a:buChar char="Ø"/>
            </a:pPr>
            <a:r>
              <a:rPr lang="en-US" sz="2200" dirty="0"/>
              <a:t>Launch of </a:t>
            </a:r>
            <a:r>
              <a:rPr lang="en-US" sz="2200" b="1" dirty="0"/>
              <a:t>APY mobile app</a:t>
            </a:r>
          </a:p>
          <a:p>
            <a:pPr marL="342900" indent="-342900" algn="just">
              <a:buFont typeface="Wingdings" panose="05000000000000000000" pitchFamily="2" charset="2"/>
              <a:buChar char="Ø"/>
            </a:pPr>
            <a:endParaRPr lang="en-US" sz="2200" dirty="0"/>
          </a:p>
          <a:p>
            <a:pPr marL="342900" indent="-342900" algn="just">
              <a:buFont typeface="Wingdings" panose="05000000000000000000" pitchFamily="2" charset="2"/>
              <a:buChar char="Ø"/>
            </a:pPr>
            <a:r>
              <a:rPr lang="en-US" sz="2200" dirty="0"/>
              <a:t>APY app on UMANG: APY app is now live on </a:t>
            </a:r>
            <a:r>
              <a:rPr lang="en-US" sz="2200" b="1" dirty="0"/>
              <a:t>UMANG platform</a:t>
            </a:r>
            <a:r>
              <a:rPr lang="en-US" sz="2200" dirty="0"/>
              <a:t>.</a:t>
            </a:r>
          </a:p>
          <a:p>
            <a:pPr marL="342900" indent="-342900" algn="just">
              <a:buFont typeface="Wingdings" panose="05000000000000000000" pitchFamily="2" charset="2"/>
              <a:buChar char="Ø"/>
            </a:pPr>
            <a:endParaRPr lang="en-US" sz="2200" dirty="0"/>
          </a:p>
          <a:p>
            <a:pPr marL="342900" indent="-342900" algn="just">
              <a:buFont typeface="Wingdings" panose="05000000000000000000" pitchFamily="2" charset="2"/>
              <a:buChar char="Ø"/>
            </a:pPr>
            <a:r>
              <a:rPr lang="en-US" sz="2200" dirty="0"/>
              <a:t>xxii.	On-boarding using </a:t>
            </a:r>
            <a:r>
              <a:rPr lang="en-US" sz="2200" b="1" dirty="0"/>
              <a:t>Bank’s own web-portal</a:t>
            </a:r>
          </a:p>
          <a:p>
            <a:pPr marL="342900" indent="-342900" algn="just">
              <a:buFont typeface="Wingdings" panose="05000000000000000000" pitchFamily="2" charset="2"/>
              <a:buChar char="Ø"/>
            </a:pPr>
            <a:endParaRPr lang="en-US" sz="2200" b="1" dirty="0"/>
          </a:p>
          <a:p>
            <a:pPr marL="342900" indent="-342900" algn="just">
              <a:buFont typeface="Wingdings" panose="05000000000000000000" pitchFamily="2" charset="2"/>
              <a:buChar char="Ø"/>
            </a:pPr>
            <a:r>
              <a:rPr lang="en-US" sz="2200" b="1" dirty="0"/>
              <a:t>Lead Generation </a:t>
            </a:r>
            <a:r>
              <a:rPr lang="en-US" sz="2200" dirty="0"/>
              <a:t>by relatives and well-wishers</a:t>
            </a:r>
          </a:p>
          <a:p>
            <a:pPr marL="342900" indent="-342900" algn="just">
              <a:buFont typeface="Wingdings" panose="05000000000000000000" pitchFamily="2" charset="2"/>
              <a:buChar char="Ø"/>
            </a:pPr>
            <a:endParaRPr lang="en-US" sz="2200" dirty="0"/>
          </a:p>
          <a:p>
            <a:pPr marL="342900" indent="-342900" algn="just">
              <a:buFont typeface="Wingdings" panose="05000000000000000000" pitchFamily="2" charset="2"/>
              <a:buChar char="Ø"/>
            </a:pPr>
            <a:r>
              <a:rPr lang="en-US" sz="2200" dirty="0"/>
              <a:t>Social media platforms like </a:t>
            </a:r>
            <a:r>
              <a:rPr lang="en-US" sz="2200" dirty="0" err="1"/>
              <a:t>Youtube</a:t>
            </a:r>
            <a:r>
              <a:rPr lang="en-US" sz="2200" dirty="0"/>
              <a:t>, twitter and </a:t>
            </a:r>
            <a:r>
              <a:rPr lang="en-US" sz="2200" dirty="0" err="1"/>
              <a:t>facebook</a:t>
            </a:r>
            <a:r>
              <a:rPr lang="en-US" sz="2200" dirty="0"/>
              <a:t> being used for mass awareness</a:t>
            </a:r>
          </a:p>
          <a:p>
            <a:pPr marL="1257300" lvl="2" indent="-342900" algn="just">
              <a:buFont typeface="Wingdings" panose="05000000000000000000" pitchFamily="2" charset="2"/>
              <a:buChar char="Ø"/>
            </a:pPr>
            <a:endParaRPr lang="en-US" sz="2200" dirty="0"/>
          </a:p>
          <a:p>
            <a:pPr marL="342900" indent="-342900">
              <a:buFont typeface="Arial" panose="020B0604020202020204" pitchFamily="34" charset="0"/>
              <a:buChar char="•"/>
            </a:pPr>
            <a:endParaRPr lang="en-US" sz="2200" dirty="0"/>
          </a:p>
          <a:p>
            <a:pPr marL="342900" indent="-342900">
              <a:buFont typeface="Arial" panose="020B0604020202020204" pitchFamily="34" charset="0"/>
              <a:buChar char="•"/>
            </a:pPr>
            <a:endParaRPr lang="en-US" sz="2200" dirty="0"/>
          </a:p>
          <a:p>
            <a:endParaRPr lang="en-US" sz="2200" dirty="0"/>
          </a:p>
          <a:p>
            <a:endParaRPr lang="en-US" dirty="0"/>
          </a:p>
          <a:p>
            <a:endParaRPr lang="en-US" dirty="0"/>
          </a:p>
        </p:txBody>
      </p:sp>
    </p:spTree>
    <p:extLst>
      <p:ext uri="{BB962C8B-B14F-4D97-AF65-F5344CB8AC3E}">
        <p14:creationId xmlns:p14="http://schemas.microsoft.com/office/powerpoint/2010/main" val="25511762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85040" y="875737"/>
            <a:ext cx="10058400" cy="690682"/>
          </a:xfrm>
        </p:spPr>
        <p:txBody>
          <a:bodyPr>
            <a:normAutofit fontScale="90000"/>
          </a:bodyPr>
          <a:lstStyle/>
          <a:p>
            <a:pPr algn="ctr"/>
            <a:r>
              <a:rPr lang="en-US" sz="4000" b="1" u="sng" dirty="0">
                <a:solidFill>
                  <a:schemeClr val="tx1"/>
                </a:solidFill>
                <a:latin typeface="Calibri  "/>
                <a:ea typeface="Montserrat"/>
                <a:cs typeface="Montserrat"/>
                <a:sym typeface="Arial" panose="020B0604020202020204" pitchFamily="34" charset="0"/>
              </a:rPr>
              <a:t>Various Methods of Joining APY</a:t>
            </a:r>
            <a:br>
              <a:rPr lang="en-US" sz="4000" b="1" u="sng" dirty="0">
                <a:solidFill>
                  <a:schemeClr val="tx1"/>
                </a:solidFill>
                <a:latin typeface="Montserrat"/>
                <a:ea typeface="Montserrat"/>
                <a:cs typeface="Montserrat"/>
                <a:sym typeface="Arial" panose="020B0604020202020204" pitchFamily="34" charset="0"/>
              </a:rPr>
            </a:br>
            <a:br>
              <a:rPr lang="en-US" sz="4000" b="1" u="sng" dirty="0">
                <a:solidFill>
                  <a:schemeClr val="tx1"/>
                </a:solidFill>
                <a:latin typeface="Montserrat"/>
                <a:ea typeface="Montserrat"/>
                <a:cs typeface="Montserrat"/>
                <a:sym typeface="Arial" panose="020B0604020202020204" pitchFamily="34" charset="0"/>
              </a:rPr>
            </a:br>
            <a:r>
              <a:rPr lang="en-US" sz="2300" b="1" dirty="0">
                <a:solidFill>
                  <a:schemeClr val="tx1"/>
                </a:solidFill>
                <a:highlight>
                  <a:srgbClr val="FFFF00"/>
                </a:highlight>
                <a:latin typeface="Calibri  "/>
                <a:cs typeface="Calibri" panose="020F0502020204030204" pitchFamily="34" charset="0"/>
                <a:sym typeface="Arial" panose="020B0604020202020204" pitchFamily="34" charset="0"/>
              </a:rPr>
              <a:t>The Gram Panchayats can play a vital role in ensuring comprehensive coverage of the APY scheme. </a:t>
            </a:r>
          </a:p>
        </p:txBody>
      </p:sp>
      <p:pic>
        <p:nvPicPr>
          <p:cNvPr id="5" name="Picture 4">
            <a:extLst>
              <a:ext uri="{FF2B5EF4-FFF2-40B4-BE49-F238E27FC236}">
                <a16:creationId xmlns:a16="http://schemas.microsoft.com/office/drawing/2014/main" id="{63CF14B1-ECD9-4CA7-9EA4-2FE7F1305E82}"/>
              </a:ext>
            </a:extLst>
          </p:cNvPr>
          <p:cNvPicPr>
            <a:picLocks noChangeAspect="1"/>
          </p:cNvPicPr>
          <p:nvPr/>
        </p:nvPicPr>
        <p:blipFill>
          <a:blip r:embed="rId3"/>
          <a:stretch>
            <a:fillRect/>
          </a:stretch>
        </p:blipFill>
        <p:spPr>
          <a:xfrm>
            <a:off x="10557990" y="60697"/>
            <a:ext cx="1502887" cy="6911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Picture 2" descr="Image result for government of india emblem&quot;">
            <a:extLst>
              <a:ext uri="{FF2B5EF4-FFF2-40B4-BE49-F238E27FC236}">
                <a16:creationId xmlns:a16="http://schemas.microsoft.com/office/drawing/2014/main" id="{B34BC13A-0F6E-4585-AC69-133BFE71FB3E}"/>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8255"/>
          <a:stretch/>
        </p:blipFill>
        <p:spPr bwMode="auto">
          <a:xfrm>
            <a:off x="-2303" y="80229"/>
            <a:ext cx="1087343" cy="897056"/>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526DFCAE-0BE2-4095-BF0D-155A0E210E18}"/>
              </a:ext>
            </a:extLst>
          </p:cNvPr>
          <p:cNvSpPr/>
          <p:nvPr/>
        </p:nvSpPr>
        <p:spPr>
          <a:xfrm>
            <a:off x="996904" y="1767519"/>
            <a:ext cx="10515721" cy="4672818"/>
          </a:xfrm>
          <a:prstGeom prst="rect">
            <a:avLst/>
          </a:prstGeom>
        </p:spPr>
        <p:txBody>
          <a:bodyPr wrap="square">
            <a:spAutoFit/>
          </a:bodyPr>
          <a:lstStyle/>
          <a:p>
            <a:pPr marL="285750" marR="0" lvl="0" indent="-285750" algn="just">
              <a:lnSpc>
                <a:spcPct val="115000"/>
              </a:lnSpc>
              <a:spcBef>
                <a:spcPts val="0"/>
              </a:spcBef>
              <a:spcAft>
                <a:spcPts val="0"/>
              </a:spcAft>
              <a:buFont typeface="Arial" panose="020B0604020202020204" pitchFamily="34" charset="0"/>
              <a:buChar char="•"/>
            </a:pPr>
            <a:r>
              <a:rPr lang="en-US" sz="2000" dirty="0">
                <a:latin typeface="Calibri  "/>
                <a:ea typeface="Times New Roman" panose="02020603050405020304" pitchFamily="18" charset="0"/>
                <a:cs typeface="Calibri" panose="020F0502020204030204" pitchFamily="34" charset="0"/>
              </a:rPr>
              <a:t>Since APY accounts are being sourced by bank branches (under service area approach), therefore all Gram Panchayats may visit nearest bank branch preferably public sector and RRBs for participation in people’s plan campaign/ GPDP for enrolment of APY subscribers.</a:t>
            </a:r>
          </a:p>
          <a:p>
            <a:pPr marL="285750" marR="0" lvl="0" indent="-285750" algn="just">
              <a:lnSpc>
                <a:spcPct val="115000"/>
              </a:lnSpc>
              <a:spcBef>
                <a:spcPts val="0"/>
              </a:spcBef>
              <a:spcAft>
                <a:spcPts val="0"/>
              </a:spcAft>
              <a:buFont typeface="Arial" panose="020B0604020202020204" pitchFamily="34" charset="0"/>
              <a:buChar char="•"/>
            </a:pPr>
            <a:endParaRPr lang="en-US" sz="2000" dirty="0">
              <a:latin typeface="Calibri  "/>
              <a:ea typeface="Times New Roman" panose="02020603050405020304" pitchFamily="18" charset="0"/>
              <a:cs typeface="Calibri" panose="020F0502020204030204" pitchFamily="34" charset="0"/>
            </a:endParaRPr>
          </a:p>
          <a:p>
            <a:pPr marL="285750" indent="-285750" algn="just">
              <a:lnSpc>
                <a:spcPct val="115000"/>
              </a:lnSpc>
              <a:buFont typeface="Arial" panose="020B0604020202020204" pitchFamily="34" charset="0"/>
              <a:buChar char="•"/>
            </a:pPr>
            <a:r>
              <a:rPr lang="en-US" sz="2000" dirty="0">
                <a:latin typeface="Calibri  "/>
                <a:ea typeface="Calibri" panose="020F0502020204030204" pitchFamily="34" charset="0"/>
                <a:cs typeface="Calibri" panose="020F0502020204030204" pitchFamily="34" charset="0"/>
              </a:rPr>
              <a:t>Bank officials/BCs shall establish a desk (Camp/canopy) during Gram Sabha to open APY accounts.</a:t>
            </a:r>
            <a:endParaRPr lang="en-US" sz="2000" dirty="0">
              <a:latin typeface="Calibri  "/>
              <a:ea typeface="Times New Roman" panose="02020603050405020304" pitchFamily="18" charset="0"/>
              <a:cs typeface="Calibri" panose="020F0502020204030204" pitchFamily="34" charset="0"/>
            </a:endParaRPr>
          </a:p>
          <a:p>
            <a:pPr marR="0" lvl="0" algn="just">
              <a:lnSpc>
                <a:spcPct val="115000"/>
              </a:lnSpc>
              <a:spcBef>
                <a:spcPts val="0"/>
              </a:spcBef>
              <a:spcAft>
                <a:spcPts val="0"/>
              </a:spcAft>
            </a:pPr>
            <a:endParaRPr lang="en-US" sz="2000" dirty="0">
              <a:latin typeface="Calibri  "/>
              <a:cs typeface="Calibri" panose="020F0502020204030204" pitchFamily="34" charset="0"/>
            </a:endParaRPr>
          </a:p>
          <a:p>
            <a:pPr marL="285750" marR="0" lvl="0" indent="-285750" algn="just">
              <a:lnSpc>
                <a:spcPct val="115000"/>
              </a:lnSpc>
              <a:spcBef>
                <a:spcPts val="0"/>
              </a:spcBef>
              <a:spcAft>
                <a:spcPts val="0"/>
              </a:spcAft>
              <a:buFont typeface="Arial" panose="020B0604020202020204" pitchFamily="34" charset="0"/>
              <a:buChar char="•"/>
            </a:pPr>
            <a:r>
              <a:rPr lang="en-IN" sz="2000" dirty="0">
                <a:latin typeface="Calibri  "/>
                <a:ea typeface="Times New Roman" panose="02020603050405020304" pitchFamily="18" charset="0"/>
                <a:cs typeface="Calibri" panose="020F0502020204030204" pitchFamily="34" charset="0"/>
              </a:rPr>
              <a:t>Identified unorganised workers (</a:t>
            </a:r>
            <a:r>
              <a:rPr lang="en-IN" sz="2000" dirty="0" err="1">
                <a:latin typeface="Calibri  "/>
                <a:ea typeface="Times New Roman" panose="02020603050405020304" pitchFamily="18" charset="0"/>
                <a:cs typeface="Calibri" panose="020F0502020204030204" pitchFamily="34" charset="0"/>
              </a:rPr>
              <a:t>Aanganwadi</a:t>
            </a:r>
            <a:r>
              <a:rPr lang="en-IN" sz="2000" dirty="0">
                <a:latin typeface="Calibri  "/>
                <a:ea typeface="Times New Roman" panose="02020603050405020304" pitchFamily="18" charset="0"/>
                <a:cs typeface="Calibri" panose="020F0502020204030204" pitchFamily="34" charset="0"/>
              </a:rPr>
              <a:t>, SHG members, factory workers, local artisans, etc) may be advised to open APY accounts.</a:t>
            </a:r>
            <a:endParaRPr lang="en-IN" sz="2000" dirty="0">
              <a:latin typeface="Calibri  "/>
              <a:ea typeface="Calibri" panose="020F0502020204030204" pitchFamily="34" charset="0"/>
              <a:cs typeface="Calibri" panose="020F0502020204030204" pitchFamily="34" charset="0"/>
            </a:endParaRPr>
          </a:p>
          <a:p>
            <a:pPr marR="0" lvl="0" algn="just">
              <a:lnSpc>
                <a:spcPct val="115000"/>
              </a:lnSpc>
              <a:spcBef>
                <a:spcPts val="0"/>
              </a:spcBef>
              <a:spcAft>
                <a:spcPts val="0"/>
              </a:spcAft>
            </a:pPr>
            <a:r>
              <a:rPr lang="en-US" sz="2000" dirty="0">
                <a:latin typeface="Calibri  "/>
                <a:ea typeface="Calibri" panose="020F0502020204030204" pitchFamily="34" charset="0"/>
                <a:cs typeface="Calibri" panose="020F0502020204030204" pitchFamily="34" charset="0"/>
              </a:rPr>
              <a:t> </a:t>
            </a:r>
          </a:p>
          <a:p>
            <a:pPr marL="285750" marR="0" lvl="0" indent="-285750" algn="just">
              <a:lnSpc>
                <a:spcPct val="115000"/>
              </a:lnSpc>
              <a:spcBef>
                <a:spcPts val="0"/>
              </a:spcBef>
              <a:spcAft>
                <a:spcPts val="0"/>
              </a:spcAft>
              <a:buFont typeface="Arial" panose="020B0604020202020204" pitchFamily="34" charset="0"/>
              <a:buChar char="•"/>
            </a:pPr>
            <a:r>
              <a:rPr lang="en-US" sz="2000" dirty="0">
                <a:latin typeface="Calibri  "/>
                <a:cs typeface="Calibri" panose="020F0502020204030204" pitchFamily="34" charset="0"/>
              </a:rPr>
              <a:t>Ministry of Panchayati Raj may also consider sharing the schedule of proposed and upcoming Gram Sabha meetings  with PFRDA, which in turn can be shared by PFRDA with SLBCs/LDMs/HO of RRBs, for better coordination at Gram Sabha level. </a:t>
            </a:r>
          </a:p>
        </p:txBody>
      </p:sp>
    </p:spTree>
    <p:extLst>
      <p:ext uri="{BB962C8B-B14F-4D97-AF65-F5344CB8AC3E}">
        <p14:creationId xmlns:p14="http://schemas.microsoft.com/office/powerpoint/2010/main" val="31313734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85C610-94DC-4018-8552-7EB4B569F28A}"/>
              </a:ext>
            </a:extLst>
          </p:cNvPr>
          <p:cNvSpPr>
            <a:spLocks noGrp="1"/>
          </p:cNvSpPr>
          <p:nvPr>
            <p:ph type="title"/>
          </p:nvPr>
        </p:nvSpPr>
        <p:spPr>
          <a:xfrm>
            <a:off x="1066800" y="220493"/>
            <a:ext cx="10058400" cy="446027"/>
          </a:xfrm>
        </p:spPr>
        <p:txBody>
          <a:bodyPr anchor="ctr">
            <a:normAutofit/>
          </a:bodyPr>
          <a:lstStyle/>
          <a:p>
            <a:pPr algn="ctr"/>
            <a:r>
              <a:rPr lang="en-US" sz="2500" b="1" dirty="0"/>
              <a:t>Important links:</a:t>
            </a:r>
            <a:endParaRPr lang="en-IN" sz="2500" b="1" dirty="0"/>
          </a:p>
        </p:txBody>
      </p:sp>
      <p:sp>
        <p:nvSpPr>
          <p:cNvPr id="3" name="Content Placeholder 2">
            <a:extLst>
              <a:ext uri="{FF2B5EF4-FFF2-40B4-BE49-F238E27FC236}">
                <a16:creationId xmlns:a16="http://schemas.microsoft.com/office/drawing/2014/main" id="{48B958FC-F46B-479B-9759-248827D1670C}"/>
              </a:ext>
            </a:extLst>
          </p:cNvPr>
          <p:cNvSpPr>
            <a:spLocks noGrp="1"/>
          </p:cNvSpPr>
          <p:nvPr>
            <p:ph idx="1"/>
          </p:nvPr>
        </p:nvSpPr>
        <p:spPr>
          <a:xfrm>
            <a:off x="1066799" y="826316"/>
            <a:ext cx="10994077" cy="5453298"/>
          </a:xfrm>
        </p:spPr>
        <p:txBody>
          <a:bodyPr>
            <a:normAutofit fontScale="77500" lnSpcReduction="20000"/>
          </a:bodyPr>
          <a:lstStyle/>
          <a:p>
            <a:r>
              <a:rPr lang="en-US" dirty="0"/>
              <a:t>A) </a:t>
            </a:r>
            <a:r>
              <a:rPr lang="en-US" u="sng" dirty="0">
                <a:solidFill>
                  <a:schemeClr val="tx1"/>
                </a:solidFill>
                <a:hlinkClick r:id="rId2">
                  <a:extLst>
                    <a:ext uri="{A12FA001-AC4F-418D-AE19-62706E023703}">
                      <ahyp:hlinkClr xmlns:ahyp="http://schemas.microsoft.com/office/drawing/2018/hyperlinkcolor" val="tx"/>
                    </a:ext>
                  </a:extLst>
                </a:hlinkClick>
              </a:rPr>
              <a:t>Atal Pension Yojana (APY) Notification dated 16th October 2015</a:t>
            </a:r>
            <a:r>
              <a:rPr lang="en-US" u="sng" dirty="0">
                <a:solidFill>
                  <a:schemeClr val="tx1"/>
                </a:solidFill>
              </a:rPr>
              <a:t>/ </a:t>
            </a:r>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अटल पेंशन योजना अधिसूचना दिनांक 16 अक्टूबर 2015</a:t>
            </a:r>
            <a:r>
              <a:rPr lang="en-US" u="sng" dirty="0">
                <a:solidFill>
                  <a:schemeClr val="tx1"/>
                </a:solidFill>
              </a:rPr>
              <a:t> </a:t>
            </a:r>
          </a:p>
          <a:p>
            <a:r>
              <a:rPr lang="en-IN" dirty="0">
                <a:hlinkClick r:id="rId3"/>
              </a:rPr>
              <a:t>https://www.pfrda.org.in/myauth/admin/showimg.cshtml?ID=789</a:t>
            </a:r>
            <a:endParaRPr lang="en-IN" dirty="0"/>
          </a:p>
          <a:p>
            <a:r>
              <a:rPr lang="en-US" dirty="0"/>
              <a:t>B</a:t>
            </a:r>
            <a:r>
              <a:rPr lang="en-IN" dirty="0"/>
              <a:t>) </a:t>
            </a:r>
            <a:r>
              <a:rPr lang="en-IN" u="sng" dirty="0"/>
              <a:t>ATAL PENSION YOJANA (APY) - SUBSCRIBER INFORMATION BROCHURE/ </a:t>
            </a:r>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अटल पेंशन योजना- अभिदाता सूचना विवरणिका (ब्रोशर) </a:t>
            </a:r>
            <a:endParaRPr lang="en-IN" u="sng" dirty="0"/>
          </a:p>
          <a:p>
            <a:r>
              <a:rPr lang="en-IN" dirty="0">
                <a:hlinkClick r:id="rId4"/>
              </a:rPr>
              <a:t>https://www.pfrda.org.in/myauth/admin/showimg.cshtml?ID=1739</a:t>
            </a:r>
            <a:r>
              <a:rPr lang="en-IN" dirty="0"/>
              <a:t> </a:t>
            </a:r>
          </a:p>
          <a:p>
            <a:r>
              <a:rPr lang="en-US" dirty="0"/>
              <a:t>C) </a:t>
            </a:r>
            <a:r>
              <a:rPr lang="en-IN" u="sng" dirty="0">
                <a:solidFill>
                  <a:schemeClr val="tx1"/>
                </a:solidFill>
                <a:hlinkClick r:id="rId5">
                  <a:extLst>
                    <a:ext uri="{A12FA001-AC4F-418D-AE19-62706E023703}">
                      <ahyp:hlinkClr xmlns:ahyp="http://schemas.microsoft.com/office/drawing/2018/hyperlinkcolor" val="tx"/>
                    </a:ext>
                  </a:extLst>
                </a:hlinkClick>
              </a:rPr>
              <a:t>APY Subscriber Registration Form </a:t>
            </a:r>
            <a:r>
              <a:rPr lang="en-IN" u="sng" dirty="0">
                <a:solidFill>
                  <a:schemeClr val="tx1"/>
                </a:solidFill>
              </a:rPr>
              <a:t>/ </a:t>
            </a:r>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एपीवाई अभिदाता पंजीकरण प्रपत्र (फॉर्म) </a:t>
            </a:r>
            <a:endParaRPr lang="en-IN" u="sng" dirty="0">
              <a:solidFill>
                <a:schemeClr val="tx1"/>
              </a:solidFill>
            </a:endParaRPr>
          </a:p>
          <a:p>
            <a:r>
              <a:rPr lang="en-IN" dirty="0">
                <a:hlinkClick r:id="rId6"/>
              </a:rPr>
              <a:t>https://www.pfrda.org.in/myauth/admin/showimg.cshtml?ID=1269</a:t>
            </a:r>
            <a:endParaRPr lang="en-IN" dirty="0"/>
          </a:p>
          <a:p>
            <a:r>
              <a:rPr lang="en-US" dirty="0"/>
              <a:t>D</a:t>
            </a:r>
            <a:r>
              <a:rPr lang="en-IN" u="sng" dirty="0"/>
              <a:t>) </a:t>
            </a:r>
            <a:r>
              <a:rPr lang="en-US" u="sng" dirty="0"/>
              <a:t>Social Media Links of the APY Advertisement Video / </a:t>
            </a:r>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एपीवाई विज्ञापन वीडियो के सोशल मीडिया लिंक्स </a:t>
            </a:r>
            <a:endParaRPr lang="en-US" u="sng" dirty="0"/>
          </a:p>
          <a:p>
            <a:r>
              <a:rPr lang="en-IN" dirty="0">
                <a:hlinkClick r:id="rId7"/>
              </a:rPr>
              <a:t>https://twitter.com/PFRDAOfficial/status/1347433610484219904</a:t>
            </a:r>
            <a:endParaRPr lang="en-IN" dirty="0"/>
          </a:p>
          <a:p>
            <a:r>
              <a:rPr lang="en-IN" dirty="0">
                <a:hlinkClick r:id="rId8"/>
              </a:rPr>
              <a:t>https://www.facebook.com/OfficialAPY/posts/725638848069967</a:t>
            </a:r>
            <a:endParaRPr lang="en-IN" dirty="0"/>
          </a:p>
          <a:p>
            <a:r>
              <a:rPr lang="en-IN" dirty="0">
                <a:hlinkClick r:id="rId9"/>
              </a:rPr>
              <a:t>https://www.youtube.com/watch?v=nP8fOal2S9A</a:t>
            </a:r>
            <a:endParaRPr lang="en-IN" dirty="0"/>
          </a:p>
          <a:p>
            <a:r>
              <a:rPr lang="en-US" dirty="0"/>
              <a:t>E) </a:t>
            </a:r>
            <a:r>
              <a:rPr lang="en-IN" dirty="0">
                <a:solidFill>
                  <a:schemeClr val="tx1"/>
                </a:solidFill>
                <a:hlinkClick r:id="rId10">
                  <a:extLst>
                    <a:ext uri="{A12FA001-AC4F-418D-AE19-62706E023703}">
                      <ahyp:hlinkClr xmlns:ahyp="http://schemas.microsoft.com/office/drawing/2018/hyperlinkcolor" val="tx"/>
                    </a:ext>
                  </a:extLst>
                </a:hlinkClick>
              </a:rPr>
              <a:t>FAQs On APY</a:t>
            </a:r>
            <a:r>
              <a:rPr lang="en-IN" dirty="0">
                <a:solidFill>
                  <a:schemeClr val="tx1"/>
                </a:solidFill>
              </a:rPr>
              <a:t>/ </a:t>
            </a:r>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एपीवाई पर अधिकतर पूछे जाने वाले प्रश्न </a:t>
            </a:r>
            <a:endParaRPr lang="en-IN" dirty="0">
              <a:solidFill>
                <a:schemeClr val="tx1"/>
              </a:solidFill>
            </a:endParaRPr>
          </a:p>
          <a:p>
            <a:r>
              <a:rPr lang="en-IN" dirty="0">
                <a:hlinkClick r:id="rId11"/>
              </a:rPr>
              <a:t>https://www.pfrda.org.in/myauth/admin/showimg.cshtml?ID=1789</a:t>
            </a:r>
            <a:r>
              <a:rPr lang="en-IN" dirty="0"/>
              <a:t> </a:t>
            </a:r>
          </a:p>
          <a:p>
            <a:r>
              <a:rPr lang="en-IN" dirty="0"/>
              <a:t>F) </a:t>
            </a:r>
            <a:r>
              <a:rPr lang="en-US" dirty="0"/>
              <a:t>APY, PFRDA Page available at: </a:t>
            </a:r>
            <a:r>
              <a:rPr lang="en-US" u="sng" dirty="0">
                <a:hlinkClick r:id="rId12"/>
              </a:rPr>
              <a:t>Facebook</a:t>
            </a:r>
            <a:r>
              <a:rPr lang="en-US" dirty="0"/>
              <a:t>    G) APY KI PATHSHALA Page is available at: </a:t>
            </a:r>
            <a:r>
              <a:rPr lang="en-US" u="sng" dirty="0" err="1">
                <a:hlinkClick r:id="rId13"/>
              </a:rPr>
              <a:t>Youtube</a:t>
            </a:r>
            <a:endParaRPr lang="en-US" u="sng" dirty="0"/>
          </a:p>
          <a:p>
            <a:r>
              <a:rPr lang="en-US" dirty="0"/>
              <a:t>H) APY, Citizen’s charter: </a:t>
            </a:r>
            <a:r>
              <a:rPr lang="en-US" dirty="0">
                <a:hlinkClick r:id="rId14"/>
              </a:rPr>
              <a:t>www.pfrda.org.in/myauth/admin/showimg.cshtml?ID=1779</a:t>
            </a:r>
            <a:endParaRPr lang="en-US" dirty="0"/>
          </a:p>
          <a:p>
            <a:r>
              <a:rPr lang="en-US" dirty="0"/>
              <a:t>I) APY enrollment details and download of Account Statement / </a:t>
            </a:r>
            <a:r>
              <a:rPr lang="en-US" dirty="0" err="1"/>
              <a:t>ePRAN</a:t>
            </a:r>
            <a:r>
              <a:rPr lang="en-US" dirty="0"/>
              <a:t> Card: </a:t>
            </a:r>
            <a:r>
              <a:rPr lang="en-US" dirty="0">
                <a:hlinkClick r:id="rId15"/>
              </a:rPr>
              <a:t>https://npscra.nsdl.co.in/enrollment-details-of-apy.php</a:t>
            </a:r>
            <a:endParaRPr lang="en-US" dirty="0"/>
          </a:p>
          <a:p>
            <a:endParaRPr lang="en-IN" dirty="0"/>
          </a:p>
          <a:p>
            <a:endParaRPr lang="en-US" dirty="0"/>
          </a:p>
          <a:p>
            <a:endParaRPr lang="en-IN" dirty="0"/>
          </a:p>
          <a:p>
            <a:endParaRPr lang="en-IN" dirty="0"/>
          </a:p>
        </p:txBody>
      </p:sp>
      <p:sp>
        <p:nvSpPr>
          <p:cNvPr id="4" name="Footer Placeholder 3">
            <a:extLst>
              <a:ext uri="{FF2B5EF4-FFF2-40B4-BE49-F238E27FC236}">
                <a16:creationId xmlns:a16="http://schemas.microsoft.com/office/drawing/2014/main" id="{38C6539D-036B-424C-84C2-950D58AFA75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DBB0BA0-3C70-4F14-B5AC-478C29B31918}"/>
              </a:ext>
            </a:extLst>
          </p:cNvPr>
          <p:cNvSpPr>
            <a:spLocks noGrp="1"/>
          </p:cNvSpPr>
          <p:nvPr>
            <p:ph type="sldNum" sz="quarter" idx="12"/>
          </p:nvPr>
        </p:nvSpPr>
        <p:spPr/>
        <p:txBody>
          <a:bodyPr/>
          <a:lstStyle/>
          <a:p>
            <a:fld id="{86A63018-DC43-46F9-BA48-F205311E8322}" type="slidenum">
              <a:rPr lang="en-US" smtClean="0"/>
              <a:t>23</a:t>
            </a:fld>
            <a:endParaRPr lang="en-US"/>
          </a:p>
        </p:txBody>
      </p:sp>
      <p:pic>
        <p:nvPicPr>
          <p:cNvPr id="6" name="Picture 5">
            <a:extLst>
              <a:ext uri="{FF2B5EF4-FFF2-40B4-BE49-F238E27FC236}">
                <a16:creationId xmlns:a16="http://schemas.microsoft.com/office/drawing/2014/main" id="{CACCD29D-6B83-4A5F-AAEA-C96CBF9B5520}"/>
              </a:ext>
            </a:extLst>
          </p:cNvPr>
          <p:cNvPicPr>
            <a:picLocks noChangeAspect="1"/>
          </p:cNvPicPr>
          <p:nvPr/>
        </p:nvPicPr>
        <p:blipFill>
          <a:blip r:embed="rId16"/>
          <a:stretch>
            <a:fillRect/>
          </a:stretch>
        </p:blipFill>
        <p:spPr>
          <a:xfrm>
            <a:off x="10557990" y="60697"/>
            <a:ext cx="1502887" cy="6911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Picture 2" descr="Image result for government of india emblem&quot;">
            <a:extLst>
              <a:ext uri="{FF2B5EF4-FFF2-40B4-BE49-F238E27FC236}">
                <a16:creationId xmlns:a16="http://schemas.microsoft.com/office/drawing/2014/main" id="{3E94C963-10D1-45C5-BE1B-182F634660FD}"/>
              </a:ext>
            </a:extLst>
          </p:cNvPr>
          <p:cNvPicPr>
            <a:picLocks noChangeAspect="1" noChangeArrowheads="1"/>
          </p:cNvPicPr>
          <p:nvPr/>
        </p:nvPicPr>
        <p:blipFill rotWithShape="1">
          <a:blip r:embed="rId17">
            <a:extLst>
              <a:ext uri="{28A0092B-C50C-407E-A947-70E740481C1C}">
                <a14:useLocalDpi xmlns:a14="http://schemas.microsoft.com/office/drawing/2010/main" val="0"/>
              </a:ext>
            </a:extLst>
          </a:blip>
          <a:srcRect b="8255"/>
          <a:stretch/>
        </p:blipFill>
        <p:spPr bwMode="auto">
          <a:xfrm>
            <a:off x="0" y="80229"/>
            <a:ext cx="1087343" cy="8970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29973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1066800" y="1866392"/>
            <a:ext cx="10058400" cy="2161229"/>
          </a:xfrm>
        </p:spPr>
        <p:txBody>
          <a:bodyPr>
            <a:normAutofit/>
          </a:bodyPr>
          <a:lstStyle/>
          <a:p>
            <a:pPr algn="ctr"/>
            <a:r>
              <a:rPr lang="en-US" sz="6000" b="1" dirty="0"/>
              <a:t>Thank You !/ </a:t>
            </a:r>
            <a:r>
              <a:rPr lang="hi-IN" sz="4000" b="1" dirty="0">
                <a:latin typeface="Arial Unicode MS" panose="020B0604020202020204" pitchFamily="34" charset="-128"/>
                <a:ea typeface="Arial Unicode MS" panose="020B0604020202020204" pitchFamily="34" charset="-128"/>
                <a:cs typeface="Arial Unicode MS" panose="020B0604020202020204" pitchFamily="34" charset="-128"/>
              </a:rPr>
              <a:t>धन्यवाद</a:t>
            </a:r>
            <a:r>
              <a:rPr lang="en-US" sz="4000" b="1" dirty="0"/>
              <a:t>!</a:t>
            </a:r>
          </a:p>
        </p:txBody>
      </p:sp>
      <p:pic>
        <p:nvPicPr>
          <p:cNvPr id="7" name="Picture 6">
            <a:extLst>
              <a:ext uri="{FF2B5EF4-FFF2-40B4-BE49-F238E27FC236}">
                <a16:creationId xmlns:a16="http://schemas.microsoft.com/office/drawing/2014/main" id="{6E1F63FA-F69A-4A50-835F-F2D3AEF1915B}"/>
              </a:ext>
            </a:extLst>
          </p:cNvPr>
          <p:cNvPicPr>
            <a:picLocks noChangeAspect="1"/>
          </p:cNvPicPr>
          <p:nvPr/>
        </p:nvPicPr>
        <p:blipFill>
          <a:blip r:embed="rId2"/>
          <a:stretch>
            <a:fillRect/>
          </a:stretch>
        </p:blipFill>
        <p:spPr>
          <a:xfrm>
            <a:off x="10557990" y="60697"/>
            <a:ext cx="1502887" cy="6911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 name="Picture 2" descr="Image result for government of india emblem&quot;">
            <a:extLst>
              <a:ext uri="{FF2B5EF4-FFF2-40B4-BE49-F238E27FC236}">
                <a16:creationId xmlns:a16="http://schemas.microsoft.com/office/drawing/2014/main" id="{55F4EA33-602C-4BD9-A8D4-A94FBFFB2E2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8255"/>
          <a:stretch/>
        </p:blipFill>
        <p:spPr bwMode="auto">
          <a:xfrm>
            <a:off x="0" y="80229"/>
            <a:ext cx="1087343" cy="8970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828985"/>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docProps/app.xml><?xml version="1.0" encoding="utf-8"?>
<Properties xmlns="http://schemas.openxmlformats.org/officeDocument/2006/extended-properties" xmlns:vt="http://schemas.openxmlformats.org/officeDocument/2006/docPropsVTypes">
  <Template/>
  <TotalTime>6283</TotalTime>
  <Words>2550</Words>
  <Application>Microsoft Office PowerPoint</Application>
  <PresentationFormat>Widescreen</PresentationFormat>
  <Paragraphs>502</Paragraphs>
  <Slides>24</Slides>
  <Notes>16</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24</vt:i4>
      </vt:variant>
    </vt:vector>
  </HeadingPairs>
  <TitlesOfParts>
    <vt:vector size="38" baseType="lpstr">
      <vt:lpstr>Akkurat Pro</vt:lpstr>
      <vt:lpstr>Algerian</vt:lpstr>
      <vt:lpstr>Arial</vt:lpstr>
      <vt:lpstr>Arial Unicode MS</vt:lpstr>
      <vt:lpstr>Book Antiqua</vt:lpstr>
      <vt:lpstr>Calibri</vt:lpstr>
      <vt:lpstr>Calibri  </vt:lpstr>
      <vt:lpstr>Calibri Light</vt:lpstr>
      <vt:lpstr>Century Schoolbook</vt:lpstr>
      <vt:lpstr>Mangal</vt:lpstr>
      <vt:lpstr>Montserrat</vt:lpstr>
      <vt:lpstr>Times New Roman</vt:lpstr>
      <vt:lpstr>Wingdings</vt:lpstr>
      <vt:lpstr>Retrospect</vt:lpstr>
      <vt:lpstr>PowerPoint Presentation</vt:lpstr>
      <vt:lpstr>Proportion of  people Aged above 60 Years to the Total Population/ कुल जनसंख्या के अनुपात में 60 वर्ष से अधिक आयु के व्यक्ति  </vt:lpstr>
      <vt:lpstr>Life  Expectancy at 60 years/ 60 वर्ष की आयु पर जीवन-प्रत्याशा </vt:lpstr>
      <vt:lpstr>PowerPoint Presentation</vt:lpstr>
      <vt:lpstr>Background/ पृष्ठभूमि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Saturation of Pension for Unorganised sector </vt:lpstr>
      <vt:lpstr>Initiatives </vt:lpstr>
      <vt:lpstr>Various Methods of Joining APY  The Gram Panchayats can play a vital role in ensuring comprehensive coverage of the APY scheme. </vt:lpstr>
      <vt:lpstr>Important links:</vt:lpstr>
      <vt:lpstr>Thank You !/ धन्यवाद!</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PFRDA</dc:creator>
  <cp:lastModifiedBy>DGM-PG</cp:lastModifiedBy>
  <cp:revision>981</cp:revision>
  <cp:lastPrinted>2021-10-27T11:49:23Z</cp:lastPrinted>
  <dcterms:created xsi:type="dcterms:W3CDTF">2019-01-30T08:46:43Z</dcterms:created>
  <dcterms:modified xsi:type="dcterms:W3CDTF">2021-11-20T01:16:53Z</dcterms:modified>
</cp:coreProperties>
</file>