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 id="2147483661"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Lst>
  <p:sldSz cy="6858000" cx="9144000"/>
  <p:notesSz cx="6797675" cy="99282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36" roundtripDataSignature="AMtx7mj1AO0RXkPseKRDpomnxtdErI2fw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8955AEB-96A4-4505-BAB6-C930B4D856B3}">
  <a:tblStyle styleId="{38955AEB-96A4-4505-BAB6-C930B4D856B3}" styleName="Table_0">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14" Type="http://schemas.openxmlformats.org/officeDocument/2006/relationships/slide" Target="slides/slide7.xml"/><Relationship Id="rId36" Type="http://customschemas.google.com/relationships/presentationmetadata" Target="metadata"/><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1" y="0"/>
            <a:ext cx="2945659" cy="496411"/>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1" y="9430091"/>
            <a:ext cx="2945659" cy="496411"/>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I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f8263926e8_0_308:notes"/>
          <p:cNvSpPr/>
          <p:nvPr>
            <p:ph idx="2" type="sldImg"/>
          </p:nvPr>
        </p:nvSpPr>
        <p:spPr>
          <a:xfrm>
            <a:off x="1145273" y="744278"/>
            <a:ext cx="4507200" cy="3723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1" name="Google Shape;171;gf8263926e8_0_308:notes"/>
          <p:cNvSpPr txBox="1"/>
          <p:nvPr>
            <p:ph idx="1" type="body"/>
          </p:nvPr>
        </p:nvSpPr>
        <p:spPr>
          <a:xfrm>
            <a:off x="679767" y="4715231"/>
            <a:ext cx="5438100" cy="44682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172" name="Google Shape;172;gf8263926e8_0_308:notes"/>
          <p:cNvSpPr txBox="1"/>
          <p:nvPr>
            <p:ph idx="12" type="sldNum"/>
          </p:nvPr>
        </p:nvSpPr>
        <p:spPr>
          <a:xfrm>
            <a:off x="3850991" y="9430461"/>
            <a:ext cx="2945100" cy="4959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en-IN">
                <a:solidFill>
                  <a:srgbClr val="000000"/>
                </a:solidFill>
              </a:rPr>
              <a:t>‹#›</a:t>
            </a:fld>
            <a:endParaRPr>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3: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1" name="Google Shape;181;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5: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9" name="Google Shape;189;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6: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6" name="Google Shape;196;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3" name="Google Shape;203;p7: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04" name="Google Shape;204;p7: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205" name="Google Shape;205;p7: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p8: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12" name="Google Shape;212;p8: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213" name="Google Shape;213;p8: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0" name="Google Shape;220;p9: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21" name="Google Shape;221;p9: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222" name="Google Shape;222;p9: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0: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9" name="Google Shape;229;p10: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30" name="Google Shape;230;p10: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231" name="Google Shape;231;p10: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1:notes"/>
          <p:cNvSpPr/>
          <p:nvPr>
            <p:ph idx="2" type="sldImg"/>
          </p:nvPr>
        </p:nvSpPr>
        <p:spPr>
          <a:xfrm>
            <a:off x="903288" y="739775"/>
            <a:ext cx="4929187" cy="36988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8" name="Google Shape;238;p11: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39" name="Google Shape;239;p11: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7" name="Google Shape;247;p12: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48" name="Google Shape;248;p12: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249" name="Google Shape;249;p12: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6" name="Google Shape;256;p13: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57" name="Google Shape;257;p13: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258" name="Google Shape;258;p13: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4" name="Google Shape;264;p14: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65" name="Google Shape;265;p14: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266" name="Google Shape;266;p14: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4" name="Google Shape;274;p15: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75" name="Google Shape;275;p15: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276" name="Google Shape;276;p15: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3" name="Google Shape;283;p16: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84" name="Google Shape;284;p16: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285" name="Google Shape;285;p16: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2" name="Google Shape;292;p17: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93" name="Google Shape;293;p17: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294" name="Google Shape;294;p17: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1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1" name="Google Shape;301;p18: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302" name="Google Shape;302;p18: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1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1" name="Google Shape;311;p19: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312" name="Google Shape;312;p19:notes"/>
          <p:cNvSpPr txBox="1"/>
          <p:nvPr>
            <p:ph idx="10" type="dt"/>
          </p:nvPr>
        </p:nvSpPr>
        <p:spPr>
          <a:xfrm>
            <a:off x="3850444" y="0"/>
            <a:ext cx="2945659" cy="496411"/>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r>
              <a:rPr b="0" i="0" lang="en-IN" sz="1200" u="none" cap="none" strike="noStrike">
                <a:solidFill>
                  <a:srgbClr val="000000"/>
                </a:solidFill>
                <a:latin typeface="Calibri"/>
                <a:ea typeface="Calibri"/>
                <a:cs typeface="Calibri"/>
                <a:sym typeface="Calibri"/>
              </a:rPr>
              <a:t>10/27/2021</a:t>
            </a:r>
            <a:endParaRPr b="0" i="0" sz="1200" u="none" cap="none" strike="noStrike">
              <a:solidFill>
                <a:srgbClr val="000000"/>
              </a:solidFill>
              <a:latin typeface="Calibri"/>
              <a:ea typeface="Calibri"/>
              <a:cs typeface="Calibri"/>
              <a:sym typeface="Calibri"/>
            </a:endParaRPr>
          </a:p>
        </p:txBody>
      </p:sp>
      <p:sp>
        <p:nvSpPr>
          <p:cNvPr id="313" name="Google Shape;313;p19:notes"/>
          <p:cNvSpPr txBox="1"/>
          <p:nvPr>
            <p:ph idx="12" type="sldNum"/>
          </p:nvPr>
        </p:nvSpPr>
        <p:spPr>
          <a:xfrm>
            <a:off x="3850444" y="9430091"/>
            <a:ext cx="2945659" cy="49641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IN"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f8263926e8_0_154:notes"/>
          <p:cNvSpPr txBox="1"/>
          <p:nvPr>
            <p:ph idx="1" type="body"/>
          </p:nvPr>
        </p:nvSpPr>
        <p:spPr>
          <a:xfrm>
            <a:off x="679768" y="4777958"/>
            <a:ext cx="5438100" cy="3909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gf8263926e8_0_154:notes"/>
          <p:cNvSpPr/>
          <p:nvPr>
            <p:ph idx="2" type="sldImg"/>
          </p:nvPr>
        </p:nvSpPr>
        <p:spPr>
          <a:xfrm>
            <a:off x="1359535" y="1241028"/>
            <a:ext cx="4078500" cy="3350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gf8263926e8_0_159:notes"/>
          <p:cNvSpPr txBox="1"/>
          <p:nvPr>
            <p:ph idx="1" type="body"/>
          </p:nvPr>
        </p:nvSpPr>
        <p:spPr>
          <a:xfrm>
            <a:off x="679768" y="4777958"/>
            <a:ext cx="5438100" cy="3909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gf8263926e8_0_159:notes"/>
          <p:cNvSpPr/>
          <p:nvPr>
            <p:ph idx="2" type="sldImg"/>
          </p:nvPr>
        </p:nvSpPr>
        <p:spPr>
          <a:xfrm>
            <a:off x="1359535" y="1241028"/>
            <a:ext cx="4078500" cy="3350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f8263926e8_0_173:notes"/>
          <p:cNvSpPr txBox="1"/>
          <p:nvPr>
            <p:ph idx="1" type="body"/>
          </p:nvPr>
        </p:nvSpPr>
        <p:spPr>
          <a:xfrm>
            <a:off x="679768" y="4777958"/>
            <a:ext cx="5438100" cy="3909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gf8263926e8_0_173:notes"/>
          <p:cNvSpPr/>
          <p:nvPr>
            <p:ph idx="2" type="sldImg"/>
          </p:nvPr>
        </p:nvSpPr>
        <p:spPr>
          <a:xfrm>
            <a:off x="1359535" y="1241028"/>
            <a:ext cx="4078500" cy="3350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f8263926e8_0_196:notes"/>
          <p:cNvSpPr txBox="1"/>
          <p:nvPr>
            <p:ph idx="1" type="body"/>
          </p:nvPr>
        </p:nvSpPr>
        <p:spPr>
          <a:xfrm>
            <a:off x="679768" y="4777958"/>
            <a:ext cx="5438100" cy="3909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gf8263926e8_0_196:notes"/>
          <p:cNvSpPr/>
          <p:nvPr>
            <p:ph idx="2" type="sldImg"/>
          </p:nvPr>
        </p:nvSpPr>
        <p:spPr>
          <a:xfrm>
            <a:off x="1359535" y="1241028"/>
            <a:ext cx="4078500" cy="3350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f8263926e8_0_201:notes"/>
          <p:cNvSpPr txBox="1"/>
          <p:nvPr>
            <p:ph idx="1" type="body"/>
          </p:nvPr>
        </p:nvSpPr>
        <p:spPr>
          <a:xfrm>
            <a:off x="679768" y="4777958"/>
            <a:ext cx="5438100" cy="3909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gf8263926e8_0_201:notes"/>
          <p:cNvSpPr/>
          <p:nvPr>
            <p:ph idx="2" type="sldImg"/>
          </p:nvPr>
        </p:nvSpPr>
        <p:spPr>
          <a:xfrm>
            <a:off x="1359535" y="1241028"/>
            <a:ext cx="4078500" cy="3350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gf8263926e8_0_206:notes"/>
          <p:cNvSpPr txBox="1"/>
          <p:nvPr>
            <p:ph idx="1" type="body"/>
          </p:nvPr>
        </p:nvSpPr>
        <p:spPr>
          <a:xfrm>
            <a:off x="679768" y="4777958"/>
            <a:ext cx="5438100" cy="3909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gf8263926e8_0_206:notes"/>
          <p:cNvSpPr/>
          <p:nvPr>
            <p:ph idx="2" type="sldImg"/>
          </p:nvPr>
        </p:nvSpPr>
        <p:spPr>
          <a:xfrm>
            <a:off x="1359535" y="1241028"/>
            <a:ext cx="4078500" cy="3350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f8263926e8_0_211:notes"/>
          <p:cNvSpPr txBox="1"/>
          <p:nvPr>
            <p:ph idx="1" type="body"/>
          </p:nvPr>
        </p:nvSpPr>
        <p:spPr>
          <a:xfrm>
            <a:off x="679768" y="4777958"/>
            <a:ext cx="5438100" cy="3909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3" name="Google Shape;383;gf8263926e8_0_211:notes"/>
          <p:cNvSpPr/>
          <p:nvPr>
            <p:ph idx="2" type="sldImg"/>
          </p:nvPr>
        </p:nvSpPr>
        <p:spPr>
          <a:xfrm>
            <a:off x="1359535" y="1241028"/>
            <a:ext cx="4078500" cy="3350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gf8263926e8_0_216:notes"/>
          <p:cNvSpPr txBox="1"/>
          <p:nvPr>
            <p:ph idx="1" type="body"/>
          </p:nvPr>
        </p:nvSpPr>
        <p:spPr>
          <a:xfrm>
            <a:off x="679768" y="4777958"/>
            <a:ext cx="5438100" cy="3909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gf8263926e8_0_216:notes"/>
          <p:cNvSpPr/>
          <p:nvPr>
            <p:ph idx="2" type="sldImg"/>
          </p:nvPr>
        </p:nvSpPr>
        <p:spPr>
          <a:xfrm>
            <a:off x="1359535" y="1241028"/>
            <a:ext cx="4078500" cy="3350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gf8263926e8_0_221:notes"/>
          <p:cNvSpPr txBox="1"/>
          <p:nvPr>
            <p:ph idx="1" type="body"/>
          </p:nvPr>
        </p:nvSpPr>
        <p:spPr>
          <a:xfrm>
            <a:off x="679768" y="4777958"/>
            <a:ext cx="5438100" cy="3909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gf8263926e8_0_221:notes"/>
          <p:cNvSpPr/>
          <p:nvPr>
            <p:ph idx="2" type="sldImg"/>
          </p:nvPr>
        </p:nvSpPr>
        <p:spPr>
          <a:xfrm>
            <a:off x="1359535" y="1241028"/>
            <a:ext cx="4078500" cy="3350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gf8263926e8_0_226:notes"/>
          <p:cNvSpPr txBox="1"/>
          <p:nvPr>
            <p:ph idx="1" type="body"/>
          </p:nvPr>
        </p:nvSpPr>
        <p:spPr>
          <a:xfrm>
            <a:off x="679768" y="4777958"/>
            <a:ext cx="5438100" cy="3909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gf8263926e8_0_226:notes"/>
          <p:cNvSpPr/>
          <p:nvPr>
            <p:ph idx="2" type="sldImg"/>
          </p:nvPr>
        </p:nvSpPr>
        <p:spPr>
          <a:xfrm>
            <a:off x="1359535" y="1241028"/>
            <a:ext cx="4078500" cy="3350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4:notes"/>
          <p:cNvSpPr txBox="1"/>
          <p:nvPr>
            <p:ph idx="1" type="body"/>
          </p:nvPr>
        </p:nvSpPr>
        <p:spPr>
          <a:xfrm>
            <a:off x="679768" y="4715908"/>
            <a:ext cx="5438140" cy="4467701"/>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9" name="Google Shape;409;p3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7"/>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7" name="Google Shape;17;p37"/>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7"/>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7"/>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7"/>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3" name="Google Shape;23;p46"/>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6"/>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46"/>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46"/>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7"/>
          <p:cNvSpPr txBox="1"/>
          <p:nvPr>
            <p:ph type="title"/>
          </p:nvPr>
        </p:nvSpPr>
        <p:spPr>
          <a:xfrm>
            <a:off x="623888" y="1709743"/>
            <a:ext cx="78867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9" name="Google Shape;29;p47"/>
          <p:cNvSpPr txBox="1"/>
          <p:nvPr>
            <p:ph idx="1" type="body"/>
          </p:nvPr>
        </p:nvSpPr>
        <p:spPr>
          <a:xfrm>
            <a:off x="623888" y="4589468"/>
            <a:ext cx="78867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7"/>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7"/>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7"/>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8"/>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5" name="Google Shape;35;p48"/>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8"/>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8"/>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48"/>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48"/>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9"/>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42" name="Google Shape;42;p49"/>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9"/>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9"/>
          <p:cNvSpPr txBox="1"/>
          <p:nvPr>
            <p:ph idx="3" type="body"/>
          </p:nvPr>
        </p:nvSpPr>
        <p:spPr>
          <a:xfrm>
            <a:off x="4629152" y="1681163"/>
            <a:ext cx="3887391"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9"/>
          <p:cNvSpPr txBox="1"/>
          <p:nvPr>
            <p:ph idx="4" type="body"/>
          </p:nvPr>
        </p:nvSpPr>
        <p:spPr>
          <a:xfrm>
            <a:off x="4629152" y="2505075"/>
            <a:ext cx="3887391"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9"/>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49"/>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49"/>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0"/>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51" name="Google Shape;51;p50"/>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50"/>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50"/>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1"/>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51"/>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51"/>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2"/>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0" name="Google Shape;60;p52"/>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2"/>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2"/>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52"/>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52"/>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3"/>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7" name="Google Shape;67;p53"/>
          <p:cNvSpPr/>
          <p:nvPr>
            <p:ph idx="2" type="pic"/>
          </p:nvPr>
        </p:nvSpPr>
        <p:spPr>
          <a:xfrm>
            <a:off x="3887391" y="987426"/>
            <a:ext cx="4629150" cy="4873625"/>
          </a:xfrm>
          <a:prstGeom prst="rect">
            <a:avLst/>
          </a:prstGeom>
          <a:noFill/>
          <a:ln>
            <a:noFill/>
          </a:ln>
        </p:spPr>
      </p:sp>
      <p:sp>
        <p:nvSpPr>
          <p:cNvPr id="68" name="Google Shape;68;p53"/>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3"/>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53"/>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53"/>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74" name="Google Shape;74;p54"/>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4"/>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54"/>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54"/>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5"/>
          <p:cNvSpPr txBox="1"/>
          <p:nvPr>
            <p:ph type="title"/>
          </p:nvPr>
        </p:nvSpPr>
        <p:spPr>
          <a:xfrm rot="5400000">
            <a:off x="4623594" y="2285206"/>
            <a:ext cx="5811838" cy="1971675"/>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80" name="Google Shape;80;p55"/>
          <p:cNvSpPr txBox="1"/>
          <p:nvPr>
            <p:ph idx="1" type="body"/>
          </p:nvPr>
        </p:nvSpPr>
        <p:spPr>
          <a:xfrm rot="5400000">
            <a:off x="623095" y="370681"/>
            <a:ext cx="5811838" cy="5800725"/>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5"/>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55"/>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55"/>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Slide">
  <p:cSld name="2_Title Slide">
    <p:spTree>
      <p:nvGrpSpPr>
        <p:cNvPr id="84" name="Shape 84"/>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1" name="Shape 91"/>
        <p:cNvGrpSpPr/>
        <p:nvPr/>
      </p:nvGrpSpPr>
      <p:grpSpPr>
        <a:xfrm>
          <a:off x="0" y="0"/>
          <a:ext cx="0" cy="0"/>
          <a:chOff x="0" y="0"/>
          <a:chExt cx="0" cy="0"/>
        </a:xfrm>
      </p:grpSpPr>
      <p:sp>
        <p:nvSpPr>
          <p:cNvPr id="92" name="Google Shape;92;p3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3" name="Google Shape;93;p39"/>
          <p:cNvSpPr txBox="1"/>
          <p:nvPr>
            <p:ph idx="1" type="body"/>
          </p:nvPr>
        </p:nvSpPr>
        <p:spPr>
          <a:xfrm>
            <a:off x="457200" y="1600204"/>
            <a:ext cx="8229600" cy="4525963"/>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94" name="Google Shape;94;p39"/>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39"/>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39"/>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7" name="Shape 97"/>
        <p:cNvGrpSpPr/>
        <p:nvPr/>
      </p:nvGrpSpPr>
      <p:grpSpPr>
        <a:xfrm>
          <a:off x="0" y="0"/>
          <a:ext cx="0" cy="0"/>
          <a:chOff x="0" y="0"/>
          <a:chExt cx="0" cy="0"/>
        </a:xfrm>
      </p:grpSpPr>
      <p:sp>
        <p:nvSpPr>
          <p:cNvPr id="98" name="Google Shape;98;p40"/>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40"/>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40"/>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1" name="Shape 101"/>
        <p:cNvGrpSpPr/>
        <p:nvPr/>
      </p:nvGrpSpPr>
      <p:grpSpPr>
        <a:xfrm>
          <a:off x="0" y="0"/>
          <a:ext cx="0" cy="0"/>
          <a:chOff x="0" y="0"/>
          <a:chExt cx="0" cy="0"/>
        </a:xfrm>
      </p:grpSpPr>
      <p:sp>
        <p:nvSpPr>
          <p:cNvPr id="102" name="Google Shape;102;p41"/>
          <p:cNvSpPr txBox="1"/>
          <p:nvPr>
            <p:ph type="ctrTitle"/>
          </p:nvPr>
        </p:nvSpPr>
        <p:spPr>
          <a:xfrm>
            <a:off x="685800" y="2130429"/>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03" name="Google Shape;103;p4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04" name="Google Shape;104;p41"/>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41"/>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41"/>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p:cSld name="1_Title and Content">
    <p:spTree>
      <p:nvGrpSpPr>
        <p:cNvPr id="107" name="Shape 107"/>
        <p:cNvGrpSpPr/>
        <p:nvPr/>
      </p:nvGrpSpPr>
      <p:grpSpPr>
        <a:xfrm>
          <a:off x="0" y="0"/>
          <a:ext cx="0" cy="0"/>
          <a:chOff x="0" y="0"/>
          <a:chExt cx="0" cy="0"/>
        </a:xfrm>
      </p:grpSpPr>
      <p:sp>
        <p:nvSpPr>
          <p:cNvPr id="108" name="Google Shape;108;p4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accent1"/>
              </a:buClr>
              <a:buSzPts val="1500"/>
              <a:buFont typeface="Arial"/>
              <a:buNone/>
              <a:defRPr b="1" sz="1500">
                <a:solidFill>
                  <a:schemeClr val="accent1"/>
                </a:solidFill>
                <a:latin typeface="Arial"/>
                <a:ea typeface="Arial"/>
                <a:cs typeface="Arial"/>
                <a:sym typeface="Arial"/>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09" name="Google Shape;109;p42"/>
          <p:cNvSpPr txBox="1"/>
          <p:nvPr>
            <p:ph idx="1" type="body"/>
          </p:nvPr>
        </p:nvSpPr>
        <p:spPr>
          <a:xfrm>
            <a:off x="457200" y="1352878"/>
            <a:ext cx="8229600" cy="4733579"/>
          </a:xfrm>
          <a:prstGeom prst="rect">
            <a:avLst/>
          </a:prstGeom>
          <a:noFill/>
          <a:ln>
            <a:noFill/>
          </a:ln>
        </p:spPr>
        <p:txBody>
          <a:bodyPr anchorCtr="0" anchor="t" bIns="45700" lIns="91425" spcFirstLastPara="1" rIns="91425" wrap="square" tIns="45700">
            <a:noAutofit/>
          </a:bodyPr>
          <a:lstStyle>
            <a:lvl1pPr indent="-304800" lvl="0" marL="457200" algn="l">
              <a:lnSpc>
                <a:spcPct val="100000"/>
              </a:lnSpc>
              <a:spcBef>
                <a:spcPts val="240"/>
              </a:spcBef>
              <a:spcAft>
                <a:spcPts val="0"/>
              </a:spcAft>
              <a:buClr>
                <a:schemeClr val="dk1"/>
              </a:buClr>
              <a:buSzPts val="1200"/>
              <a:buChar char="•"/>
              <a:defRPr sz="1200"/>
            </a:lvl1pPr>
            <a:lvl2pPr indent="-304800" lvl="1" marL="914400" algn="l">
              <a:lnSpc>
                <a:spcPct val="100000"/>
              </a:lnSpc>
              <a:spcBef>
                <a:spcPts val="450"/>
              </a:spcBef>
              <a:spcAft>
                <a:spcPts val="0"/>
              </a:spcAft>
              <a:buClr>
                <a:schemeClr val="dk1"/>
              </a:buClr>
              <a:buSzPts val="1200"/>
              <a:buChar char="–"/>
              <a:defRPr sz="1200"/>
            </a:lvl2pPr>
            <a:lvl3pPr indent="-304800" lvl="2" marL="1371600" algn="l">
              <a:lnSpc>
                <a:spcPct val="100000"/>
              </a:lnSpc>
              <a:spcBef>
                <a:spcPts val="450"/>
              </a:spcBef>
              <a:spcAft>
                <a:spcPts val="0"/>
              </a:spcAft>
              <a:buClr>
                <a:schemeClr val="dk1"/>
              </a:buClr>
              <a:buSzPts val="1200"/>
              <a:buChar char="•"/>
              <a:defRPr sz="1200"/>
            </a:lvl3pPr>
            <a:lvl4pPr indent="-304800" lvl="3" marL="1828800" algn="l">
              <a:lnSpc>
                <a:spcPct val="100000"/>
              </a:lnSpc>
              <a:spcBef>
                <a:spcPts val="450"/>
              </a:spcBef>
              <a:spcAft>
                <a:spcPts val="0"/>
              </a:spcAft>
              <a:buClr>
                <a:schemeClr val="dk1"/>
              </a:buClr>
              <a:buSzPts val="1200"/>
              <a:buChar char="–"/>
              <a:defRPr sz="1200"/>
            </a:lvl4pPr>
            <a:lvl5pPr indent="-304800" lvl="4" marL="2286000" algn="l">
              <a:lnSpc>
                <a:spcPct val="100000"/>
              </a:lnSpc>
              <a:spcBef>
                <a:spcPts val="450"/>
              </a:spcBef>
              <a:spcAft>
                <a:spcPts val="0"/>
              </a:spcAft>
              <a:buClr>
                <a:schemeClr val="dk1"/>
              </a:buClr>
              <a:buSzPts val="1200"/>
              <a:buChar char="»"/>
              <a:defRPr sz="1200"/>
            </a:lvl5pPr>
            <a:lvl6pPr indent="-342900" lvl="5" marL="2743200" algn="l">
              <a:lnSpc>
                <a:spcPct val="100000"/>
              </a:lnSpc>
              <a:spcBef>
                <a:spcPts val="45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10" name="Google Shape;110;p42"/>
          <p:cNvSpPr txBox="1"/>
          <p:nvPr>
            <p:ph idx="2" type="body"/>
          </p:nvPr>
        </p:nvSpPr>
        <p:spPr>
          <a:xfrm>
            <a:off x="457200" y="938557"/>
            <a:ext cx="8235736" cy="373186"/>
          </a:xfrm>
          <a:prstGeom prst="rect">
            <a:avLst/>
          </a:prstGeom>
          <a:noFill/>
          <a:ln>
            <a:noFill/>
          </a:ln>
        </p:spPr>
        <p:txBody>
          <a:bodyPr anchorCtr="0" anchor="ctr" bIns="0" lIns="0" spcFirstLastPara="1" rIns="0" wrap="square" tIns="0">
            <a:noAutofit/>
          </a:bodyPr>
          <a:lstStyle>
            <a:lvl1pPr indent="-314325" lvl="0" marL="457200" algn="l">
              <a:lnSpc>
                <a:spcPct val="100000"/>
              </a:lnSpc>
              <a:spcBef>
                <a:spcPts val="270"/>
              </a:spcBef>
              <a:spcAft>
                <a:spcPts val="0"/>
              </a:spcAft>
              <a:buClr>
                <a:schemeClr val="accent2"/>
              </a:buClr>
              <a:buSzPts val="1350"/>
              <a:buChar char="•"/>
              <a:defRPr b="1" sz="1350">
                <a:solidFill>
                  <a:schemeClr val="accent2"/>
                </a:solidFill>
              </a:defRPr>
            </a:lvl1pPr>
            <a:lvl2pPr indent="-406400" lvl="1" marL="914400" algn="l">
              <a:lnSpc>
                <a:spcPct val="100000"/>
              </a:lnSpc>
              <a:spcBef>
                <a:spcPts val="560"/>
              </a:spcBef>
              <a:spcAft>
                <a:spcPts val="0"/>
              </a:spcAft>
              <a:buClr>
                <a:schemeClr val="dk1"/>
              </a:buClr>
              <a:buSzPts val="2800"/>
              <a:buChar char="–"/>
              <a:defRPr/>
            </a:lvl2pPr>
            <a:lvl3pPr indent="-381000" lvl="2" marL="1371600" algn="l">
              <a:lnSpc>
                <a:spcPct val="100000"/>
              </a:lnSpc>
              <a:spcBef>
                <a:spcPts val="480"/>
              </a:spcBef>
              <a:spcAft>
                <a:spcPts val="0"/>
              </a:spcAft>
              <a:buClr>
                <a:schemeClr val="dk1"/>
              </a:buClr>
              <a:buSzPts val="2400"/>
              <a:buChar char="•"/>
              <a:defRPr/>
            </a:lvl3pPr>
            <a:lvl4pPr indent="-355600" lvl="3" marL="1828800" algn="l">
              <a:lnSpc>
                <a:spcPct val="100000"/>
              </a:lnSpc>
              <a:spcBef>
                <a:spcPts val="400"/>
              </a:spcBef>
              <a:spcAft>
                <a:spcPts val="0"/>
              </a:spcAft>
              <a:buClr>
                <a:schemeClr val="dk1"/>
              </a:buClr>
              <a:buSzPts val="2000"/>
              <a:buChar char="–"/>
              <a:defRPr/>
            </a:lvl4pPr>
            <a:lvl5pPr indent="-355600" lvl="4" marL="2286000" algn="l">
              <a:lnSpc>
                <a:spcPct val="100000"/>
              </a:lnSpc>
              <a:spcBef>
                <a:spcPts val="400"/>
              </a:spcBef>
              <a:spcAft>
                <a:spcPts val="0"/>
              </a:spcAft>
              <a:buClr>
                <a:schemeClr val="dk1"/>
              </a:buClr>
              <a:buSzPts val="20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11" name="Google Shape;111;p42"/>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extLst>
    <p:ext uri="{DCECCB84-F9BA-43D5-87BE-67443E8EF086}">
      <p15:sldGuideLst>
        <p15:guide id="1" orient="horz" pos="4232">
          <p15:clr>
            <a:srgbClr val="FBAE40"/>
          </p15:clr>
        </p15:guide>
        <p15:guide id="2" pos="288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PICTURE">
  <p:cSld name="TITLE AND PICTURE">
    <p:spTree>
      <p:nvGrpSpPr>
        <p:cNvPr id="112" name="Shape 112"/>
        <p:cNvGrpSpPr/>
        <p:nvPr/>
      </p:nvGrpSpPr>
      <p:grpSpPr>
        <a:xfrm>
          <a:off x="0" y="0"/>
          <a:ext cx="0" cy="0"/>
          <a:chOff x="0" y="0"/>
          <a:chExt cx="0" cy="0"/>
        </a:xfrm>
      </p:grpSpPr>
      <p:sp>
        <p:nvSpPr>
          <p:cNvPr id="113" name="Google Shape;113;p43"/>
          <p:cNvSpPr txBox="1"/>
          <p:nvPr>
            <p:ph type="title"/>
          </p:nvPr>
        </p:nvSpPr>
        <p:spPr>
          <a:xfrm>
            <a:off x="752400" y="432000"/>
            <a:ext cx="7639200" cy="518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14" name="Google Shape;114;p43"/>
          <p:cNvSpPr/>
          <p:nvPr>
            <p:ph idx="2" type="pic"/>
          </p:nvPr>
        </p:nvSpPr>
        <p:spPr>
          <a:xfrm>
            <a:off x="752402" y="1330126"/>
            <a:ext cx="7646400" cy="4546800"/>
          </a:xfrm>
          <a:prstGeom prst="rect">
            <a:avLst/>
          </a:prstGeom>
          <a:noFill/>
          <a:ln>
            <a:noFill/>
          </a:ln>
        </p:spPr>
      </p:sp>
      <p:sp>
        <p:nvSpPr>
          <p:cNvPr id="115" name="Google Shape;115;p43"/>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788"/>
              <a:buFont typeface="Calibri"/>
              <a:buNone/>
              <a:defRPr b="0" i="0" sz="788"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6" name="Shape 116"/>
        <p:cNvGrpSpPr/>
        <p:nvPr/>
      </p:nvGrpSpPr>
      <p:grpSpPr>
        <a:xfrm>
          <a:off x="0" y="0"/>
          <a:ext cx="0" cy="0"/>
          <a:chOff x="0" y="0"/>
          <a:chExt cx="0" cy="0"/>
        </a:xfrm>
      </p:grpSpPr>
      <p:sp>
        <p:nvSpPr>
          <p:cNvPr id="117" name="Google Shape;117;p56"/>
          <p:cNvSpPr txBox="1"/>
          <p:nvPr>
            <p:ph type="title"/>
          </p:nvPr>
        </p:nvSpPr>
        <p:spPr>
          <a:xfrm>
            <a:off x="722313" y="4406904"/>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18" name="Google Shape;118;p56"/>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119" name="Google Shape;119;p56"/>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56"/>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56"/>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22" name="Shape 122"/>
        <p:cNvGrpSpPr/>
        <p:nvPr/>
      </p:nvGrpSpPr>
      <p:grpSpPr>
        <a:xfrm>
          <a:off x="0" y="0"/>
          <a:ext cx="0" cy="0"/>
          <a:chOff x="0" y="0"/>
          <a:chExt cx="0" cy="0"/>
        </a:xfrm>
      </p:grpSpPr>
      <p:sp>
        <p:nvSpPr>
          <p:cNvPr id="123" name="Google Shape;123;p5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24" name="Google Shape;124;p57"/>
          <p:cNvSpPr txBox="1"/>
          <p:nvPr>
            <p:ph idx="1" type="body"/>
          </p:nvPr>
        </p:nvSpPr>
        <p:spPr>
          <a:xfrm>
            <a:off x="457200" y="1600204"/>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125" name="Google Shape;125;p57"/>
          <p:cNvSpPr txBox="1"/>
          <p:nvPr>
            <p:ph idx="2" type="body"/>
          </p:nvPr>
        </p:nvSpPr>
        <p:spPr>
          <a:xfrm>
            <a:off x="4648200" y="1600204"/>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126" name="Google Shape;126;p57"/>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57"/>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57"/>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9" name="Shape 129"/>
        <p:cNvGrpSpPr/>
        <p:nvPr/>
      </p:nvGrpSpPr>
      <p:grpSpPr>
        <a:xfrm>
          <a:off x="0" y="0"/>
          <a:ext cx="0" cy="0"/>
          <a:chOff x="0" y="0"/>
          <a:chExt cx="0" cy="0"/>
        </a:xfrm>
      </p:grpSpPr>
      <p:sp>
        <p:nvSpPr>
          <p:cNvPr id="130" name="Google Shape;130;p5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31" name="Google Shape;131;p58"/>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132" name="Google Shape;132;p58"/>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133" name="Google Shape;133;p58"/>
          <p:cNvSpPr txBox="1"/>
          <p:nvPr>
            <p:ph idx="3" type="body"/>
          </p:nvPr>
        </p:nvSpPr>
        <p:spPr>
          <a:xfrm>
            <a:off x="4645027"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134" name="Google Shape;134;p58"/>
          <p:cNvSpPr txBox="1"/>
          <p:nvPr>
            <p:ph idx="4" type="body"/>
          </p:nvPr>
        </p:nvSpPr>
        <p:spPr>
          <a:xfrm>
            <a:off x="4645027"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135" name="Google Shape;135;p58"/>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58"/>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7" name="Google Shape;137;p58"/>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8" name="Shape 138"/>
        <p:cNvGrpSpPr/>
        <p:nvPr/>
      </p:nvGrpSpPr>
      <p:grpSpPr>
        <a:xfrm>
          <a:off x="0" y="0"/>
          <a:ext cx="0" cy="0"/>
          <a:chOff x="0" y="0"/>
          <a:chExt cx="0" cy="0"/>
        </a:xfrm>
      </p:grpSpPr>
      <p:sp>
        <p:nvSpPr>
          <p:cNvPr id="139" name="Google Shape;139;p5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40" name="Google Shape;140;p59"/>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59"/>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59"/>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43" name="Shape 143"/>
        <p:cNvGrpSpPr/>
        <p:nvPr/>
      </p:nvGrpSpPr>
      <p:grpSpPr>
        <a:xfrm>
          <a:off x="0" y="0"/>
          <a:ext cx="0" cy="0"/>
          <a:chOff x="0" y="0"/>
          <a:chExt cx="0" cy="0"/>
        </a:xfrm>
      </p:grpSpPr>
      <p:sp>
        <p:nvSpPr>
          <p:cNvPr id="144" name="Google Shape;144;p60"/>
          <p:cNvSpPr txBox="1"/>
          <p:nvPr>
            <p:ph type="title"/>
          </p:nvPr>
        </p:nvSpPr>
        <p:spPr>
          <a:xfrm>
            <a:off x="457202"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45" name="Google Shape;145;p60"/>
          <p:cNvSpPr txBox="1"/>
          <p:nvPr>
            <p:ph idx="1" type="body"/>
          </p:nvPr>
        </p:nvSpPr>
        <p:spPr>
          <a:xfrm>
            <a:off x="3575050" y="273052"/>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146" name="Google Shape;146;p60"/>
          <p:cNvSpPr txBox="1"/>
          <p:nvPr>
            <p:ph idx="2" type="body"/>
          </p:nvPr>
        </p:nvSpPr>
        <p:spPr>
          <a:xfrm>
            <a:off x="457202" y="1435102"/>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147" name="Google Shape;147;p60"/>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8" name="Google Shape;148;p60"/>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9" name="Google Shape;149;p60"/>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50" name="Shape 150"/>
        <p:cNvGrpSpPr/>
        <p:nvPr/>
      </p:nvGrpSpPr>
      <p:grpSpPr>
        <a:xfrm>
          <a:off x="0" y="0"/>
          <a:ext cx="0" cy="0"/>
          <a:chOff x="0" y="0"/>
          <a:chExt cx="0" cy="0"/>
        </a:xfrm>
      </p:grpSpPr>
      <p:sp>
        <p:nvSpPr>
          <p:cNvPr id="151" name="Google Shape;151;p61"/>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52" name="Google Shape;152;p61"/>
          <p:cNvSpPr/>
          <p:nvPr>
            <p:ph idx="2" type="pic"/>
          </p:nvPr>
        </p:nvSpPr>
        <p:spPr>
          <a:xfrm>
            <a:off x="1792288" y="612775"/>
            <a:ext cx="5486400" cy="4114800"/>
          </a:xfrm>
          <a:prstGeom prst="rect">
            <a:avLst/>
          </a:prstGeom>
          <a:noFill/>
          <a:ln>
            <a:noFill/>
          </a:ln>
        </p:spPr>
      </p:sp>
      <p:sp>
        <p:nvSpPr>
          <p:cNvPr id="153" name="Google Shape;153;p61"/>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154" name="Google Shape;154;p61"/>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61"/>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61"/>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57" name="Shape 157"/>
        <p:cNvGrpSpPr/>
        <p:nvPr/>
      </p:nvGrpSpPr>
      <p:grpSpPr>
        <a:xfrm>
          <a:off x="0" y="0"/>
          <a:ext cx="0" cy="0"/>
          <a:chOff x="0" y="0"/>
          <a:chExt cx="0" cy="0"/>
        </a:xfrm>
      </p:grpSpPr>
      <p:sp>
        <p:nvSpPr>
          <p:cNvPr id="158" name="Google Shape;158;p6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59" name="Google Shape;159;p62"/>
          <p:cNvSpPr txBox="1"/>
          <p:nvPr>
            <p:ph idx="1" type="body"/>
          </p:nvPr>
        </p:nvSpPr>
        <p:spPr>
          <a:xfrm rot="5400000">
            <a:off x="2309018" y="-251615"/>
            <a:ext cx="4525963"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60" name="Google Shape;160;p62"/>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1" name="Google Shape;161;p62"/>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2" name="Google Shape;162;p62"/>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63" name="Shape 163"/>
        <p:cNvGrpSpPr/>
        <p:nvPr/>
      </p:nvGrpSpPr>
      <p:grpSpPr>
        <a:xfrm>
          <a:off x="0" y="0"/>
          <a:ext cx="0" cy="0"/>
          <a:chOff x="0" y="0"/>
          <a:chExt cx="0" cy="0"/>
        </a:xfrm>
      </p:grpSpPr>
      <p:sp>
        <p:nvSpPr>
          <p:cNvPr id="164" name="Google Shape;164;p63"/>
          <p:cNvSpPr txBox="1"/>
          <p:nvPr>
            <p:ph type="title"/>
          </p:nvPr>
        </p:nvSpPr>
        <p:spPr>
          <a:xfrm rot="5400000">
            <a:off x="4732337" y="2171701"/>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65" name="Google Shape;165;p63"/>
          <p:cNvSpPr txBox="1"/>
          <p:nvPr>
            <p:ph idx="1" type="body"/>
          </p:nvPr>
        </p:nvSpPr>
        <p:spPr>
          <a:xfrm rot="5400000">
            <a:off x="541338" y="190502"/>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66" name="Google Shape;166;p63"/>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p63"/>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8" name="Google Shape;168;p63"/>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3" Type="http://schemas.openxmlformats.org/officeDocument/2006/relationships/slideLayout" Target="../slideLayouts/slideLayout25.xml"/><Relationship Id="rId12" Type="http://schemas.openxmlformats.org/officeDocument/2006/relationships/slideLayout" Target="../slideLayouts/slideLayout24.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3.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1" name="Google Shape;11;p36"/>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6"/>
          <p:cNvSpPr txBox="1"/>
          <p:nvPr>
            <p:ph idx="10" type="dt"/>
          </p:nvPr>
        </p:nvSpPr>
        <p:spPr>
          <a:xfrm>
            <a:off x="628650" y="6356354"/>
            <a:ext cx="20574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6"/>
          <p:cNvSpPr txBox="1"/>
          <p:nvPr>
            <p:ph idx="11" type="ftr"/>
          </p:nvPr>
        </p:nvSpPr>
        <p:spPr>
          <a:xfrm>
            <a:off x="3028950" y="6356354"/>
            <a:ext cx="30861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6"/>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5" name="Shape 85"/>
        <p:cNvGrpSpPr/>
        <p:nvPr/>
      </p:nvGrpSpPr>
      <p:grpSpPr>
        <a:xfrm>
          <a:off x="0" y="0"/>
          <a:ext cx="0" cy="0"/>
          <a:chOff x="0" y="0"/>
          <a:chExt cx="0" cy="0"/>
        </a:xfrm>
      </p:grpSpPr>
      <p:sp>
        <p:nvSpPr>
          <p:cNvPr id="86" name="Google Shape;86;p3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87" name="Google Shape;87;p38"/>
          <p:cNvSpPr txBox="1"/>
          <p:nvPr>
            <p:ph idx="1" type="body"/>
          </p:nvPr>
        </p:nvSpPr>
        <p:spPr>
          <a:xfrm>
            <a:off x="457200" y="1600204"/>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8" name="Google Shape;88;p38"/>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9" name="Google Shape;89;p38"/>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0" name="Google Shape;90;p38"/>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 accent1="accent1" accent2="accent2" accent3="accent3" accent4="accent4" accent5="accent5" accent6="accent6" bg1="lt1" bg2="dk2" tx1="dk1" tx2="lt2" folHlink="folHlink" hlink="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1.jp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 Id="rId3"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9.xml"/><Relationship Id="rId3" Type="http://schemas.openxmlformats.org/officeDocument/2006/relationships/image" Target="../media/image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 Id="rId3" Type="http://schemas.openxmlformats.org/officeDocument/2006/relationships/image" Target="../media/image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 Id="rId3" Type="http://schemas.openxmlformats.org/officeDocument/2006/relationships/image" Target="../media/image10.jpg"/><Relationship Id="rId4" Type="http://schemas.openxmlformats.org/officeDocument/2006/relationships/image" Target="../media/image9.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5.xml"/><Relationship Id="rId3" Type="http://schemas.openxmlformats.org/officeDocument/2006/relationships/hyperlink" Target="https://sbm.gov.in/GBDW20"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Relationship Id="rId3" Type="http://schemas.openxmlformats.org/officeDocument/2006/relationships/image" Target="../media/image1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7.xml"/><Relationship Id="rId3" Type="http://schemas.openxmlformats.org/officeDocument/2006/relationships/image" Target="../media/image11.jpg"/><Relationship Id="rId4" Type="http://schemas.openxmlformats.org/officeDocument/2006/relationships/image" Target="../media/image1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8.xml"/><Relationship Id="rId3" Type="http://schemas.openxmlformats.org/officeDocument/2006/relationships/hyperlink" Target="mailto:meena.sr@nic.in" TargetMode="External"/><Relationship Id="rId4" Type="http://schemas.openxmlformats.org/officeDocument/2006/relationships/hyperlink" Target="http://www.mnre.gov.in/"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cxnSp>
        <p:nvCxnSpPr>
          <p:cNvPr id="174" name="Google Shape;174;gf8263926e8_0_308"/>
          <p:cNvCxnSpPr/>
          <p:nvPr/>
        </p:nvCxnSpPr>
        <p:spPr>
          <a:xfrm>
            <a:off x="283098" y="5735540"/>
            <a:ext cx="8613000" cy="0"/>
          </a:xfrm>
          <a:prstGeom prst="straightConnector1">
            <a:avLst/>
          </a:prstGeom>
          <a:noFill/>
          <a:ln cap="flat" cmpd="sng" w="12700">
            <a:solidFill>
              <a:schemeClr val="lt2"/>
            </a:solidFill>
            <a:prstDash val="solid"/>
            <a:miter lim="800000"/>
            <a:headEnd len="sm" w="sm" type="none"/>
            <a:tailEnd len="sm" w="sm" type="none"/>
          </a:ln>
        </p:spPr>
      </p:cxnSp>
      <p:sp>
        <p:nvSpPr>
          <p:cNvPr id="175" name="Google Shape;175;gf8263926e8_0_308"/>
          <p:cNvSpPr txBox="1"/>
          <p:nvPr/>
        </p:nvSpPr>
        <p:spPr>
          <a:xfrm>
            <a:off x="470521" y="3261425"/>
            <a:ext cx="8613000" cy="2604000"/>
          </a:xfrm>
          <a:prstGeom prst="rect">
            <a:avLst/>
          </a:prstGeom>
          <a:noFill/>
          <a:ln>
            <a:noFill/>
          </a:ln>
        </p:spPr>
        <p:txBody>
          <a:bodyPr anchorCtr="0" anchor="t" bIns="54600" lIns="54600" spcFirstLastPara="1" rIns="54600" wrap="square" tIns="54600">
            <a:noAutofit/>
          </a:bodyPr>
          <a:lstStyle/>
          <a:p>
            <a:pPr indent="0" lvl="0" marL="0" marR="0" rtl="0" algn="ctr">
              <a:spcBef>
                <a:spcPts val="0"/>
              </a:spcBef>
              <a:spcAft>
                <a:spcPts val="0"/>
              </a:spcAft>
              <a:buNone/>
            </a:pPr>
            <a:r>
              <a:t/>
            </a:r>
            <a:endParaRPr b="0" i="0" sz="3600" u="none" cap="none" strike="noStrike">
              <a:solidFill>
                <a:schemeClr val="dk2"/>
              </a:solidFill>
              <a:latin typeface="Arial"/>
              <a:ea typeface="Arial"/>
              <a:cs typeface="Arial"/>
              <a:sym typeface="Arial"/>
            </a:endParaRPr>
          </a:p>
          <a:p>
            <a:pPr indent="0" lvl="0" marL="0" marR="0" rtl="0" algn="ctr">
              <a:spcBef>
                <a:spcPts val="600"/>
              </a:spcBef>
              <a:spcAft>
                <a:spcPts val="0"/>
              </a:spcAft>
              <a:buNone/>
            </a:pPr>
            <a:r>
              <a:t/>
            </a:r>
            <a:endParaRPr b="1" i="0" sz="3600" u="none" cap="none" strike="noStrike">
              <a:solidFill>
                <a:srgbClr val="00B050"/>
              </a:solidFill>
              <a:latin typeface="Arial"/>
              <a:ea typeface="Arial"/>
              <a:cs typeface="Arial"/>
              <a:sym typeface="Arial"/>
            </a:endParaRPr>
          </a:p>
          <a:p>
            <a:pPr indent="0" lvl="0" marL="0" marR="0" rtl="0" algn="ctr">
              <a:spcBef>
                <a:spcPts val="600"/>
              </a:spcBef>
              <a:spcAft>
                <a:spcPts val="0"/>
              </a:spcAft>
              <a:buNone/>
            </a:pPr>
            <a:r>
              <a:t/>
            </a:r>
            <a:endParaRPr b="1" sz="3600">
              <a:solidFill>
                <a:srgbClr val="00B050"/>
              </a:solidFill>
            </a:endParaRPr>
          </a:p>
          <a:p>
            <a:pPr indent="0" lvl="0" marL="0" marR="0" rtl="0" algn="ctr">
              <a:spcBef>
                <a:spcPts val="600"/>
              </a:spcBef>
              <a:spcAft>
                <a:spcPts val="0"/>
              </a:spcAft>
              <a:buNone/>
            </a:pPr>
            <a:r>
              <a:rPr b="1" i="0" lang="en-IN" sz="3600" u="none" cap="none" strike="noStrike">
                <a:solidFill>
                  <a:srgbClr val="00B050"/>
                </a:solidFill>
                <a:latin typeface="Arial"/>
                <a:ea typeface="Arial"/>
                <a:cs typeface="Arial"/>
                <a:sym typeface="Arial"/>
              </a:rPr>
              <a:t>S R Meena Scientist  </a:t>
            </a:r>
            <a:endParaRPr/>
          </a:p>
          <a:p>
            <a:pPr indent="0" lvl="0" marL="0" marR="0" rtl="0" algn="ctr">
              <a:spcBef>
                <a:spcPts val="600"/>
              </a:spcBef>
              <a:spcAft>
                <a:spcPts val="0"/>
              </a:spcAft>
              <a:buNone/>
            </a:pPr>
            <a:r>
              <a:rPr b="1" i="0" lang="en-IN" sz="3600" u="none" cap="none" strike="noStrike">
                <a:solidFill>
                  <a:srgbClr val="00B050"/>
                </a:solidFill>
                <a:latin typeface="Arial"/>
                <a:ea typeface="Arial"/>
                <a:cs typeface="Arial"/>
                <a:sym typeface="Arial"/>
              </a:rPr>
              <a:t>MNRE</a:t>
            </a:r>
            <a:endParaRPr b="1" i="0" sz="3600" u="none" cap="none" strike="noStrike">
              <a:solidFill>
                <a:srgbClr val="00B050"/>
              </a:solidFill>
              <a:latin typeface="Arial"/>
              <a:ea typeface="Arial"/>
              <a:cs typeface="Arial"/>
              <a:sym typeface="Arial"/>
            </a:endParaRPr>
          </a:p>
          <a:p>
            <a:pPr indent="0" lvl="0" marL="0" marR="0" rtl="0" algn="ctr">
              <a:spcBef>
                <a:spcPts val="600"/>
              </a:spcBef>
              <a:spcAft>
                <a:spcPts val="0"/>
              </a:spcAft>
              <a:buNone/>
            </a:pPr>
            <a:r>
              <a:rPr b="1" i="0" lang="en-IN" sz="3600" u="none" cap="none" strike="noStrike">
                <a:solidFill>
                  <a:srgbClr val="00B050"/>
                </a:solidFill>
                <a:latin typeface="Arial"/>
                <a:ea typeface="Arial"/>
                <a:cs typeface="Arial"/>
                <a:sym typeface="Arial"/>
              </a:rPr>
              <a:t> </a:t>
            </a:r>
            <a:endParaRPr b="1" i="0" sz="3600" u="none" cap="none" strike="noStrike">
              <a:solidFill>
                <a:srgbClr val="00B050"/>
              </a:solidFill>
              <a:latin typeface="Arial"/>
              <a:ea typeface="Arial"/>
              <a:cs typeface="Arial"/>
              <a:sym typeface="Arial"/>
            </a:endParaRPr>
          </a:p>
        </p:txBody>
      </p:sp>
      <p:sp>
        <p:nvSpPr>
          <p:cNvPr id="176" name="Google Shape;176;gf8263926e8_0_308"/>
          <p:cNvSpPr txBox="1"/>
          <p:nvPr/>
        </p:nvSpPr>
        <p:spPr>
          <a:xfrm>
            <a:off x="2712944" y="0"/>
            <a:ext cx="2521500" cy="363000"/>
          </a:xfrm>
          <a:prstGeom prst="rect">
            <a:avLst/>
          </a:prstGeom>
          <a:noFill/>
          <a:ln>
            <a:noFill/>
          </a:ln>
        </p:spPr>
        <p:txBody>
          <a:bodyPr anchorCtr="0" anchor="t" bIns="54600" lIns="54600" spcFirstLastPara="1" rIns="54600" wrap="square" tIns="54600">
            <a:noAutofit/>
          </a:bodyPr>
          <a:lstStyle/>
          <a:p>
            <a:pPr indent="0" lvl="0" marL="0" marR="0" rtl="0" algn="l">
              <a:spcBef>
                <a:spcPts val="0"/>
              </a:spcBef>
              <a:spcAft>
                <a:spcPts val="0"/>
              </a:spcAft>
              <a:buNone/>
            </a:pPr>
            <a:r>
              <a:t/>
            </a:r>
            <a:endParaRPr b="0" i="0" sz="1500" u="none" cap="none" strike="noStrike">
              <a:solidFill>
                <a:schemeClr val="dk2"/>
              </a:solidFill>
              <a:latin typeface="Arial"/>
              <a:ea typeface="Arial"/>
              <a:cs typeface="Arial"/>
              <a:sym typeface="Arial"/>
            </a:endParaRPr>
          </a:p>
        </p:txBody>
      </p:sp>
      <p:sp>
        <p:nvSpPr>
          <p:cNvPr id="177" name="Google Shape;177;gf8263926e8_0_308"/>
          <p:cNvSpPr txBox="1"/>
          <p:nvPr/>
        </p:nvSpPr>
        <p:spPr>
          <a:xfrm>
            <a:off x="253788" y="5865312"/>
            <a:ext cx="2087700" cy="332400"/>
          </a:xfrm>
          <a:prstGeom prst="rect">
            <a:avLst/>
          </a:prstGeom>
          <a:noFill/>
          <a:ln>
            <a:noFill/>
          </a:ln>
        </p:spPr>
        <p:txBody>
          <a:bodyPr anchorCtr="0" anchor="t" bIns="54600" lIns="54600" spcFirstLastPara="1" rIns="54600" wrap="square" tIns="54600">
            <a:noAutofit/>
          </a:bodyPr>
          <a:lstStyle/>
          <a:p>
            <a:pPr indent="0" lvl="0" marL="0" marR="0" rtl="0" algn="l">
              <a:spcBef>
                <a:spcPts val="0"/>
              </a:spcBef>
              <a:spcAft>
                <a:spcPts val="0"/>
              </a:spcAft>
              <a:buNone/>
            </a:pPr>
            <a:r>
              <a:rPr b="1" lang="en-IN" sz="1800">
                <a:solidFill>
                  <a:srgbClr val="00B050"/>
                </a:solidFill>
              </a:rPr>
              <a:t>29</a:t>
            </a:r>
            <a:r>
              <a:rPr b="1" i="0" lang="en-IN" sz="1800" u="none" cap="none" strike="noStrike">
                <a:solidFill>
                  <a:srgbClr val="00B050"/>
                </a:solidFill>
                <a:latin typeface="Arial"/>
                <a:ea typeface="Arial"/>
                <a:cs typeface="Arial"/>
                <a:sym typeface="Arial"/>
              </a:rPr>
              <a:t>.12.2021</a:t>
            </a:r>
            <a:endParaRPr b="1" i="0" sz="1800" u="none" cap="none" strike="noStrike">
              <a:solidFill>
                <a:srgbClr val="FF0000"/>
              </a:solidFill>
              <a:latin typeface="Arial"/>
              <a:ea typeface="Arial"/>
              <a:cs typeface="Arial"/>
              <a:sym typeface="Arial"/>
            </a:endParaRPr>
          </a:p>
        </p:txBody>
      </p:sp>
      <p:pic>
        <p:nvPicPr>
          <p:cNvPr id="178" name="Google Shape;178;gf8263926e8_0_308"/>
          <p:cNvPicPr preferRelativeResize="0"/>
          <p:nvPr/>
        </p:nvPicPr>
        <p:blipFill rotWithShape="1">
          <a:blip r:embed="rId3">
            <a:alphaModFix/>
          </a:blip>
          <a:srcRect b="0" l="0" r="0" t="0"/>
          <a:stretch/>
        </p:blipFill>
        <p:spPr>
          <a:xfrm>
            <a:off x="2274769" y="219050"/>
            <a:ext cx="5004488" cy="43473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3"/>
          <p:cNvSpPr txBox="1"/>
          <p:nvPr>
            <p:ph type="ctrTitle"/>
          </p:nvPr>
        </p:nvSpPr>
        <p:spPr>
          <a:xfrm>
            <a:off x="304800" y="76200"/>
            <a:ext cx="8458200" cy="8382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SzPts val="1400"/>
              <a:buNone/>
            </a:pPr>
            <a:r>
              <a:rPr b="1" lang="en-IN" sz="3200">
                <a:solidFill>
                  <a:srgbClr val="C00000"/>
                </a:solidFill>
                <a:latin typeface="Calibri"/>
                <a:ea typeface="Calibri"/>
                <a:cs typeface="Calibri"/>
                <a:sym typeface="Calibri"/>
              </a:rPr>
              <a:t>RE : SDG-7  : Affordable and Clean Energy</a:t>
            </a:r>
            <a:endParaRPr b="1" sz="3200">
              <a:solidFill>
                <a:srgbClr val="C00000"/>
              </a:solidFill>
              <a:latin typeface="Calibri"/>
              <a:ea typeface="Calibri"/>
              <a:cs typeface="Calibri"/>
              <a:sym typeface="Calibri"/>
            </a:endParaRPr>
          </a:p>
        </p:txBody>
      </p:sp>
      <p:sp>
        <p:nvSpPr>
          <p:cNvPr id="184" name="Google Shape;184;p3"/>
          <p:cNvSpPr txBox="1"/>
          <p:nvPr>
            <p:ph idx="1" type="subTitle"/>
          </p:nvPr>
        </p:nvSpPr>
        <p:spPr>
          <a:xfrm>
            <a:off x="76200" y="1227992"/>
            <a:ext cx="8572500" cy="5128361"/>
          </a:xfrm>
          <a:prstGeom prst="rect">
            <a:avLst/>
          </a:prstGeom>
          <a:noFill/>
          <a:ln>
            <a:noFill/>
          </a:ln>
        </p:spPr>
        <p:txBody>
          <a:bodyPr anchorCtr="0" anchor="t" bIns="45700" lIns="91425" spcFirstLastPara="1" rIns="91425" wrap="square" tIns="45700">
            <a:normAutofit fontScale="32500" lnSpcReduction="20000"/>
          </a:bodyPr>
          <a:lstStyle/>
          <a:p>
            <a:pPr indent="-289242" lvl="0" marL="342900" rtl="0" algn="just">
              <a:lnSpc>
                <a:spcPct val="90000"/>
              </a:lnSpc>
              <a:spcBef>
                <a:spcPts val="0"/>
              </a:spcBef>
              <a:spcAft>
                <a:spcPts val="0"/>
              </a:spcAft>
              <a:buClr>
                <a:schemeClr val="dk1"/>
              </a:buClr>
              <a:buSzPct val="100000"/>
              <a:buFont typeface="Arial"/>
              <a:buNone/>
            </a:pPr>
            <a:r>
              <a:t/>
            </a:r>
            <a:endParaRPr b="1" sz="2600"/>
          </a:p>
          <a:p>
            <a:pPr indent="-571531" lvl="0" marL="571500" rtl="0" algn="just">
              <a:lnSpc>
                <a:spcPct val="90000"/>
              </a:lnSpc>
              <a:spcBef>
                <a:spcPts val="1000"/>
              </a:spcBef>
              <a:spcAft>
                <a:spcPts val="0"/>
              </a:spcAft>
              <a:buClr>
                <a:schemeClr val="dk1"/>
              </a:buClr>
              <a:buSzPct val="100000"/>
              <a:buFont typeface="Noto Sans Symbols"/>
              <a:buChar char="✔"/>
            </a:pPr>
            <a:r>
              <a:rPr lang="en-IN" sz="5500"/>
              <a:t>The affordability and reliability of energy supply are key concerns for India’s consumers</a:t>
            </a:r>
            <a:endParaRPr/>
          </a:p>
          <a:p>
            <a:pPr indent="-571531" lvl="0" marL="571500" rtl="0" algn="just">
              <a:lnSpc>
                <a:spcPct val="90000"/>
              </a:lnSpc>
              <a:spcBef>
                <a:spcPts val="1000"/>
              </a:spcBef>
              <a:spcAft>
                <a:spcPts val="0"/>
              </a:spcAft>
              <a:buClr>
                <a:schemeClr val="dk1"/>
              </a:buClr>
              <a:buSzPct val="100000"/>
              <a:buFont typeface="Noto Sans Symbols"/>
              <a:buChar char="✔"/>
            </a:pPr>
            <a:r>
              <a:rPr lang="en-IN" sz="5500"/>
              <a:t>Over </a:t>
            </a:r>
            <a:r>
              <a:rPr b="1" lang="en-IN" sz="5500"/>
              <a:t>80% of India’s energy </a:t>
            </a:r>
            <a:r>
              <a:rPr lang="en-IN" sz="5500"/>
              <a:t>needs are met by three fuels: coal, oil and solid biomass.</a:t>
            </a:r>
            <a:endParaRPr/>
          </a:p>
          <a:p>
            <a:pPr indent="-571531" lvl="0" marL="571500" rtl="0" algn="just">
              <a:lnSpc>
                <a:spcPct val="90000"/>
              </a:lnSpc>
              <a:spcBef>
                <a:spcPts val="1000"/>
              </a:spcBef>
              <a:spcAft>
                <a:spcPts val="0"/>
              </a:spcAft>
              <a:buClr>
                <a:schemeClr val="dk1"/>
              </a:buClr>
              <a:buSzPct val="100000"/>
              <a:buFont typeface="Noto Sans Symbols"/>
              <a:buChar char="✔"/>
            </a:pPr>
            <a:r>
              <a:rPr lang="en-IN" sz="5500"/>
              <a:t>India’s electricity demand projected to grow by almost </a:t>
            </a:r>
            <a:r>
              <a:rPr b="1" lang="en-IN" sz="5500"/>
              <a:t>5% per year to 2040</a:t>
            </a:r>
            <a:r>
              <a:rPr lang="en-IN" sz="5500"/>
              <a:t>. (nearby double of energy demand)</a:t>
            </a:r>
            <a:endParaRPr/>
          </a:p>
          <a:p>
            <a:pPr indent="-571531" lvl="0" marL="571500" rtl="0" algn="just">
              <a:lnSpc>
                <a:spcPct val="90000"/>
              </a:lnSpc>
              <a:spcBef>
                <a:spcPts val="1000"/>
              </a:spcBef>
              <a:spcAft>
                <a:spcPts val="0"/>
              </a:spcAft>
              <a:buClr>
                <a:schemeClr val="dk1"/>
              </a:buClr>
              <a:buSzPct val="100000"/>
              <a:buFont typeface="Noto Sans Symbols"/>
              <a:buChar char="✔"/>
            </a:pPr>
            <a:r>
              <a:rPr lang="en-IN" sz="5500"/>
              <a:t>India is the </a:t>
            </a:r>
            <a:r>
              <a:rPr b="1" lang="en-IN" sz="5500"/>
              <a:t>3rd-largest global emitter </a:t>
            </a:r>
            <a:r>
              <a:rPr lang="en-IN" sz="5500"/>
              <a:t>of CO</a:t>
            </a:r>
            <a:r>
              <a:rPr baseline="-25000" lang="en-IN" sz="5500"/>
              <a:t>2</a:t>
            </a:r>
            <a:r>
              <a:rPr lang="en-IN" sz="5500"/>
              <a:t>, despite low per capita CO</a:t>
            </a:r>
            <a:r>
              <a:rPr baseline="-25000" lang="en-IN" sz="5500"/>
              <a:t>2</a:t>
            </a:r>
            <a:r>
              <a:rPr lang="en-IN" sz="5500"/>
              <a:t> emissions</a:t>
            </a:r>
            <a:endParaRPr/>
          </a:p>
          <a:p>
            <a:pPr indent="-571531" lvl="1" marL="571500" rtl="0" algn="just">
              <a:lnSpc>
                <a:spcPct val="90000"/>
              </a:lnSpc>
              <a:spcBef>
                <a:spcPts val="1000"/>
              </a:spcBef>
              <a:spcAft>
                <a:spcPts val="0"/>
              </a:spcAft>
              <a:buClr>
                <a:schemeClr val="dk1"/>
              </a:buClr>
              <a:buSzPct val="100000"/>
              <a:buFont typeface="Noto Sans Symbols"/>
              <a:buChar char="✔"/>
            </a:pPr>
            <a:r>
              <a:rPr lang="en-IN" sz="5500"/>
              <a:t>Energy is the </a:t>
            </a:r>
            <a:r>
              <a:rPr b="1" lang="en-IN" sz="5500"/>
              <a:t>dominant contributor </a:t>
            </a:r>
            <a:r>
              <a:rPr lang="en-IN" sz="5500"/>
              <a:t>to climate change, accounting for around 60 per cent of total global GHG emissions.</a:t>
            </a:r>
            <a:endParaRPr/>
          </a:p>
          <a:p>
            <a:pPr indent="-571531" lvl="1" marL="571500" rtl="0" algn="just">
              <a:lnSpc>
                <a:spcPct val="90000"/>
              </a:lnSpc>
              <a:spcBef>
                <a:spcPts val="1000"/>
              </a:spcBef>
              <a:spcAft>
                <a:spcPts val="0"/>
              </a:spcAft>
              <a:buClr>
                <a:schemeClr val="dk1"/>
              </a:buClr>
              <a:buSzPct val="100000"/>
              <a:buFont typeface="Noto Sans Symbols"/>
              <a:buChar char="✔"/>
            </a:pPr>
            <a:r>
              <a:rPr lang="en-IN" sz="5500"/>
              <a:t>Since 1990, global emissions of CO2 have increased by </a:t>
            </a:r>
            <a:r>
              <a:rPr b="1" lang="en-IN" sz="5500"/>
              <a:t>&gt; 46 %.</a:t>
            </a:r>
            <a:endParaRPr/>
          </a:p>
          <a:p>
            <a:pPr indent="-571531" lvl="0" marL="571500" rtl="0" algn="just">
              <a:lnSpc>
                <a:spcPct val="90000"/>
              </a:lnSpc>
              <a:spcBef>
                <a:spcPts val="1000"/>
              </a:spcBef>
              <a:spcAft>
                <a:spcPts val="0"/>
              </a:spcAft>
              <a:buClr>
                <a:schemeClr val="dk1"/>
              </a:buClr>
              <a:buSzPct val="100000"/>
              <a:buFont typeface="Noto Sans Symbols"/>
              <a:buChar char="✔"/>
            </a:pPr>
            <a:r>
              <a:rPr lang="en-IN" sz="5500"/>
              <a:t>Despite recent success in expanding coverage of LPG in rural areas, </a:t>
            </a:r>
            <a:r>
              <a:rPr b="1" lang="en-IN" sz="5500"/>
              <a:t>660 million Indians have not fully switched to modern, clean cooking fuels or technologies.</a:t>
            </a:r>
            <a:endParaRPr/>
          </a:p>
          <a:p>
            <a:pPr indent="-571531" lvl="0" marL="571500" rtl="0" algn="just">
              <a:lnSpc>
                <a:spcPct val="90000"/>
              </a:lnSpc>
              <a:spcBef>
                <a:spcPts val="1000"/>
              </a:spcBef>
              <a:spcAft>
                <a:spcPts val="0"/>
              </a:spcAft>
              <a:buClr>
                <a:schemeClr val="dk1"/>
              </a:buClr>
              <a:buSzPct val="100000"/>
              <a:buFont typeface="Noto Sans Symbols"/>
              <a:buChar char="✔"/>
            </a:pPr>
            <a:r>
              <a:rPr b="1" lang="en-IN" sz="5500"/>
              <a:t>Securing energy demand sustainably with lower emissions </a:t>
            </a:r>
            <a:r>
              <a:rPr lang="en-IN" sz="5500"/>
              <a:t>could be attained by </a:t>
            </a:r>
            <a:r>
              <a:rPr b="1" lang="en-IN" sz="5500"/>
              <a:t>RE Sources </a:t>
            </a:r>
            <a:endParaRPr/>
          </a:p>
          <a:p>
            <a:pPr indent="-571531" lvl="0" marL="571500" rtl="0" algn="just">
              <a:lnSpc>
                <a:spcPct val="90000"/>
              </a:lnSpc>
              <a:spcBef>
                <a:spcPts val="1000"/>
              </a:spcBef>
              <a:spcAft>
                <a:spcPts val="0"/>
              </a:spcAft>
              <a:buClr>
                <a:schemeClr val="dk1"/>
              </a:buClr>
              <a:buSzPct val="100000"/>
              <a:buFont typeface="Noto Sans Symbols"/>
              <a:buChar char="✔"/>
            </a:pPr>
            <a:r>
              <a:rPr lang="en-IN" sz="5500"/>
              <a:t>India’s overall </a:t>
            </a:r>
            <a:r>
              <a:rPr b="1" lang="en-IN" sz="5500"/>
              <a:t>energy consumption </a:t>
            </a:r>
            <a:r>
              <a:rPr lang="en-IN" sz="5500"/>
              <a:t>is expected to rise to 1921 Mtoe by 2040 with an average growth rate of </a:t>
            </a:r>
            <a:r>
              <a:rPr b="1" lang="en-IN" sz="5500"/>
              <a:t>4.2% per annum. </a:t>
            </a:r>
            <a:endParaRPr/>
          </a:p>
          <a:p>
            <a:pPr indent="-571531" lvl="0" marL="571500" rtl="0" algn="just">
              <a:lnSpc>
                <a:spcPct val="90000"/>
              </a:lnSpc>
              <a:spcBef>
                <a:spcPts val="1000"/>
              </a:spcBef>
              <a:spcAft>
                <a:spcPts val="0"/>
              </a:spcAft>
              <a:buClr>
                <a:schemeClr val="dk1"/>
              </a:buClr>
              <a:buSzPct val="100000"/>
              <a:buFont typeface="Noto Sans Symbols"/>
              <a:buChar char="✔"/>
            </a:pPr>
            <a:r>
              <a:rPr b="1" lang="en-IN" sz="5500"/>
              <a:t>789 million </a:t>
            </a:r>
            <a:r>
              <a:rPr lang="en-IN" sz="5500"/>
              <a:t>people around the world lack access to electricity</a:t>
            </a:r>
            <a:endParaRPr/>
          </a:p>
          <a:p>
            <a:pPr indent="0" lvl="1" marL="457200" rtl="0" algn="l">
              <a:lnSpc>
                <a:spcPct val="90000"/>
              </a:lnSpc>
              <a:spcBef>
                <a:spcPts val="500"/>
              </a:spcBef>
              <a:spcAft>
                <a:spcPts val="0"/>
              </a:spcAft>
              <a:buClr>
                <a:schemeClr val="dk1"/>
              </a:buClr>
              <a:buSzPct val="100000"/>
              <a:buNone/>
            </a:pPr>
            <a:r>
              <a:t/>
            </a:r>
            <a:endParaRPr b="1" sz="2800"/>
          </a:p>
        </p:txBody>
      </p:sp>
      <p:sp>
        <p:nvSpPr>
          <p:cNvPr id="185" name="Google Shape;185;p3"/>
          <p:cNvSpPr txBox="1"/>
          <p:nvPr>
            <p:ph idx="12" type="sldNum"/>
          </p:nvPr>
        </p:nvSpPr>
        <p:spPr>
          <a:xfrm>
            <a:off x="6457950" y="6356354"/>
            <a:ext cx="20574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IN"/>
              <a:t>‹#›</a:t>
            </a:fld>
            <a:endParaRPr/>
          </a:p>
        </p:txBody>
      </p:sp>
      <p:cxnSp>
        <p:nvCxnSpPr>
          <p:cNvPr id="186" name="Google Shape;186;p3"/>
          <p:cNvCxnSpPr/>
          <p:nvPr/>
        </p:nvCxnSpPr>
        <p:spPr>
          <a:xfrm>
            <a:off x="0" y="10668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0" name="Shape 190"/>
        <p:cNvGrpSpPr/>
        <p:nvPr/>
      </p:nvGrpSpPr>
      <p:grpSpPr>
        <a:xfrm>
          <a:off x="0" y="0"/>
          <a:ext cx="0" cy="0"/>
          <a:chOff x="0" y="0"/>
          <a:chExt cx="0" cy="0"/>
        </a:xfrm>
      </p:grpSpPr>
      <p:sp>
        <p:nvSpPr>
          <p:cNvPr id="191" name="Google Shape;191;p5"/>
          <p:cNvSpPr txBox="1"/>
          <p:nvPr>
            <p:ph idx="1" type="body"/>
          </p:nvPr>
        </p:nvSpPr>
        <p:spPr>
          <a:xfrm>
            <a:off x="457200" y="1371600"/>
            <a:ext cx="8305800" cy="20574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rgbClr val="7030A0"/>
              </a:buClr>
              <a:buSzPts val="2800"/>
              <a:buChar char="•"/>
            </a:pPr>
            <a:r>
              <a:rPr lang="en-IN" sz="2800">
                <a:solidFill>
                  <a:srgbClr val="7030A0"/>
                </a:solidFill>
                <a:latin typeface="Arial"/>
                <a:ea typeface="Arial"/>
                <a:cs typeface="Arial"/>
                <a:sym typeface="Arial"/>
              </a:rPr>
              <a:t>Scheme approved on       </a:t>
            </a:r>
            <a:r>
              <a:rPr lang="en-IN" sz="2800">
                <a:solidFill>
                  <a:srgbClr val="FF0000"/>
                </a:solidFill>
                <a:latin typeface="Arial"/>
                <a:ea typeface="Arial"/>
                <a:cs typeface="Arial"/>
                <a:sym typeface="Arial"/>
              </a:rPr>
              <a:t>:</a:t>
            </a:r>
            <a:r>
              <a:rPr lang="en-IN" sz="2800">
                <a:solidFill>
                  <a:srgbClr val="7030A0"/>
                </a:solidFill>
                <a:latin typeface="Arial"/>
                <a:ea typeface="Arial"/>
                <a:cs typeface="Arial"/>
                <a:sym typeface="Arial"/>
              </a:rPr>
              <a:t> </a:t>
            </a:r>
            <a:r>
              <a:rPr lang="en-IN" sz="2800">
                <a:latin typeface="Arial"/>
                <a:ea typeface="Arial"/>
                <a:cs typeface="Arial"/>
                <a:sym typeface="Arial"/>
              </a:rPr>
              <a:t>8/03/2019</a:t>
            </a:r>
            <a:r>
              <a:rPr lang="en-IN" sz="2800">
                <a:solidFill>
                  <a:srgbClr val="7030A0"/>
                </a:solidFill>
                <a:latin typeface="Arial"/>
                <a:ea typeface="Arial"/>
                <a:cs typeface="Arial"/>
                <a:sym typeface="Arial"/>
              </a:rPr>
              <a:t> </a:t>
            </a:r>
            <a:endParaRPr/>
          </a:p>
          <a:p>
            <a:pPr indent="-342900" lvl="0" marL="342900" rtl="0" algn="l">
              <a:lnSpc>
                <a:spcPct val="100000"/>
              </a:lnSpc>
              <a:spcBef>
                <a:spcPts val="560"/>
              </a:spcBef>
              <a:spcAft>
                <a:spcPts val="0"/>
              </a:spcAft>
              <a:buClr>
                <a:srgbClr val="7030A0"/>
              </a:buClr>
              <a:buSzPts val="2800"/>
              <a:buChar char="•"/>
            </a:pPr>
            <a:r>
              <a:rPr lang="en-IN" sz="2800">
                <a:solidFill>
                  <a:srgbClr val="7030A0"/>
                </a:solidFill>
                <a:latin typeface="Arial"/>
                <a:ea typeface="Arial"/>
                <a:cs typeface="Arial"/>
                <a:sym typeface="Arial"/>
              </a:rPr>
              <a:t>Target                               </a:t>
            </a:r>
            <a:r>
              <a:rPr lang="en-IN" sz="2800">
                <a:solidFill>
                  <a:srgbClr val="FF0000"/>
                </a:solidFill>
                <a:latin typeface="Arial"/>
                <a:ea typeface="Arial"/>
                <a:cs typeface="Arial"/>
                <a:sym typeface="Arial"/>
              </a:rPr>
              <a:t>:</a:t>
            </a:r>
            <a:r>
              <a:rPr lang="en-IN" sz="2800">
                <a:solidFill>
                  <a:srgbClr val="7030A0"/>
                </a:solidFill>
                <a:latin typeface="Arial"/>
                <a:ea typeface="Arial"/>
                <a:cs typeface="Arial"/>
                <a:sym typeface="Arial"/>
              </a:rPr>
              <a:t> </a:t>
            </a:r>
            <a:r>
              <a:rPr b="1" lang="en-IN" sz="2800">
                <a:latin typeface="Arial"/>
                <a:ea typeface="Arial"/>
                <a:cs typeface="Arial"/>
                <a:sym typeface="Arial"/>
              </a:rPr>
              <a:t>Cumulative 25.75 GW </a:t>
            </a:r>
            <a:endParaRPr/>
          </a:p>
          <a:p>
            <a:pPr indent="-342900" lvl="0" marL="342900" rtl="0" algn="l">
              <a:lnSpc>
                <a:spcPct val="100000"/>
              </a:lnSpc>
              <a:spcBef>
                <a:spcPts val="560"/>
              </a:spcBef>
              <a:spcAft>
                <a:spcPts val="0"/>
              </a:spcAft>
              <a:buClr>
                <a:srgbClr val="7030A0"/>
              </a:buClr>
              <a:buSzPts val="2800"/>
              <a:buChar char="•"/>
            </a:pPr>
            <a:r>
              <a:rPr lang="en-IN" sz="2800">
                <a:solidFill>
                  <a:srgbClr val="7030A0"/>
                </a:solidFill>
                <a:latin typeface="Arial"/>
                <a:ea typeface="Arial"/>
                <a:cs typeface="Arial"/>
                <a:sym typeface="Arial"/>
              </a:rPr>
              <a:t>Validity                              </a:t>
            </a:r>
            <a:r>
              <a:rPr lang="en-IN" sz="2800">
                <a:solidFill>
                  <a:srgbClr val="FF0000"/>
                </a:solidFill>
                <a:latin typeface="Arial"/>
                <a:ea typeface="Arial"/>
                <a:cs typeface="Arial"/>
                <a:sym typeface="Arial"/>
              </a:rPr>
              <a:t>:</a:t>
            </a:r>
            <a:r>
              <a:rPr lang="en-IN" sz="2800">
                <a:solidFill>
                  <a:srgbClr val="7030A0"/>
                </a:solidFill>
                <a:latin typeface="Arial"/>
                <a:ea typeface="Arial"/>
                <a:cs typeface="Arial"/>
                <a:sym typeface="Arial"/>
              </a:rPr>
              <a:t>	</a:t>
            </a:r>
            <a:r>
              <a:rPr lang="en-IN" sz="2800">
                <a:latin typeface="Arial"/>
                <a:ea typeface="Arial"/>
                <a:cs typeface="Arial"/>
                <a:sym typeface="Arial"/>
              </a:rPr>
              <a:t>up to 31.12.2022</a:t>
            </a:r>
            <a:endParaRPr/>
          </a:p>
          <a:p>
            <a:pPr indent="-342900" lvl="0" marL="342900" rtl="0" algn="l">
              <a:lnSpc>
                <a:spcPct val="100000"/>
              </a:lnSpc>
              <a:spcBef>
                <a:spcPts val="560"/>
              </a:spcBef>
              <a:spcAft>
                <a:spcPts val="0"/>
              </a:spcAft>
              <a:buClr>
                <a:srgbClr val="7030A0"/>
              </a:buClr>
              <a:buSzPts val="2800"/>
              <a:buChar char="•"/>
            </a:pPr>
            <a:r>
              <a:rPr lang="en-IN" sz="2800">
                <a:solidFill>
                  <a:srgbClr val="7030A0"/>
                </a:solidFill>
                <a:latin typeface="Arial"/>
                <a:ea typeface="Arial"/>
                <a:cs typeface="Arial"/>
                <a:sym typeface="Arial"/>
              </a:rPr>
              <a:t>Outlay                               </a:t>
            </a:r>
            <a:r>
              <a:rPr lang="en-IN" sz="2800">
                <a:solidFill>
                  <a:srgbClr val="FF0000"/>
                </a:solidFill>
                <a:latin typeface="Arial"/>
                <a:ea typeface="Arial"/>
                <a:cs typeface="Arial"/>
                <a:sym typeface="Arial"/>
              </a:rPr>
              <a:t>:</a:t>
            </a:r>
            <a:r>
              <a:rPr lang="en-IN" sz="2800">
                <a:solidFill>
                  <a:srgbClr val="7030A0"/>
                </a:solidFill>
                <a:latin typeface="Arial"/>
                <a:ea typeface="Arial"/>
                <a:cs typeface="Arial"/>
                <a:sym typeface="Arial"/>
              </a:rPr>
              <a:t> </a:t>
            </a:r>
            <a:r>
              <a:rPr lang="en-IN" sz="2800">
                <a:latin typeface="Arial"/>
                <a:ea typeface="Arial"/>
                <a:cs typeface="Arial"/>
                <a:sym typeface="Arial"/>
              </a:rPr>
              <a:t>Rs. 34,422 crore</a:t>
            </a:r>
            <a:endParaRPr/>
          </a:p>
          <a:p>
            <a:pPr indent="0" lvl="1" marL="179387" rtl="0" algn="l">
              <a:lnSpc>
                <a:spcPct val="130000"/>
              </a:lnSpc>
              <a:spcBef>
                <a:spcPts val="600"/>
              </a:spcBef>
              <a:spcAft>
                <a:spcPts val="0"/>
              </a:spcAft>
              <a:buClr>
                <a:schemeClr val="dk1"/>
              </a:buClr>
              <a:buSzPts val="2800"/>
              <a:buNone/>
            </a:pPr>
            <a:r>
              <a:t/>
            </a:r>
            <a:endParaRPr>
              <a:solidFill>
                <a:srgbClr val="00B050"/>
              </a:solidFill>
              <a:latin typeface="Arial"/>
              <a:ea typeface="Arial"/>
              <a:cs typeface="Arial"/>
              <a:sym typeface="Arial"/>
            </a:endParaRPr>
          </a:p>
          <a:p>
            <a:pPr indent="0" lvl="1" marL="179387" rtl="0" algn="l">
              <a:lnSpc>
                <a:spcPct val="130000"/>
              </a:lnSpc>
              <a:spcBef>
                <a:spcPts val="600"/>
              </a:spcBef>
              <a:spcAft>
                <a:spcPts val="0"/>
              </a:spcAft>
              <a:buClr>
                <a:srgbClr val="974806"/>
              </a:buClr>
              <a:buSzPts val="2400"/>
              <a:buNone/>
            </a:pPr>
            <a:r>
              <a:rPr b="1" lang="en-IN" sz="2400">
                <a:solidFill>
                  <a:srgbClr val="974806"/>
                </a:solidFill>
                <a:latin typeface="Times New Roman"/>
                <a:ea typeface="Times New Roman"/>
                <a:cs typeface="Times New Roman"/>
                <a:sym typeface="Times New Roman"/>
              </a:rPr>
              <a:t>Component A</a:t>
            </a:r>
            <a:r>
              <a:rPr b="1" lang="en-IN" sz="2400">
                <a:latin typeface="Times New Roman"/>
                <a:ea typeface="Times New Roman"/>
                <a:cs typeface="Times New Roman"/>
                <a:sym typeface="Times New Roman"/>
              </a:rPr>
              <a:t>: </a:t>
            </a:r>
            <a:r>
              <a:rPr lang="en-IN" sz="2400">
                <a:latin typeface="Times New Roman"/>
                <a:ea typeface="Times New Roman"/>
                <a:cs typeface="Times New Roman"/>
                <a:sym typeface="Times New Roman"/>
              </a:rPr>
              <a:t>10,000 MW (Grid Connected)- 0.5-2 MW size</a:t>
            </a:r>
            <a:endParaRPr/>
          </a:p>
          <a:p>
            <a:pPr indent="0" lvl="1" marL="179387" rtl="0" algn="l">
              <a:lnSpc>
                <a:spcPct val="130000"/>
              </a:lnSpc>
              <a:spcBef>
                <a:spcPts val="600"/>
              </a:spcBef>
              <a:spcAft>
                <a:spcPts val="0"/>
              </a:spcAft>
              <a:buClr>
                <a:srgbClr val="974806"/>
              </a:buClr>
              <a:buSzPts val="2400"/>
              <a:buNone/>
            </a:pPr>
            <a:r>
              <a:rPr b="1" lang="en-IN" sz="2400">
                <a:solidFill>
                  <a:srgbClr val="974806"/>
                </a:solidFill>
                <a:latin typeface="Times New Roman"/>
                <a:ea typeface="Times New Roman"/>
                <a:cs typeface="Times New Roman"/>
                <a:sym typeface="Times New Roman"/>
              </a:rPr>
              <a:t>Component B</a:t>
            </a:r>
            <a:r>
              <a:rPr b="1" lang="en-IN" sz="2400">
                <a:latin typeface="Times New Roman"/>
                <a:ea typeface="Times New Roman"/>
                <a:cs typeface="Times New Roman"/>
                <a:sym typeface="Times New Roman"/>
              </a:rPr>
              <a:t>: </a:t>
            </a:r>
            <a:r>
              <a:rPr lang="en-IN" sz="2400">
                <a:latin typeface="Times New Roman"/>
                <a:ea typeface="Times New Roman"/>
                <a:cs typeface="Times New Roman"/>
                <a:sym typeface="Times New Roman"/>
              </a:rPr>
              <a:t>17.50 lakh standalone Solar Ag Pumps</a:t>
            </a:r>
            <a:endParaRPr/>
          </a:p>
          <a:p>
            <a:pPr indent="0" lvl="1" marL="179387" rtl="0" algn="l">
              <a:lnSpc>
                <a:spcPct val="130000"/>
              </a:lnSpc>
              <a:spcBef>
                <a:spcPts val="600"/>
              </a:spcBef>
              <a:spcAft>
                <a:spcPts val="0"/>
              </a:spcAft>
              <a:buClr>
                <a:srgbClr val="974806"/>
              </a:buClr>
              <a:buSzPts val="2400"/>
              <a:buNone/>
            </a:pPr>
            <a:r>
              <a:rPr b="1" lang="en-IN" sz="2400">
                <a:solidFill>
                  <a:srgbClr val="974806"/>
                </a:solidFill>
                <a:latin typeface="Times New Roman"/>
                <a:ea typeface="Times New Roman"/>
                <a:cs typeface="Times New Roman"/>
                <a:sym typeface="Times New Roman"/>
              </a:rPr>
              <a:t>Component C</a:t>
            </a:r>
            <a:r>
              <a:rPr b="1" lang="en-IN" sz="2400">
                <a:latin typeface="Times New Roman"/>
                <a:ea typeface="Times New Roman"/>
                <a:cs typeface="Times New Roman"/>
                <a:sym typeface="Times New Roman"/>
              </a:rPr>
              <a:t>: </a:t>
            </a:r>
            <a:r>
              <a:rPr lang="en-IN" sz="2400">
                <a:latin typeface="Times New Roman"/>
                <a:ea typeface="Times New Roman"/>
                <a:cs typeface="Times New Roman"/>
                <a:sym typeface="Times New Roman"/>
              </a:rPr>
              <a:t>Solarisation of 10 Lakh(Grid-conn.) Agr. Pumps </a:t>
            </a:r>
            <a:endParaRPr/>
          </a:p>
          <a:p>
            <a:pPr indent="0" lvl="1" marL="179387" rtl="0" algn="l">
              <a:lnSpc>
                <a:spcPct val="130000"/>
              </a:lnSpc>
              <a:spcBef>
                <a:spcPts val="600"/>
              </a:spcBef>
              <a:spcAft>
                <a:spcPts val="0"/>
              </a:spcAft>
              <a:buClr>
                <a:srgbClr val="974806"/>
              </a:buClr>
              <a:buSzPts val="2400"/>
              <a:buNone/>
            </a:pPr>
            <a:r>
              <a:rPr b="1" lang="en-IN" sz="2400">
                <a:solidFill>
                  <a:srgbClr val="974806"/>
                </a:solidFill>
                <a:latin typeface="Times New Roman"/>
                <a:ea typeface="Times New Roman"/>
                <a:cs typeface="Times New Roman"/>
                <a:sym typeface="Times New Roman"/>
              </a:rPr>
              <a:t>Guideline notified on 22.07.2019</a:t>
            </a:r>
            <a:endParaRPr/>
          </a:p>
          <a:p>
            <a:pPr indent="0" lvl="0" marL="0" rtl="0" algn="l">
              <a:lnSpc>
                <a:spcPct val="100000"/>
              </a:lnSpc>
              <a:spcBef>
                <a:spcPts val="480"/>
              </a:spcBef>
              <a:spcAft>
                <a:spcPts val="0"/>
              </a:spcAft>
              <a:buClr>
                <a:schemeClr val="dk1"/>
              </a:buClr>
              <a:buSzPts val="2400"/>
              <a:buNone/>
            </a:pPr>
            <a:r>
              <a:t/>
            </a:r>
            <a:endParaRPr sz="2400">
              <a:latin typeface="Times New Roman"/>
              <a:ea typeface="Times New Roman"/>
              <a:cs typeface="Times New Roman"/>
              <a:sym typeface="Times New Roman"/>
            </a:endParaRPr>
          </a:p>
          <a:p>
            <a:pPr indent="0" lvl="0" marL="0" rtl="0" algn="l">
              <a:lnSpc>
                <a:spcPct val="100000"/>
              </a:lnSpc>
              <a:spcBef>
                <a:spcPts val="480"/>
              </a:spcBef>
              <a:spcAft>
                <a:spcPts val="0"/>
              </a:spcAft>
              <a:buClr>
                <a:schemeClr val="dk1"/>
              </a:buClr>
              <a:buSzPts val="2400"/>
              <a:buNone/>
            </a:pPr>
            <a:r>
              <a:t/>
            </a:r>
            <a:endParaRPr sz="2400">
              <a:latin typeface="Times New Roman"/>
              <a:ea typeface="Times New Roman"/>
              <a:cs typeface="Times New Roman"/>
              <a:sym typeface="Times New Roman"/>
            </a:endParaRPr>
          </a:p>
          <a:p>
            <a:pPr indent="0" lvl="0" marL="0" rtl="0" algn="l">
              <a:lnSpc>
                <a:spcPct val="100000"/>
              </a:lnSpc>
              <a:spcBef>
                <a:spcPts val="480"/>
              </a:spcBef>
              <a:spcAft>
                <a:spcPts val="0"/>
              </a:spcAft>
              <a:buClr>
                <a:schemeClr val="dk1"/>
              </a:buClr>
              <a:buSzPts val="2400"/>
              <a:buNone/>
            </a:pPr>
            <a:r>
              <a:t/>
            </a:r>
            <a:endParaRPr sz="2400"/>
          </a:p>
        </p:txBody>
      </p:sp>
      <p:sp>
        <p:nvSpPr>
          <p:cNvPr id="192" name="Google Shape;192;p5"/>
          <p:cNvSpPr txBox="1"/>
          <p:nvPr/>
        </p:nvSpPr>
        <p:spPr>
          <a:xfrm>
            <a:off x="0" y="76200"/>
            <a:ext cx="9144000" cy="1143000"/>
          </a:xfrm>
          <a:prstGeom prst="rect">
            <a:avLst/>
          </a:prstGeom>
          <a:noFill/>
          <a:ln>
            <a:noFill/>
          </a:ln>
        </p:spPr>
        <p:txBody>
          <a:bodyPr anchorCtr="0" anchor="ctr" bIns="45700" lIns="91425" spcFirstLastPara="1" rIns="91425" wrap="square" tIns="45700">
            <a:normAutofit fontScale="85000" lnSpcReduction="20000"/>
          </a:bodyPr>
          <a:lstStyle/>
          <a:p>
            <a:pPr indent="0" lvl="0" marL="0" marR="0" rtl="0" algn="ctr">
              <a:lnSpc>
                <a:spcPct val="100000"/>
              </a:lnSpc>
              <a:spcBef>
                <a:spcPts val="0"/>
              </a:spcBef>
              <a:spcAft>
                <a:spcPts val="0"/>
              </a:spcAft>
              <a:buClr>
                <a:srgbClr val="E36C09"/>
              </a:buClr>
              <a:buSzPct val="100000"/>
              <a:buFont typeface="Times New Roman"/>
              <a:buNone/>
            </a:pPr>
            <a:r>
              <a:rPr b="1" i="0" lang="en-IN" sz="3200" u="none" cap="none" strike="noStrike">
                <a:solidFill>
                  <a:srgbClr val="E36C09"/>
                </a:solidFill>
                <a:latin typeface="Times New Roman"/>
                <a:ea typeface="Times New Roman"/>
                <a:cs typeface="Times New Roman"/>
                <a:sym typeface="Times New Roman"/>
              </a:rPr>
              <a:t>(PM-KUSUM) Scheme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E36C09"/>
              </a:buClr>
              <a:buSzPct val="100000"/>
              <a:buFont typeface="Times New Roman"/>
              <a:buNone/>
            </a:pPr>
            <a:r>
              <a:rPr b="1" i="0" lang="en-IN" sz="3200" u="none" cap="none" strike="noStrike">
                <a:solidFill>
                  <a:srgbClr val="E36C09"/>
                </a:solidFill>
                <a:latin typeface="Times New Roman"/>
                <a:ea typeface="Times New Roman"/>
                <a:cs typeface="Times New Roman"/>
                <a:sym typeface="Times New Roman"/>
              </a:rPr>
              <a:t>PM- Kisan Urja Suraksha evam Utthan Mahabhiyaan </a:t>
            </a:r>
            <a:br>
              <a:rPr b="1" i="0" lang="en-IN" sz="3200" u="none" cap="none" strike="noStrike">
                <a:solidFill>
                  <a:srgbClr val="E36C09"/>
                </a:solidFill>
                <a:latin typeface="Times New Roman"/>
                <a:ea typeface="Times New Roman"/>
                <a:cs typeface="Times New Roman"/>
                <a:sym typeface="Times New Roman"/>
              </a:rPr>
            </a:br>
            <a:endParaRPr b="1" i="0" sz="3200" u="none" cap="none" strike="noStrike">
              <a:solidFill>
                <a:srgbClr val="E36C09"/>
              </a:solidFill>
              <a:latin typeface="Times New Roman"/>
              <a:ea typeface="Times New Roman"/>
              <a:cs typeface="Times New Roman"/>
              <a:sym typeface="Times New Roman"/>
            </a:endParaRPr>
          </a:p>
        </p:txBody>
      </p:sp>
      <p:cxnSp>
        <p:nvCxnSpPr>
          <p:cNvPr id="193" name="Google Shape;193;p5"/>
          <p:cNvCxnSpPr/>
          <p:nvPr/>
        </p:nvCxnSpPr>
        <p:spPr>
          <a:xfrm>
            <a:off x="0" y="11430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6"/>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888888"/>
              </a:buClr>
              <a:buSzPts val="1200"/>
              <a:buFont typeface="Arial"/>
              <a:buNone/>
            </a:pPr>
            <a:fld id="{00000000-1234-1234-1234-123412341234}" type="slidenum">
              <a:rPr b="0" i="0" lang="en-IN" sz="1200" u="none" cap="none" strike="noStrike">
                <a:solidFill>
                  <a:srgbClr val="888888"/>
                </a:solidFill>
                <a:latin typeface="Arial"/>
                <a:ea typeface="Arial"/>
                <a:cs typeface="Arial"/>
                <a:sym typeface="Arial"/>
              </a:rPr>
              <a:t>‹#›</a:t>
            </a:fld>
            <a:endParaRPr b="0" i="0" sz="1200" u="none" cap="none" strike="noStrike">
              <a:solidFill>
                <a:srgbClr val="888888"/>
              </a:solidFill>
              <a:latin typeface="Arial"/>
              <a:ea typeface="Arial"/>
              <a:cs typeface="Arial"/>
              <a:sym typeface="Arial"/>
            </a:endParaRPr>
          </a:p>
        </p:txBody>
      </p:sp>
      <p:pic>
        <p:nvPicPr>
          <p:cNvPr id="199" name="Google Shape;199;p6"/>
          <p:cNvPicPr preferRelativeResize="0"/>
          <p:nvPr/>
        </p:nvPicPr>
        <p:blipFill rotWithShape="1">
          <a:blip r:embed="rId3">
            <a:alphaModFix/>
          </a:blip>
          <a:srcRect b="0" l="0" r="0" t="0"/>
          <a:stretch/>
        </p:blipFill>
        <p:spPr>
          <a:xfrm>
            <a:off x="457200" y="43943"/>
            <a:ext cx="7315200" cy="3128010"/>
          </a:xfrm>
          <a:prstGeom prst="rect">
            <a:avLst/>
          </a:prstGeom>
          <a:noFill/>
          <a:ln>
            <a:noFill/>
          </a:ln>
        </p:spPr>
      </p:pic>
      <p:pic>
        <p:nvPicPr>
          <p:cNvPr id="200" name="Google Shape;200;p6"/>
          <p:cNvPicPr preferRelativeResize="0"/>
          <p:nvPr/>
        </p:nvPicPr>
        <p:blipFill rotWithShape="1">
          <a:blip r:embed="rId4">
            <a:alphaModFix/>
          </a:blip>
          <a:srcRect b="0" l="0" r="0" t="0"/>
          <a:stretch/>
        </p:blipFill>
        <p:spPr>
          <a:xfrm>
            <a:off x="457200" y="3469323"/>
            <a:ext cx="7315200" cy="312801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6" name="Shape 206"/>
        <p:cNvGrpSpPr/>
        <p:nvPr/>
      </p:nvGrpSpPr>
      <p:grpSpPr>
        <a:xfrm>
          <a:off x="0" y="0"/>
          <a:ext cx="0" cy="0"/>
          <a:chOff x="0" y="0"/>
          <a:chExt cx="0" cy="0"/>
        </a:xfrm>
      </p:grpSpPr>
      <p:sp>
        <p:nvSpPr>
          <p:cNvPr id="207" name="Google Shape;207;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en-IN" sz="3200">
                <a:solidFill>
                  <a:srgbClr val="E36C09"/>
                </a:solidFill>
                <a:latin typeface="Times New Roman"/>
                <a:ea typeface="Times New Roman"/>
                <a:cs typeface="Times New Roman"/>
                <a:sym typeface="Times New Roman"/>
              </a:rPr>
              <a:t>PM-KUSUM - Objectives</a:t>
            </a:r>
            <a:endParaRPr b="1" sz="3200">
              <a:solidFill>
                <a:srgbClr val="E36C09"/>
              </a:solidFill>
              <a:latin typeface="Times New Roman"/>
              <a:ea typeface="Times New Roman"/>
              <a:cs typeface="Times New Roman"/>
              <a:sym typeface="Times New Roman"/>
            </a:endParaRPr>
          </a:p>
        </p:txBody>
      </p:sp>
      <p:sp>
        <p:nvSpPr>
          <p:cNvPr id="208" name="Google Shape;208;p7"/>
          <p:cNvSpPr txBox="1"/>
          <p:nvPr>
            <p:ph idx="1" type="body"/>
          </p:nvPr>
        </p:nvSpPr>
        <p:spPr>
          <a:xfrm>
            <a:off x="228600" y="1600200"/>
            <a:ext cx="8915400" cy="5257800"/>
          </a:xfrm>
          <a:prstGeom prst="rect">
            <a:avLst/>
          </a:prstGeom>
          <a:noFill/>
          <a:ln>
            <a:noFill/>
          </a:ln>
        </p:spPr>
        <p:txBody>
          <a:bodyPr anchorCtr="0" anchor="t" bIns="45700" lIns="91425" spcFirstLastPara="1" rIns="91425" wrap="square" tIns="45700">
            <a:noAutofit/>
          </a:bodyPr>
          <a:lstStyle/>
          <a:p>
            <a:pPr indent="-268288" lvl="0" marL="268288" rtl="0" algn="l">
              <a:lnSpc>
                <a:spcPct val="120000"/>
              </a:lnSpc>
              <a:spcBef>
                <a:spcPts val="0"/>
              </a:spcBef>
              <a:spcAft>
                <a:spcPts val="0"/>
              </a:spcAft>
              <a:buClr>
                <a:schemeClr val="dk1"/>
              </a:buClr>
              <a:buSzPts val="2400"/>
              <a:buChar char="•"/>
            </a:pPr>
            <a:r>
              <a:rPr lang="en-IN" sz="2400">
                <a:latin typeface="Times New Roman"/>
                <a:ea typeface="Times New Roman"/>
                <a:cs typeface="Times New Roman"/>
                <a:sym typeface="Times New Roman"/>
              </a:rPr>
              <a:t>Reliable day time solar power to farmers</a:t>
            </a:r>
            <a:endParaRPr sz="2400">
              <a:latin typeface="Times New Roman"/>
              <a:ea typeface="Times New Roman"/>
              <a:cs typeface="Times New Roman"/>
              <a:sym typeface="Times New Roman"/>
            </a:endParaRPr>
          </a:p>
          <a:p>
            <a:pPr indent="-268288" lvl="0" marL="268288" rtl="0" algn="l">
              <a:lnSpc>
                <a:spcPct val="120000"/>
              </a:lnSpc>
              <a:spcBef>
                <a:spcPts val="1800"/>
              </a:spcBef>
              <a:spcAft>
                <a:spcPts val="0"/>
              </a:spcAft>
              <a:buClr>
                <a:schemeClr val="dk1"/>
              </a:buClr>
              <a:buSzPts val="2400"/>
              <a:buChar char="•"/>
            </a:pPr>
            <a:r>
              <a:rPr lang="en-IN" sz="2400">
                <a:latin typeface="Times New Roman"/>
                <a:ea typeface="Times New Roman"/>
                <a:cs typeface="Times New Roman"/>
                <a:sym typeface="Times New Roman"/>
              </a:rPr>
              <a:t>Enhancing farmers’ income – RE plants on barren land of farmers.</a:t>
            </a:r>
            <a:endParaRPr/>
          </a:p>
          <a:p>
            <a:pPr indent="-268288" lvl="0" marL="268288" rtl="0" algn="l">
              <a:lnSpc>
                <a:spcPct val="120000"/>
              </a:lnSpc>
              <a:spcBef>
                <a:spcPts val="1800"/>
              </a:spcBef>
              <a:spcAft>
                <a:spcPts val="0"/>
              </a:spcAft>
              <a:buClr>
                <a:schemeClr val="dk1"/>
              </a:buClr>
              <a:buSzPts val="2400"/>
              <a:buChar char="•"/>
            </a:pPr>
            <a:r>
              <a:rPr lang="en-IN" sz="2400">
                <a:latin typeface="Times New Roman"/>
                <a:ea typeface="Times New Roman"/>
                <a:cs typeface="Times New Roman"/>
                <a:sym typeface="Times New Roman"/>
              </a:rPr>
              <a:t>Additional source for income to farmers by selling surplus power </a:t>
            </a:r>
            <a:endParaRPr/>
          </a:p>
          <a:p>
            <a:pPr indent="-268288" lvl="0" marL="268288" rtl="0" algn="l">
              <a:lnSpc>
                <a:spcPct val="120000"/>
              </a:lnSpc>
              <a:spcBef>
                <a:spcPts val="1800"/>
              </a:spcBef>
              <a:spcAft>
                <a:spcPts val="0"/>
              </a:spcAft>
              <a:buClr>
                <a:schemeClr val="dk1"/>
              </a:buClr>
              <a:buSzPts val="2400"/>
              <a:buChar char="•"/>
            </a:pPr>
            <a:r>
              <a:rPr lang="en-IN" sz="2400">
                <a:latin typeface="Times New Roman"/>
                <a:ea typeface="Times New Roman"/>
                <a:cs typeface="Times New Roman"/>
                <a:sym typeface="Times New Roman"/>
              </a:rPr>
              <a:t>Water conservation</a:t>
            </a:r>
            <a:endParaRPr/>
          </a:p>
          <a:p>
            <a:pPr indent="-268288" lvl="0" marL="268288" rtl="0" algn="l">
              <a:lnSpc>
                <a:spcPct val="120000"/>
              </a:lnSpc>
              <a:spcBef>
                <a:spcPts val="1800"/>
              </a:spcBef>
              <a:spcAft>
                <a:spcPts val="0"/>
              </a:spcAft>
              <a:buClr>
                <a:schemeClr val="dk1"/>
              </a:buClr>
              <a:buSzPts val="2400"/>
              <a:buChar char="•"/>
            </a:pPr>
            <a:r>
              <a:rPr lang="en-IN" sz="2400">
                <a:latin typeface="Times New Roman"/>
                <a:ea typeface="Times New Roman"/>
                <a:cs typeface="Times New Roman"/>
                <a:sym typeface="Times New Roman"/>
              </a:rPr>
              <a:t>To reduce carbon footprint</a:t>
            </a:r>
            <a:endParaRPr/>
          </a:p>
          <a:p>
            <a:pPr indent="-268288" lvl="0" marL="268288" rtl="0" algn="l">
              <a:lnSpc>
                <a:spcPct val="120000"/>
              </a:lnSpc>
              <a:spcBef>
                <a:spcPts val="1800"/>
              </a:spcBef>
              <a:spcAft>
                <a:spcPts val="0"/>
              </a:spcAft>
              <a:buClr>
                <a:schemeClr val="dk1"/>
              </a:buClr>
              <a:buSzPts val="2400"/>
              <a:buChar char="•"/>
            </a:pPr>
            <a:r>
              <a:rPr lang="en-IN" sz="2400">
                <a:latin typeface="Times New Roman"/>
                <a:ea typeface="Times New Roman"/>
                <a:cs typeface="Times New Roman"/>
                <a:sym typeface="Times New Roman"/>
              </a:rPr>
              <a:t>Reduction of burden of subsidy to agriculture sector</a:t>
            </a:r>
            <a:endParaRPr/>
          </a:p>
          <a:p>
            <a:pPr indent="-268288" lvl="0" marL="268288" rtl="0" algn="l">
              <a:lnSpc>
                <a:spcPct val="120000"/>
              </a:lnSpc>
              <a:spcBef>
                <a:spcPts val="1800"/>
              </a:spcBef>
              <a:spcAft>
                <a:spcPts val="0"/>
              </a:spcAft>
              <a:buClr>
                <a:schemeClr val="dk1"/>
              </a:buClr>
              <a:buSzPts val="2400"/>
              <a:buChar char="•"/>
            </a:pPr>
            <a:r>
              <a:rPr lang="en-IN" sz="2400">
                <a:latin typeface="Times New Roman"/>
                <a:ea typeface="Times New Roman"/>
                <a:cs typeface="Times New Roman"/>
                <a:sym typeface="Times New Roman"/>
              </a:rPr>
              <a:t>Reduction of T&amp;D losses by installing decentralized PV system</a:t>
            </a:r>
            <a:endParaRPr/>
          </a:p>
          <a:p>
            <a:pPr indent="0" lvl="0" marL="0" rtl="0" algn="just">
              <a:lnSpc>
                <a:spcPct val="120000"/>
              </a:lnSpc>
              <a:spcBef>
                <a:spcPts val="1800"/>
              </a:spcBef>
              <a:spcAft>
                <a:spcPts val="0"/>
              </a:spcAft>
              <a:buClr>
                <a:schemeClr val="dk1"/>
              </a:buClr>
              <a:buSzPts val="2400"/>
              <a:buNone/>
            </a:pPr>
            <a:r>
              <a:t/>
            </a:r>
            <a:endParaRPr sz="24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8"/>
          <p:cNvSpPr txBox="1"/>
          <p:nvPr>
            <p:ph type="title"/>
          </p:nvPr>
        </p:nvSpPr>
        <p:spPr>
          <a:xfrm>
            <a:off x="628650" y="76200"/>
            <a:ext cx="7886700" cy="838199"/>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SzPct val="43209"/>
              <a:buNone/>
            </a:pPr>
            <a:r>
              <a:rPr b="1" lang="en-IN" sz="3600">
                <a:solidFill>
                  <a:srgbClr val="E36C09"/>
                </a:solidFill>
                <a:latin typeface="Times New Roman"/>
                <a:ea typeface="Times New Roman"/>
                <a:cs typeface="Times New Roman"/>
                <a:sym typeface="Times New Roman"/>
              </a:rPr>
              <a:t>Component A (Solar plant on farmers’ land)</a:t>
            </a:r>
            <a:endParaRPr b="1" i="1" sz="2400">
              <a:solidFill>
                <a:srgbClr val="E36C09"/>
              </a:solidFill>
              <a:latin typeface="Times New Roman"/>
              <a:ea typeface="Times New Roman"/>
              <a:cs typeface="Times New Roman"/>
              <a:sym typeface="Times New Roman"/>
            </a:endParaRPr>
          </a:p>
        </p:txBody>
      </p:sp>
      <p:pic>
        <p:nvPicPr>
          <p:cNvPr id="216" name="Google Shape;216;p8"/>
          <p:cNvPicPr preferRelativeResize="0"/>
          <p:nvPr>
            <p:ph idx="1" type="body"/>
          </p:nvPr>
        </p:nvPicPr>
        <p:blipFill rotWithShape="1">
          <a:blip r:embed="rId3">
            <a:alphaModFix/>
          </a:blip>
          <a:srcRect b="0" l="0" r="0" t="0"/>
          <a:stretch/>
        </p:blipFill>
        <p:spPr>
          <a:xfrm>
            <a:off x="304800" y="1528651"/>
            <a:ext cx="8362950" cy="4867498"/>
          </a:xfrm>
          <a:prstGeom prst="rect">
            <a:avLst/>
          </a:prstGeom>
          <a:noFill/>
          <a:ln>
            <a:noFill/>
          </a:ln>
        </p:spPr>
      </p:pic>
      <p:cxnSp>
        <p:nvCxnSpPr>
          <p:cNvPr id="217" name="Google Shape;217;p8"/>
          <p:cNvCxnSpPr/>
          <p:nvPr/>
        </p:nvCxnSpPr>
        <p:spPr>
          <a:xfrm>
            <a:off x="0" y="9906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3" name="Shape 223"/>
        <p:cNvGrpSpPr/>
        <p:nvPr/>
      </p:nvGrpSpPr>
      <p:grpSpPr>
        <a:xfrm>
          <a:off x="0" y="0"/>
          <a:ext cx="0" cy="0"/>
          <a:chOff x="0" y="0"/>
          <a:chExt cx="0" cy="0"/>
        </a:xfrm>
      </p:grpSpPr>
      <p:sp>
        <p:nvSpPr>
          <p:cNvPr id="224" name="Google Shape;224;p9"/>
          <p:cNvSpPr txBox="1"/>
          <p:nvPr>
            <p:ph type="title"/>
          </p:nvPr>
        </p:nvSpPr>
        <p:spPr>
          <a:xfrm>
            <a:off x="628650" y="76200"/>
            <a:ext cx="7886700" cy="838199"/>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en-IN" sz="3600">
                <a:solidFill>
                  <a:srgbClr val="E36C09"/>
                </a:solidFill>
                <a:latin typeface="Times New Roman"/>
                <a:ea typeface="Times New Roman"/>
                <a:cs typeface="Times New Roman"/>
                <a:sym typeface="Times New Roman"/>
              </a:rPr>
              <a:t>Component A -1/2</a:t>
            </a:r>
            <a:endParaRPr b="1" i="1" sz="2400">
              <a:solidFill>
                <a:srgbClr val="E36C09"/>
              </a:solidFill>
              <a:latin typeface="Times New Roman"/>
              <a:ea typeface="Times New Roman"/>
              <a:cs typeface="Times New Roman"/>
              <a:sym typeface="Times New Roman"/>
            </a:endParaRPr>
          </a:p>
        </p:txBody>
      </p:sp>
      <p:sp>
        <p:nvSpPr>
          <p:cNvPr id="225" name="Google Shape;225;p9"/>
          <p:cNvSpPr txBox="1"/>
          <p:nvPr>
            <p:ph idx="1" type="body"/>
          </p:nvPr>
        </p:nvSpPr>
        <p:spPr>
          <a:xfrm>
            <a:off x="304800" y="1371600"/>
            <a:ext cx="8362950" cy="5181600"/>
          </a:xfrm>
          <a:prstGeom prst="rect">
            <a:avLst/>
          </a:prstGeom>
          <a:noFill/>
          <a:ln>
            <a:noFill/>
          </a:ln>
        </p:spPr>
        <p:txBody>
          <a:bodyPr anchorCtr="0" anchor="t" bIns="45700" lIns="91425" spcFirstLastPara="1" rIns="91425" wrap="square" tIns="45700">
            <a:noAutofit/>
          </a:bodyPr>
          <a:lstStyle/>
          <a:p>
            <a:pPr indent="-342898" lvl="0" marL="620713" rtl="0" algn="just">
              <a:lnSpc>
                <a:spcPct val="80000"/>
              </a:lnSpc>
              <a:spcBef>
                <a:spcPts val="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Capacity per Plant </a:t>
            </a:r>
            <a:r>
              <a:rPr b="1" lang="en-IN" sz="2000">
                <a:solidFill>
                  <a:srgbClr val="00B050"/>
                </a:solidFill>
                <a:latin typeface="Times New Roman"/>
                <a:ea typeface="Times New Roman"/>
                <a:cs typeface="Times New Roman"/>
                <a:sym typeface="Times New Roman"/>
              </a:rPr>
              <a:t>			: </a:t>
            </a:r>
            <a:r>
              <a:rPr b="1" lang="en-IN" sz="2000">
                <a:latin typeface="Times New Roman"/>
                <a:ea typeface="Times New Roman"/>
                <a:cs typeface="Times New Roman"/>
                <a:sym typeface="Times New Roman"/>
              </a:rPr>
              <a:t>500 kW to 2 MW</a:t>
            </a:r>
            <a:endParaRPr b="1" sz="2000">
              <a:latin typeface="Times New Roman"/>
              <a:ea typeface="Times New Roman"/>
              <a:cs typeface="Times New Roman"/>
              <a:sym typeface="Times New Roman"/>
            </a:endParaRPr>
          </a:p>
          <a:p>
            <a:pPr indent="-342898" lvl="0" marL="620713" rtl="0" algn="just">
              <a:lnSpc>
                <a:spcPct val="80000"/>
              </a:lnSpc>
              <a:spcBef>
                <a:spcPts val="18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Distance from sub-station</a:t>
            </a:r>
            <a:r>
              <a:rPr b="1" lang="en-IN" sz="2000">
                <a:solidFill>
                  <a:srgbClr val="00B050"/>
                </a:solidFill>
                <a:latin typeface="Times New Roman"/>
                <a:ea typeface="Times New Roman"/>
                <a:cs typeface="Times New Roman"/>
                <a:sym typeface="Times New Roman"/>
              </a:rPr>
              <a:t>		: </a:t>
            </a:r>
            <a:r>
              <a:rPr b="1" lang="en-IN" sz="2000">
                <a:latin typeface="Times New Roman"/>
                <a:ea typeface="Times New Roman"/>
                <a:cs typeface="Times New Roman"/>
                <a:sym typeface="Times New Roman"/>
              </a:rPr>
              <a:t>up to five km</a:t>
            </a:r>
            <a:endParaRPr/>
          </a:p>
          <a:p>
            <a:pPr indent="-342898" lvl="0" marL="620713" rtl="0" algn="just">
              <a:lnSpc>
                <a:spcPct val="80000"/>
              </a:lnSpc>
              <a:spcBef>
                <a:spcPts val="18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Substation capacity</a:t>
            </a:r>
            <a:r>
              <a:rPr b="1" lang="en-IN" sz="2000">
                <a:solidFill>
                  <a:srgbClr val="00B050"/>
                </a:solidFill>
                <a:latin typeface="Times New Roman"/>
                <a:ea typeface="Times New Roman"/>
                <a:cs typeface="Times New Roman"/>
                <a:sym typeface="Times New Roman"/>
              </a:rPr>
              <a:t>			: </a:t>
            </a:r>
            <a:r>
              <a:rPr b="1" lang="en-IN" sz="2000">
                <a:latin typeface="Times New Roman"/>
                <a:ea typeface="Times New Roman"/>
                <a:cs typeface="Times New Roman"/>
                <a:sym typeface="Times New Roman"/>
              </a:rPr>
              <a:t>33/11 or 66/11 or 110/11 kV</a:t>
            </a:r>
            <a:endParaRPr b="1" sz="2000">
              <a:latin typeface="Times New Roman"/>
              <a:ea typeface="Times New Roman"/>
              <a:cs typeface="Times New Roman"/>
              <a:sym typeface="Times New Roman"/>
            </a:endParaRPr>
          </a:p>
          <a:p>
            <a:pPr indent="-342898" lvl="0" marL="620713" rtl="0" algn="just">
              <a:lnSpc>
                <a:spcPct val="80000"/>
              </a:lnSpc>
              <a:spcBef>
                <a:spcPts val="1800"/>
              </a:spcBef>
              <a:spcAft>
                <a:spcPts val="0"/>
              </a:spcAft>
              <a:buClr>
                <a:schemeClr val="dk1"/>
              </a:buClr>
              <a:buSzPts val="2000"/>
              <a:buChar char="•"/>
            </a:pPr>
            <a:r>
              <a:rPr lang="en-IN" sz="2000">
                <a:latin typeface="Times New Roman"/>
                <a:ea typeface="Times New Roman"/>
                <a:cs typeface="Times New Roman"/>
                <a:sym typeface="Times New Roman"/>
              </a:rPr>
              <a:t>Setup by farmers / cooperatives/ panchayats/ project developer / Farmer Producer Organisation (FPO) / Water User associations (WUA)</a:t>
            </a:r>
            <a:endParaRPr/>
          </a:p>
          <a:p>
            <a:pPr indent="-342898" lvl="0" marL="620713" rtl="0" algn="just">
              <a:lnSpc>
                <a:spcPct val="80000"/>
              </a:lnSpc>
              <a:spcBef>
                <a:spcPts val="1800"/>
              </a:spcBef>
              <a:spcAft>
                <a:spcPts val="0"/>
              </a:spcAft>
              <a:buClr>
                <a:schemeClr val="dk1"/>
              </a:buClr>
              <a:buSzPts val="2000"/>
              <a:buChar char="•"/>
            </a:pPr>
            <a:r>
              <a:rPr b="1" lang="en-IN" sz="2000">
                <a:latin typeface="Times New Roman"/>
                <a:ea typeface="Times New Roman"/>
                <a:cs typeface="Times New Roman"/>
                <a:sym typeface="Times New Roman"/>
              </a:rPr>
              <a:t>Primarily on barren / uncultivable land</a:t>
            </a:r>
            <a:endParaRPr b="1" sz="2000">
              <a:latin typeface="Times New Roman"/>
              <a:ea typeface="Times New Roman"/>
              <a:cs typeface="Times New Roman"/>
              <a:sym typeface="Times New Roman"/>
            </a:endParaRPr>
          </a:p>
          <a:p>
            <a:pPr indent="-342898" lvl="0" marL="620713" rtl="0" algn="just">
              <a:lnSpc>
                <a:spcPct val="80000"/>
              </a:lnSpc>
              <a:spcBef>
                <a:spcPts val="18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If on agricultural land </a:t>
            </a:r>
            <a:r>
              <a:rPr b="1" lang="en-IN" sz="2000">
                <a:latin typeface="Times New Roman"/>
                <a:ea typeface="Times New Roman"/>
                <a:cs typeface="Times New Roman"/>
                <a:sym typeface="Times New Roman"/>
              </a:rPr>
              <a:t>– SPV installation in stilt fashion</a:t>
            </a:r>
            <a:endParaRPr/>
          </a:p>
          <a:p>
            <a:pPr indent="-342898" lvl="0" marL="620713" rtl="0" algn="just">
              <a:lnSpc>
                <a:spcPct val="80000"/>
              </a:lnSpc>
              <a:spcBef>
                <a:spcPts val="18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DISCOM eligible for PBI </a:t>
            </a:r>
            <a:r>
              <a:rPr b="1" lang="en-IN" sz="2000">
                <a:latin typeface="Times New Roman"/>
                <a:ea typeface="Times New Roman"/>
                <a:cs typeface="Times New Roman"/>
                <a:sym typeface="Times New Roman"/>
              </a:rPr>
              <a:t>-  @ Rs. 0.40 per unit/Rs. 6.6 lakh per MW </a:t>
            </a:r>
            <a:endParaRPr b="1" sz="2000">
              <a:latin typeface="Times New Roman"/>
              <a:ea typeface="Times New Roman"/>
              <a:cs typeface="Times New Roman"/>
              <a:sym typeface="Times New Roman"/>
            </a:endParaRPr>
          </a:p>
          <a:p>
            <a:pPr indent="-342898" lvl="0" marL="620713" rtl="0" algn="just">
              <a:lnSpc>
                <a:spcPct val="80000"/>
              </a:lnSpc>
              <a:spcBef>
                <a:spcPts val="18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DISCOMs to purchase power </a:t>
            </a:r>
            <a:r>
              <a:rPr b="1" lang="en-IN" sz="2000">
                <a:latin typeface="Times New Roman"/>
                <a:ea typeface="Times New Roman"/>
                <a:cs typeface="Times New Roman"/>
                <a:sym typeface="Times New Roman"/>
              </a:rPr>
              <a:t>: </a:t>
            </a:r>
            <a:r>
              <a:rPr b="1" lang="en-IN" sz="1800">
                <a:latin typeface="Times New Roman"/>
                <a:ea typeface="Times New Roman"/>
                <a:cs typeface="Times New Roman"/>
                <a:sym typeface="Times New Roman"/>
              </a:rPr>
              <a:t>At pre-fixed tariff/Tariff based bidding if    </a:t>
            </a:r>
            <a:endParaRPr/>
          </a:p>
          <a:p>
            <a:pPr indent="0" lvl="0" marL="277813" rtl="0" algn="just">
              <a:lnSpc>
                <a:spcPct val="80000"/>
              </a:lnSpc>
              <a:spcBef>
                <a:spcPts val="1800"/>
              </a:spcBef>
              <a:spcAft>
                <a:spcPts val="0"/>
              </a:spcAft>
              <a:buClr>
                <a:schemeClr val="dk1"/>
              </a:buClr>
              <a:buSzPts val="1800"/>
              <a:buNone/>
            </a:pPr>
            <a:r>
              <a:rPr b="1" lang="en-IN" sz="1800">
                <a:latin typeface="Times New Roman"/>
                <a:ea typeface="Times New Roman"/>
                <a:cs typeface="Times New Roman"/>
                <a:sym typeface="Times New Roman"/>
              </a:rPr>
              <a:t>                                                                   applications are more than capacity</a:t>
            </a:r>
            <a:endParaRPr/>
          </a:p>
          <a:p>
            <a:pPr indent="0" lvl="1" marL="552133" rtl="0" algn="just">
              <a:lnSpc>
                <a:spcPct val="100000"/>
              </a:lnSpc>
              <a:spcBef>
                <a:spcPts val="1800"/>
              </a:spcBef>
              <a:spcAft>
                <a:spcPts val="0"/>
              </a:spcAft>
              <a:buClr>
                <a:schemeClr val="dk1"/>
              </a:buClr>
              <a:buSzPts val="100"/>
              <a:buNone/>
            </a:pPr>
            <a:r>
              <a:t/>
            </a:r>
            <a:endParaRPr sz="100">
              <a:latin typeface="Times New Roman"/>
              <a:ea typeface="Times New Roman"/>
              <a:cs typeface="Times New Roman"/>
              <a:sym typeface="Times New Roman"/>
            </a:endParaRPr>
          </a:p>
          <a:p>
            <a:pPr indent="0" lvl="0" marL="0" rtl="0" algn="just">
              <a:lnSpc>
                <a:spcPct val="100000"/>
              </a:lnSpc>
              <a:spcBef>
                <a:spcPts val="960"/>
              </a:spcBef>
              <a:spcAft>
                <a:spcPts val="0"/>
              </a:spcAft>
              <a:buClr>
                <a:schemeClr val="dk1"/>
              </a:buClr>
              <a:buSzPts val="1800"/>
              <a:buNone/>
            </a:pPr>
            <a:r>
              <a:t/>
            </a:r>
            <a:endParaRPr sz="1800">
              <a:latin typeface="Times New Roman"/>
              <a:ea typeface="Times New Roman"/>
              <a:cs typeface="Times New Roman"/>
              <a:sym typeface="Times New Roman"/>
            </a:endParaRPr>
          </a:p>
        </p:txBody>
      </p:sp>
      <p:cxnSp>
        <p:nvCxnSpPr>
          <p:cNvPr id="226" name="Google Shape;226;p9"/>
          <p:cNvCxnSpPr/>
          <p:nvPr/>
        </p:nvCxnSpPr>
        <p:spPr>
          <a:xfrm>
            <a:off x="0" y="9906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2" name="Shape 232"/>
        <p:cNvGrpSpPr/>
        <p:nvPr/>
      </p:nvGrpSpPr>
      <p:grpSpPr>
        <a:xfrm>
          <a:off x="0" y="0"/>
          <a:ext cx="0" cy="0"/>
          <a:chOff x="0" y="0"/>
          <a:chExt cx="0" cy="0"/>
        </a:xfrm>
      </p:grpSpPr>
      <p:sp>
        <p:nvSpPr>
          <p:cNvPr id="233" name="Google Shape;233;p10"/>
          <p:cNvSpPr txBox="1"/>
          <p:nvPr>
            <p:ph type="title"/>
          </p:nvPr>
        </p:nvSpPr>
        <p:spPr>
          <a:xfrm>
            <a:off x="0" y="1"/>
            <a:ext cx="9144000" cy="10668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en-IN" sz="3600">
                <a:solidFill>
                  <a:srgbClr val="E36C09"/>
                </a:solidFill>
                <a:latin typeface="Times New Roman"/>
                <a:ea typeface="Times New Roman"/>
                <a:cs typeface="Times New Roman"/>
                <a:sym typeface="Times New Roman"/>
              </a:rPr>
              <a:t>Component A- 2/2 </a:t>
            </a:r>
            <a:endParaRPr b="1" i="1" sz="2400">
              <a:solidFill>
                <a:srgbClr val="E36C09"/>
              </a:solidFill>
              <a:latin typeface="Times New Roman"/>
              <a:ea typeface="Times New Roman"/>
              <a:cs typeface="Times New Roman"/>
              <a:sym typeface="Times New Roman"/>
            </a:endParaRPr>
          </a:p>
        </p:txBody>
      </p:sp>
      <p:sp>
        <p:nvSpPr>
          <p:cNvPr id="234" name="Google Shape;234;p10"/>
          <p:cNvSpPr txBox="1"/>
          <p:nvPr>
            <p:ph idx="1" type="body"/>
          </p:nvPr>
        </p:nvSpPr>
        <p:spPr>
          <a:xfrm>
            <a:off x="152400" y="1066800"/>
            <a:ext cx="8839200" cy="5791200"/>
          </a:xfrm>
          <a:prstGeom prst="rect">
            <a:avLst/>
          </a:prstGeom>
          <a:noFill/>
          <a:ln>
            <a:noFill/>
          </a:ln>
        </p:spPr>
        <p:txBody>
          <a:bodyPr anchorCtr="0" anchor="t" bIns="45700" lIns="91425" spcFirstLastPara="1" rIns="91425" wrap="square" tIns="45700">
            <a:noAutofit/>
          </a:bodyPr>
          <a:lstStyle/>
          <a:p>
            <a:pPr indent="-169863" lvl="0" marL="169863" rtl="0" algn="just">
              <a:lnSpc>
                <a:spcPct val="100000"/>
              </a:lnSpc>
              <a:spcBef>
                <a:spcPts val="0"/>
              </a:spcBef>
              <a:spcAft>
                <a:spcPts val="0"/>
              </a:spcAft>
              <a:buClr>
                <a:schemeClr val="dk1"/>
              </a:buClr>
              <a:buSzPts val="2400"/>
              <a:buChar char="•"/>
            </a:pPr>
            <a:r>
              <a:rPr lang="en-IN" sz="2400">
                <a:latin typeface="Times New Roman"/>
                <a:ea typeface="Times New Roman"/>
                <a:cs typeface="Times New Roman"/>
                <a:sym typeface="Times New Roman"/>
              </a:rPr>
              <a:t>Extn. PPA&gt;25 years (mutual agreements b/w RPG &amp; DISCOM</a:t>
            </a:r>
            <a:endParaRPr/>
          </a:p>
          <a:p>
            <a:pPr indent="-169863" lvl="0" marL="169863" rtl="0" algn="just">
              <a:lnSpc>
                <a:spcPct val="100000"/>
              </a:lnSpc>
              <a:spcBef>
                <a:spcPts val="1800"/>
              </a:spcBef>
              <a:spcAft>
                <a:spcPts val="0"/>
              </a:spcAft>
              <a:buClr>
                <a:schemeClr val="dk1"/>
              </a:buClr>
              <a:buSzPts val="2400"/>
              <a:buChar char="•"/>
            </a:pPr>
            <a:r>
              <a:rPr lang="en-IN" sz="2400">
                <a:latin typeface="Times New Roman"/>
                <a:ea typeface="Times New Roman"/>
                <a:cs typeface="Times New Roman"/>
                <a:sym typeface="Times New Roman"/>
              </a:rPr>
              <a:t>DISCOM to maintain LC and Escrow Arrangement </a:t>
            </a:r>
            <a:endParaRPr/>
          </a:p>
          <a:p>
            <a:pPr indent="-169863" lvl="0" marL="169863" rtl="0" algn="just">
              <a:lnSpc>
                <a:spcPct val="100000"/>
              </a:lnSpc>
              <a:spcBef>
                <a:spcPts val="1200"/>
              </a:spcBef>
              <a:spcAft>
                <a:spcPts val="0"/>
              </a:spcAft>
              <a:buClr>
                <a:schemeClr val="dk1"/>
              </a:buClr>
              <a:buSzPts val="2400"/>
              <a:buChar char="•"/>
            </a:pPr>
            <a:r>
              <a:rPr lang="en-IN" sz="2400">
                <a:latin typeface="Times New Roman"/>
                <a:ea typeface="Times New Roman"/>
                <a:cs typeface="Times New Roman"/>
                <a:sym typeface="Times New Roman"/>
              </a:rPr>
              <a:t>Commissioning period- within 9 months from LoA</a:t>
            </a:r>
            <a:endParaRPr sz="2400">
              <a:latin typeface="Times New Roman"/>
              <a:ea typeface="Times New Roman"/>
              <a:cs typeface="Times New Roman"/>
              <a:sym typeface="Times New Roman"/>
            </a:endParaRPr>
          </a:p>
          <a:p>
            <a:pPr indent="-220662" lvl="1" marL="512763" rtl="0" algn="just">
              <a:lnSpc>
                <a:spcPct val="100000"/>
              </a:lnSpc>
              <a:spcBef>
                <a:spcPts val="1200"/>
              </a:spcBef>
              <a:spcAft>
                <a:spcPts val="0"/>
              </a:spcAft>
              <a:buClr>
                <a:schemeClr val="dk1"/>
              </a:buClr>
              <a:buSzPts val="2400"/>
              <a:buChar char="–"/>
            </a:pPr>
            <a:r>
              <a:rPr lang="en-IN" sz="2400">
                <a:latin typeface="Times New Roman"/>
                <a:ea typeface="Times New Roman"/>
                <a:cs typeface="Times New Roman"/>
                <a:sym typeface="Times New Roman"/>
              </a:rPr>
              <a:t>Two months extension permitted with penalties </a:t>
            </a:r>
            <a:endParaRPr/>
          </a:p>
          <a:p>
            <a:pPr indent="-220662" lvl="1" marL="512763" rtl="0" algn="just">
              <a:lnSpc>
                <a:spcPct val="100000"/>
              </a:lnSpc>
              <a:spcBef>
                <a:spcPts val="1200"/>
              </a:spcBef>
              <a:spcAft>
                <a:spcPts val="0"/>
              </a:spcAft>
              <a:buClr>
                <a:schemeClr val="dk1"/>
              </a:buClr>
              <a:buSzPts val="2400"/>
              <a:buChar char="–"/>
            </a:pPr>
            <a:r>
              <a:rPr lang="en-IN" sz="2400">
                <a:latin typeface="Times New Roman"/>
                <a:ea typeface="Times New Roman"/>
                <a:cs typeface="Times New Roman"/>
                <a:sym typeface="Times New Roman"/>
              </a:rPr>
              <a:t>No penalties if delay beyond control of RPG</a:t>
            </a:r>
            <a:endParaRPr/>
          </a:p>
          <a:p>
            <a:pPr indent="-169863" lvl="0" marL="169863" rtl="0" algn="just">
              <a:lnSpc>
                <a:spcPct val="100000"/>
              </a:lnSpc>
              <a:spcBef>
                <a:spcPts val="1800"/>
              </a:spcBef>
              <a:spcAft>
                <a:spcPts val="0"/>
              </a:spcAft>
              <a:buClr>
                <a:schemeClr val="dk1"/>
              </a:buClr>
              <a:buSzPts val="2400"/>
              <a:buChar char="•"/>
            </a:pPr>
            <a:r>
              <a:rPr lang="en-IN" sz="2400">
                <a:latin typeface="Times New Roman"/>
                <a:ea typeface="Times New Roman"/>
                <a:cs typeface="Times New Roman"/>
                <a:sym typeface="Times New Roman"/>
              </a:rPr>
              <a:t>PBI to Discom for timely payment of monthly lease rent to the land owner &amp; payment made to RPG </a:t>
            </a:r>
            <a:endParaRPr/>
          </a:p>
          <a:p>
            <a:pPr indent="-169863" lvl="0" marL="169863" rtl="0" algn="just">
              <a:lnSpc>
                <a:spcPct val="100000"/>
              </a:lnSpc>
              <a:spcBef>
                <a:spcPts val="1800"/>
              </a:spcBef>
              <a:spcAft>
                <a:spcPts val="0"/>
              </a:spcAft>
              <a:buClr>
                <a:schemeClr val="dk1"/>
              </a:buClr>
              <a:buSzPts val="2400"/>
              <a:buChar char="•"/>
            </a:pPr>
            <a:r>
              <a:rPr lang="en-IN" sz="2400">
                <a:latin typeface="Times New Roman"/>
                <a:ea typeface="Times New Roman"/>
                <a:cs typeface="Times New Roman"/>
                <a:sym typeface="Times New Roman"/>
              </a:rPr>
              <a:t>SNAs to help farmers/developers - clearances, finance, DPR, EPC tendering/ project execution - Rs. 25,000/MW as Service Charges.</a:t>
            </a:r>
            <a:endParaRPr/>
          </a:p>
          <a:p>
            <a:pPr indent="-165100" lvl="0" marL="342900" rtl="0" algn="l">
              <a:lnSpc>
                <a:spcPct val="100000"/>
              </a:lnSpc>
              <a:spcBef>
                <a:spcPts val="1200"/>
              </a:spcBef>
              <a:spcAft>
                <a:spcPts val="0"/>
              </a:spcAft>
              <a:buClr>
                <a:schemeClr val="dk1"/>
              </a:buClr>
              <a:buSzPts val="2800"/>
              <a:buNone/>
            </a:pPr>
            <a:r>
              <a:t/>
            </a:r>
            <a:endParaRPr sz="2800">
              <a:latin typeface="Times New Roman"/>
              <a:ea typeface="Times New Roman"/>
              <a:cs typeface="Times New Roman"/>
              <a:sym typeface="Times New Roman"/>
            </a:endParaRPr>
          </a:p>
          <a:p>
            <a:pPr indent="0" lvl="0" marL="0" rtl="0" algn="just">
              <a:lnSpc>
                <a:spcPct val="100000"/>
              </a:lnSpc>
              <a:spcBef>
                <a:spcPts val="1800"/>
              </a:spcBef>
              <a:spcAft>
                <a:spcPts val="0"/>
              </a:spcAft>
              <a:buClr>
                <a:schemeClr val="dk1"/>
              </a:buClr>
              <a:buSzPts val="1800"/>
              <a:buNone/>
            </a:pPr>
            <a:r>
              <a:t/>
            </a:r>
            <a:endParaRPr sz="1800">
              <a:latin typeface="Times New Roman"/>
              <a:ea typeface="Times New Roman"/>
              <a:cs typeface="Times New Roman"/>
              <a:sym typeface="Times New Roman"/>
            </a:endParaRPr>
          </a:p>
        </p:txBody>
      </p:sp>
      <p:cxnSp>
        <p:nvCxnSpPr>
          <p:cNvPr id="235" name="Google Shape;235;p10"/>
          <p:cNvCxnSpPr/>
          <p:nvPr/>
        </p:nvCxnSpPr>
        <p:spPr>
          <a:xfrm>
            <a:off x="0" y="10668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1"/>
          <p:cNvSpPr txBox="1"/>
          <p:nvPr>
            <p:ph type="ctrTitle"/>
          </p:nvPr>
        </p:nvSpPr>
        <p:spPr>
          <a:xfrm>
            <a:off x="693738" y="223838"/>
            <a:ext cx="7772400" cy="1071561"/>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en-IN" sz="3600">
                <a:solidFill>
                  <a:srgbClr val="E36C09"/>
                </a:solidFill>
              </a:rPr>
              <a:t>Comp-B (Standalone Solar pumps)</a:t>
            </a:r>
            <a:endParaRPr b="1" i="1" sz="3600">
              <a:solidFill>
                <a:srgbClr val="E36C09"/>
              </a:solidFill>
            </a:endParaRPr>
          </a:p>
        </p:txBody>
      </p:sp>
      <p:sp>
        <p:nvSpPr>
          <p:cNvPr id="242" name="Google Shape;242;p11"/>
          <p:cNvSpPr/>
          <p:nvPr/>
        </p:nvSpPr>
        <p:spPr>
          <a:xfrm>
            <a:off x="223838" y="223838"/>
            <a:ext cx="8712200" cy="6434137"/>
          </a:xfrm>
          <a:prstGeom prst="rect">
            <a:avLst/>
          </a:prstGeom>
          <a:noFill/>
          <a:ln cap="flat" cmpd="sng" w="381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43" name="Google Shape;243;p11"/>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888888"/>
              </a:buClr>
              <a:buSzPts val="1200"/>
              <a:buFont typeface="Arial"/>
              <a:buNone/>
            </a:pPr>
            <a:fld id="{00000000-1234-1234-1234-123412341234}" type="slidenum">
              <a:rPr b="0" i="0" lang="en-IN" sz="1200" u="none" cap="none" strike="noStrike">
                <a:solidFill>
                  <a:srgbClr val="888888"/>
                </a:solidFill>
                <a:latin typeface="Arial"/>
                <a:ea typeface="Arial"/>
                <a:cs typeface="Arial"/>
                <a:sym typeface="Arial"/>
              </a:rPr>
              <a:t>‹#›</a:t>
            </a:fld>
            <a:endParaRPr b="0" i="0" sz="1200" u="none" cap="none" strike="noStrike">
              <a:solidFill>
                <a:srgbClr val="888888"/>
              </a:solidFill>
              <a:latin typeface="Arial"/>
              <a:ea typeface="Arial"/>
              <a:cs typeface="Arial"/>
              <a:sym typeface="Arial"/>
            </a:endParaRPr>
          </a:p>
        </p:txBody>
      </p:sp>
      <p:pic>
        <p:nvPicPr>
          <p:cNvPr id="244" name="Google Shape;244;p11"/>
          <p:cNvPicPr preferRelativeResize="0"/>
          <p:nvPr/>
        </p:nvPicPr>
        <p:blipFill rotWithShape="1">
          <a:blip r:embed="rId3">
            <a:alphaModFix/>
          </a:blip>
          <a:srcRect b="0" l="0" r="0" t="0"/>
          <a:stretch/>
        </p:blipFill>
        <p:spPr>
          <a:xfrm>
            <a:off x="998538" y="1136463"/>
            <a:ext cx="7162800" cy="521989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0" name="Shape 250"/>
        <p:cNvGrpSpPr/>
        <p:nvPr/>
      </p:nvGrpSpPr>
      <p:grpSpPr>
        <a:xfrm>
          <a:off x="0" y="0"/>
          <a:ext cx="0" cy="0"/>
          <a:chOff x="0" y="0"/>
          <a:chExt cx="0" cy="0"/>
        </a:xfrm>
      </p:grpSpPr>
      <p:sp>
        <p:nvSpPr>
          <p:cNvPr id="251" name="Google Shape;251;p12"/>
          <p:cNvSpPr txBox="1"/>
          <p:nvPr>
            <p:ph type="title"/>
          </p:nvPr>
        </p:nvSpPr>
        <p:spPr>
          <a:xfrm>
            <a:off x="0" y="1"/>
            <a:ext cx="9144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en-IN" sz="3600">
                <a:solidFill>
                  <a:srgbClr val="E36C09"/>
                </a:solidFill>
                <a:latin typeface="Times New Roman"/>
                <a:ea typeface="Times New Roman"/>
                <a:cs typeface="Times New Roman"/>
                <a:sym typeface="Times New Roman"/>
              </a:rPr>
              <a:t>Component B – 1/2 </a:t>
            </a:r>
            <a:endParaRPr b="1" i="1" sz="2400">
              <a:solidFill>
                <a:srgbClr val="E36C09"/>
              </a:solidFill>
              <a:latin typeface="Times New Roman"/>
              <a:ea typeface="Times New Roman"/>
              <a:cs typeface="Times New Roman"/>
              <a:sym typeface="Times New Roman"/>
            </a:endParaRPr>
          </a:p>
        </p:txBody>
      </p:sp>
      <p:sp>
        <p:nvSpPr>
          <p:cNvPr id="252" name="Google Shape;252;p12"/>
          <p:cNvSpPr txBox="1"/>
          <p:nvPr>
            <p:ph idx="1" type="body"/>
          </p:nvPr>
        </p:nvSpPr>
        <p:spPr>
          <a:xfrm>
            <a:off x="0" y="1219200"/>
            <a:ext cx="9144000" cy="5257800"/>
          </a:xfrm>
          <a:prstGeom prst="rect">
            <a:avLst/>
          </a:prstGeom>
          <a:noFill/>
          <a:ln>
            <a:noFill/>
          </a:ln>
        </p:spPr>
        <p:txBody>
          <a:bodyPr anchorCtr="0" anchor="t" bIns="45700" lIns="91425" spcFirstLastPara="1" rIns="91425" wrap="square" tIns="45700">
            <a:noAutofit/>
          </a:bodyPr>
          <a:lstStyle/>
          <a:p>
            <a:pPr indent="-342900" lvl="0" marL="342900" rtl="0" algn="just">
              <a:lnSpc>
                <a:spcPct val="100000"/>
              </a:lnSpc>
              <a:spcBef>
                <a:spcPts val="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Standalone Solar Agriculture Pumps	: </a:t>
            </a:r>
            <a:r>
              <a:rPr b="1" lang="en-IN" sz="2000">
                <a:latin typeface="Times New Roman"/>
                <a:ea typeface="Times New Roman"/>
                <a:cs typeface="Times New Roman"/>
                <a:sym typeface="Times New Roman"/>
              </a:rPr>
              <a:t>17.50 lakh</a:t>
            </a:r>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Aggregate capacity 			: </a:t>
            </a:r>
            <a:r>
              <a:rPr b="1" lang="en-IN" sz="2000">
                <a:latin typeface="Times New Roman"/>
                <a:ea typeface="Times New Roman"/>
                <a:cs typeface="Times New Roman"/>
                <a:sym typeface="Times New Roman"/>
              </a:rPr>
              <a:t>8250 MW (9430 MW for 20 lakh)</a:t>
            </a:r>
            <a:endParaRPr b="1" sz="2000">
              <a:latin typeface="Times New Roman"/>
              <a:ea typeface="Times New Roman"/>
              <a:cs typeface="Times New Roman"/>
              <a:sym typeface="Times New Roman"/>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Pump capacity 			: </a:t>
            </a:r>
            <a:r>
              <a:rPr b="1" lang="en-IN" sz="2000">
                <a:latin typeface="Times New Roman"/>
                <a:ea typeface="Times New Roman"/>
                <a:cs typeface="Times New Roman"/>
                <a:sym typeface="Times New Roman"/>
              </a:rPr>
              <a:t>up to 7.5 HP &amp; more</a:t>
            </a:r>
            <a:endParaRPr/>
          </a:p>
          <a:p>
            <a:pPr indent="-342900" lvl="0" marL="342900" rtl="0" algn="just">
              <a:lnSpc>
                <a:spcPct val="100000"/>
              </a:lnSpc>
              <a:spcBef>
                <a:spcPts val="12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Beneficiary:</a:t>
            </a:r>
            <a:r>
              <a:rPr b="1" lang="en-IN" sz="2000">
                <a:latin typeface="Times New Roman"/>
                <a:ea typeface="Times New Roman"/>
                <a:cs typeface="Times New Roman"/>
                <a:sym typeface="Times New Roman"/>
              </a:rPr>
              <a:t> 				</a:t>
            </a:r>
            <a:r>
              <a:rPr b="1" lang="en-IN" sz="2000">
                <a:solidFill>
                  <a:srgbClr val="0070C0"/>
                </a:solidFill>
                <a:latin typeface="Times New Roman"/>
                <a:ea typeface="Times New Roman"/>
                <a:cs typeface="Times New Roman"/>
                <a:sym typeface="Times New Roman"/>
              </a:rPr>
              <a:t>: </a:t>
            </a:r>
            <a:r>
              <a:rPr b="1" lang="en-IN" sz="2000">
                <a:latin typeface="Times New Roman"/>
                <a:ea typeface="Times New Roman"/>
                <a:cs typeface="Times New Roman"/>
                <a:sym typeface="Times New Roman"/>
              </a:rPr>
              <a:t>Individual farmers, Water User Asso.,        </a:t>
            </a:r>
            <a:endParaRPr/>
          </a:p>
          <a:p>
            <a:pPr indent="0" lvl="0" marL="0" rtl="0" algn="just">
              <a:lnSpc>
                <a:spcPct val="100000"/>
              </a:lnSpc>
              <a:spcBef>
                <a:spcPts val="1200"/>
              </a:spcBef>
              <a:spcAft>
                <a:spcPts val="0"/>
              </a:spcAft>
              <a:buClr>
                <a:schemeClr val="dk1"/>
              </a:buClr>
              <a:buSzPts val="2000"/>
              <a:buNone/>
            </a:pPr>
            <a:r>
              <a:rPr b="1" lang="en-IN" sz="2000">
                <a:latin typeface="Times New Roman"/>
                <a:ea typeface="Times New Roman"/>
                <a:cs typeface="Times New Roman"/>
                <a:sym typeface="Times New Roman"/>
              </a:rPr>
              <a:t>                                                                          &amp; community based irrigation system</a:t>
            </a:r>
            <a:endParaRPr b="1" sz="2000">
              <a:latin typeface="Times New Roman"/>
              <a:ea typeface="Times New Roman"/>
              <a:cs typeface="Times New Roman"/>
              <a:sym typeface="Times New Roman"/>
            </a:endParaRPr>
          </a:p>
          <a:p>
            <a:pPr indent="-342900" lvl="0" marL="342900" rtl="0" algn="just">
              <a:lnSpc>
                <a:spcPct val="100000"/>
              </a:lnSpc>
              <a:spcBef>
                <a:spcPts val="12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CFA (benchmark cost/Tender cost)      : </a:t>
            </a:r>
            <a:r>
              <a:rPr b="1" lang="en-IN" sz="2000">
                <a:latin typeface="Times New Roman"/>
                <a:ea typeface="Times New Roman"/>
                <a:cs typeface="Times New Roman"/>
                <a:sym typeface="Times New Roman"/>
              </a:rPr>
              <a:t>30% (50% NE/ hilly States/Island UT)</a:t>
            </a:r>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State Governments subsidy                   :</a:t>
            </a:r>
            <a:r>
              <a:rPr b="1" lang="en-IN" sz="2000">
                <a:latin typeface="Times New Roman"/>
                <a:ea typeface="Times New Roman"/>
                <a:cs typeface="Times New Roman"/>
                <a:sym typeface="Times New Roman"/>
              </a:rPr>
              <a:t> 30%  </a:t>
            </a:r>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Farmer’s contribution                           : </a:t>
            </a:r>
            <a:r>
              <a:rPr b="1" lang="en-IN" sz="2000">
                <a:latin typeface="Times New Roman"/>
                <a:ea typeface="Times New Roman"/>
                <a:cs typeface="Times New Roman"/>
                <a:sym typeface="Times New Roman"/>
              </a:rPr>
              <a:t>40% (20%-NE/ hilly States/Island UT)</a:t>
            </a:r>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Bank finance                                           : </a:t>
            </a:r>
            <a:r>
              <a:rPr b="1" lang="en-IN" sz="2000">
                <a:latin typeface="Times New Roman"/>
                <a:ea typeface="Times New Roman"/>
                <a:cs typeface="Times New Roman"/>
                <a:sym typeface="Times New Roman"/>
              </a:rPr>
              <a:t>30% / 10% of the Cost</a:t>
            </a:r>
            <a:endParaRPr/>
          </a:p>
          <a:p>
            <a:pPr indent="0" lvl="0" marL="82296" rtl="0" algn="just">
              <a:lnSpc>
                <a:spcPct val="100000"/>
              </a:lnSpc>
              <a:spcBef>
                <a:spcPts val="1500"/>
              </a:spcBef>
              <a:spcAft>
                <a:spcPts val="0"/>
              </a:spcAft>
              <a:buClr>
                <a:schemeClr val="dk1"/>
              </a:buClr>
              <a:buSzPts val="2000"/>
              <a:buNone/>
            </a:pPr>
            <a:r>
              <a:t/>
            </a:r>
            <a:endParaRPr b="1" sz="2000">
              <a:solidFill>
                <a:srgbClr val="002060"/>
              </a:solidFill>
              <a:latin typeface="Times New Roman"/>
              <a:ea typeface="Times New Roman"/>
              <a:cs typeface="Times New Roman"/>
              <a:sym typeface="Times New Roman"/>
            </a:endParaRPr>
          </a:p>
          <a:p>
            <a:pPr indent="0" lvl="0" marL="0" rtl="0" algn="just">
              <a:lnSpc>
                <a:spcPct val="100000"/>
              </a:lnSpc>
              <a:spcBef>
                <a:spcPts val="1500"/>
              </a:spcBef>
              <a:spcAft>
                <a:spcPts val="0"/>
              </a:spcAft>
              <a:buClr>
                <a:schemeClr val="dk1"/>
              </a:buClr>
              <a:buSzPts val="2000"/>
              <a:buNone/>
            </a:pPr>
            <a:r>
              <a:t/>
            </a:r>
            <a:endParaRPr sz="2000">
              <a:latin typeface="Times New Roman"/>
              <a:ea typeface="Times New Roman"/>
              <a:cs typeface="Times New Roman"/>
              <a:sym typeface="Times New Roman"/>
            </a:endParaRPr>
          </a:p>
        </p:txBody>
      </p:sp>
      <p:cxnSp>
        <p:nvCxnSpPr>
          <p:cNvPr id="253" name="Google Shape;253;p12"/>
          <p:cNvCxnSpPr/>
          <p:nvPr/>
        </p:nvCxnSpPr>
        <p:spPr>
          <a:xfrm>
            <a:off x="0" y="12192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9" name="Shape 259"/>
        <p:cNvGrpSpPr/>
        <p:nvPr/>
      </p:nvGrpSpPr>
      <p:grpSpPr>
        <a:xfrm>
          <a:off x="0" y="0"/>
          <a:ext cx="0" cy="0"/>
          <a:chOff x="0" y="0"/>
          <a:chExt cx="0" cy="0"/>
        </a:xfrm>
      </p:grpSpPr>
      <p:sp>
        <p:nvSpPr>
          <p:cNvPr id="260" name="Google Shape;260;p13"/>
          <p:cNvSpPr txBox="1"/>
          <p:nvPr>
            <p:ph type="title"/>
          </p:nvPr>
        </p:nvSpPr>
        <p:spPr>
          <a:xfrm>
            <a:off x="0" y="1"/>
            <a:ext cx="9144000" cy="838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en-IN" sz="3600">
                <a:solidFill>
                  <a:srgbClr val="E36C09"/>
                </a:solidFill>
                <a:latin typeface="Times New Roman"/>
                <a:ea typeface="Times New Roman"/>
                <a:cs typeface="Times New Roman"/>
                <a:sym typeface="Times New Roman"/>
              </a:rPr>
              <a:t>Component B -2/2 </a:t>
            </a:r>
            <a:endParaRPr b="1" i="1" sz="2400">
              <a:solidFill>
                <a:srgbClr val="E36C09"/>
              </a:solidFill>
              <a:latin typeface="Times New Roman"/>
              <a:ea typeface="Times New Roman"/>
              <a:cs typeface="Times New Roman"/>
              <a:sym typeface="Times New Roman"/>
            </a:endParaRPr>
          </a:p>
        </p:txBody>
      </p:sp>
      <p:sp>
        <p:nvSpPr>
          <p:cNvPr id="261" name="Google Shape;261;p13"/>
          <p:cNvSpPr txBox="1"/>
          <p:nvPr>
            <p:ph idx="1" type="body"/>
          </p:nvPr>
        </p:nvSpPr>
        <p:spPr>
          <a:xfrm>
            <a:off x="152400" y="914400"/>
            <a:ext cx="8763000" cy="5257800"/>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Clr>
                <a:srgbClr val="00B0F0"/>
              </a:buClr>
              <a:buSzPts val="2000"/>
              <a:buNone/>
            </a:pPr>
            <a:r>
              <a:rPr b="1" lang="en-IN" sz="2000">
                <a:solidFill>
                  <a:srgbClr val="00B0F0"/>
                </a:solidFill>
                <a:latin typeface="Times New Roman"/>
                <a:ea typeface="Times New Roman"/>
                <a:cs typeface="Times New Roman"/>
                <a:sym typeface="Times New Roman"/>
              </a:rPr>
              <a:t>Implementing Agency </a:t>
            </a:r>
            <a:r>
              <a:rPr b="1" lang="en-IN" sz="2000">
                <a:latin typeface="Times New Roman"/>
                <a:ea typeface="Times New Roman"/>
                <a:cs typeface="Times New Roman"/>
                <a:sym typeface="Times New Roman"/>
              </a:rPr>
              <a:t>- DISCOM/ Agriculture Department/ Minor Irrigation Department or any Department designated by State Govt. </a:t>
            </a:r>
            <a:endParaRPr/>
          </a:p>
          <a:p>
            <a:pPr indent="-285750" lvl="1" marL="742950" rtl="0" algn="just">
              <a:lnSpc>
                <a:spcPct val="100000"/>
              </a:lnSpc>
              <a:spcBef>
                <a:spcPts val="600"/>
              </a:spcBef>
              <a:spcAft>
                <a:spcPts val="0"/>
              </a:spcAft>
              <a:buClr>
                <a:schemeClr val="dk1"/>
              </a:buClr>
              <a:buSzPts val="2000"/>
              <a:buFont typeface="Times New Roman"/>
              <a:buChar char="−"/>
            </a:pPr>
            <a:r>
              <a:rPr b="1" lang="en-IN" sz="2000">
                <a:latin typeface="Times New Roman"/>
                <a:ea typeface="Times New Roman"/>
                <a:cs typeface="Times New Roman"/>
                <a:sym typeface="Times New Roman"/>
              </a:rPr>
              <a:t>Service charges @ 2% of CFA to Implementing Agency</a:t>
            </a:r>
            <a:endParaRPr/>
          </a:p>
          <a:p>
            <a:pPr indent="-285750" lvl="1" marL="742950" rtl="0" algn="just">
              <a:lnSpc>
                <a:spcPct val="100000"/>
              </a:lnSpc>
              <a:spcBef>
                <a:spcPts val="600"/>
              </a:spcBef>
              <a:spcAft>
                <a:spcPts val="0"/>
              </a:spcAft>
              <a:buClr>
                <a:schemeClr val="dk1"/>
              </a:buClr>
              <a:buSzPts val="2000"/>
              <a:buFont typeface="Times New Roman"/>
              <a:buChar char="−"/>
            </a:pPr>
            <a:r>
              <a:rPr b="1" lang="en-IN" sz="2000">
                <a:latin typeface="Times New Roman"/>
                <a:ea typeface="Times New Roman"/>
                <a:cs typeface="Times New Roman"/>
                <a:sym typeface="Times New Roman"/>
              </a:rPr>
              <a:t>MNRE to retain some part of service charge for IEC activities</a:t>
            </a:r>
            <a:endParaRPr/>
          </a:p>
          <a:p>
            <a:pPr indent="-169863" lvl="0" marL="169863" rtl="0" algn="just">
              <a:lnSpc>
                <a:spcPct val="100000"/>
              </a:lnSpc>
              <a:spcBef>
                <a:spcPts val="1200"/>
              </a:spcBef>
              <a:spcAft>
                <a:spcPts val="0"/>
              </a:spcAft>
              <a:buClr>
                <a:schemeClr val="dk1"/>
              </a:buClr>
              <a:buSzPts val="2000"/>
              <a:buChar char="•"/>
            </a:pPr>
            <a:r>
              <a:rPr b="1" lang="en-IN" sz="2000">
                <a:latin typeface="Times New Roman"/>
                <a:ea typeface="Times New Roman"/>
                <a:cs typeface="Times New Roman"/>
                <a:sym typeface="Times New Roman"/>
              </a:rPr>
              <a:t>Option of </a:t>
            </a:r>
            <a:r>
              <a:rPr b="1" lang="en-IN" sz="2000">
                <a:solidFill>
                  <a:srgbClr val="00B0F0"/>
                </a:solidFill>
                <a:latin typeface="Times New Roman"/>
                <a:ea typeface="Times New Roman"/>
                <a:cs typeface="Times New Roman"/>
                <a:sym typeface="Times New Roman"/>
              </a:rPr>
              <a:t>Universal Solar Pump Controller </a:t>
            </a:r>
            <a:r>
              <a:rPr b="1" lang="en-IN" sz="2000">
                <a:latin typeface="Times New Roman"/>
                <a:ea typeface="Times New Roman"/>
                <a:cs typeface="Times New Roman"/>
                <a:sym typeface="Times New Roman"/>
              </a:rPr>
              <a:t>(USPC) to enable use of solar power for other activities - additional cost of USPC to be borne by the farmer</a:t>
            </a:r>
            <a:endParaRPr/>
          </a:p>
          <a:p>
            <a:pPr indent="-169863" lvl="0" marL="169863" rtl="0" algn="just">
              <a:lnSpc>
                <a:spcPct val="100000"/>
              </a:lnSpc>
              <a:spcBef>
                <a:spcPts val="1600"/>
              </a:spcBef>
              <a:spcAft>
                <a:spcPts val="0"/>
              </a:spcAft>
              <a:buClr>
                <a:srgbClr val="00B0F0"/>
              </a:buClr>
              <a:buSzPts val="2000"/>
              <a:buChar char="•"/>
            </a:pPr>
            <a:r>
              <a:rPr b="1" lang="en-IN" sz="2000">
                <a:solidFill>
                  <a:srgbClr val="00B0F0"/>
                </a:solidFill>
                <a:latin typeface="Times New Roman"/>
                <a:ea typeface="Times New Roman"/>
                <a:cs typeface="Times New Roman"/>
                <a:sym typeface="Times New Roman"/>
              </a:rPr>
              <a:t>Provision of Centralized tendering </a:t>
            </a:r>
            <a:r>
              <a:rPr b="1" lang="en-IN" sz="2000">
                <a:latin typeface="Times New Roman"/>
                <a:ea typeface="Times New Roman"/>
                <a:cs typeface="Times New Roman"/>
                <a:sym typeface="Times New Roman"/>
              </a:rPr>
              <a:t>- concluded by EESL. </a:t>
            </a:r>
            <a:endParaRPr/>
          </a:p>
          <a:p>
            <a:pPr indent="-182563" lvl="0" marL="182563" rtl="0" algn="just">
              <a:lnSpc>
                <a:spcPct val="100000"/>
              </a:lnSpc>
              <a:spcBef>
                <a:spcPts val="1000"/>
              </a:spcBef>
              <a:spcAft>
                <a:spcPts val="0"/>
              </a:spcAft>
              <a:buClr>
                <a:srgbClr val="00B0F0"/>
              </a:buClr>
              <a:buSzPts val="2000"/>
              <a:buChar char="•"/>
            </a:pPr>
            <a:r>
              <a:rPr b="1" lang="en-IN" sz="2000">
                <a:solidFill>
                  <a:srgbClr val="00B0F0"/>
                </a:solidFill>
                <a:latin typeface="Times New Roman"/>
                <a:ea typeface="Times New Roman"/>
                <a:cs typeface="Times New Roman"/>
                <a:sym typeface="Times New Roman"/>
              </a:rPr>
              <a:t>AMC- </a:t>
            </a:r>
            <a:r>
              <a:rPr b="1" lang="en-IN" sz="2000">
                <a:latin typeface="Times New Roman"/>
                <a:ea typeface="Times New Roman"/>
                <a:cs typeface="Times New Roman"/>
                <a:sym typeface="Times New Roman"/>
              </a:rPr>
              <a:t>5 years included- blacklisting for poor performance. Remote monitoring and data monitoring through web-portal</a:t>
            </a:r>
            <a:endParaRPr/>
          </a:p>
          <a:p>
            <a:pPr indent="-169863" lvl="0" marL="169863" rtl="0" algn="just">
              <a:lnSpc>
                <a:spcPct val="100000"/>
              </a:lnSpc>
              <a:spcBef>
                <a:spcPts val="1000"/>
              </a:spcBef>
              <a:spcAft>
                <a:spcPts val="0"/>
              </a:spcAft>
              <a:buClr>
                <a:srgbClr val="00B0F0"/>
              </a:buClr>
              <a:buSzPts val="2000"/>
              <a:buChar char="•"/>
            </a:pPr>
            <a:r>
              <a:rPr b="1" lang="en-IN" sz="2000">
                <a:solidFill>
                  <a:srgbClr val="00B0F0"/>
                </a:solidFill>
                <a:latin typeface="Times New Roman"/>
                <a:ea typeface="Times New Roman"/>
                <a:cs typeface="Times New Roman"/>
                <a:sym typeface="Times New Roman"/>
              </a:rPr>
              <a:t>Authorized service center </a:t>
            </a:r>
            <a:r>
              <a:rPr b="1" lang="en-IN" sz="2000">
                <a:latin typeface="Times New Roman"/>
                <a:ea typeface="Times New Roman"/>
                <a:cs typeface="Times New Roman"/>
                <a:sym typeface="Times New Roman"/>
              </a:rPr>
              <a:t>of vendor in each operational district and a </a:t>
            </a:r>
            <a:r>
              <a:rPr b="1" lang="en-IN" sz="2000">
                <a:solidFill>
                  <a:srgbClr val="00B0F0"/>
                </a:solidFill>
                <a:latin typeface="Times New Roman"/>
                <a:ea typeface="Times New Roman"/>
                <a:cs typeface="Times New Roman"/>
                <a:sym typeface="Times New Roman"/>
              </a:rPr>
              <a:t>helpline number</a:t>
            </a:r>
            <a:r>
              <a:rPr b="1" lang="en-IN" sz="2000">
                <a:latin typeface="Times New Roman"/>
                <a:ea typeface="Times New Roman"/>
                <a:cs typeface="Times New Roman"/>
                <a:sym typeface="Times New Roman"/>
              </a:rPr>
              <a:t> in local language</a:t>
            </a:r>
            <a:endParaRPr/>
          </a:p>
          <a:p>
            <a:pPr indent="-169863" lvl="0" marL="169863" rtl="0" algn="just">
              <a:lnSpc>
                <a:spcPct val="100000"/>
              </a:lnSpc>
              <a:spcBef>
                <a:spcPts val="1000"/>
              </a:spcBef>
              <a:spcAft>
                <a:spcPts val="0"/>
              </a:spcAft>
              <a:buClr>
                <a:srgbClr val="00B0F0"/>
              </a:buClr>
              <a:buSzPts val="2000"/>
              <a:buChar char="•"/>
            </a:pPr>
            <a:r>
              <a:rPr b="1" lang="en-IN" sz="2000">
                <a:solidFill>
                  <a:srgbClr val="00B0F0"/>
                </a:solidFill>
                <a:latin typeface="Times New Roman"/>
                <a:ea typeface="Times New Roman"/>
                <a:cs typeface="Times New Roman"/>
                <a:sym typeface="Times New Roman"/>
              </a:rPr>
              <a:t>Size of pump </a:t>
            </a:r>
            <a:r>
              <a:rPr b="1" lang="en-IN" sz="2000">
                <a:latin typeface="Times New Roman"/>
                <a:ea typeface="Times New Roman"/>
                <a:cs typeface="Times New Roman"/>
                <a:sym typeface="Times New Roman"/>
              </a:rPr>
              <a:t>- water table, land covered and quantity of water </a:t>
            </a:r>
            <a:endParaRPr/>
          </a:p>
          <a:p>
            <a:pPr indent="-133350" lvl="1" marL="742950" rtl="0" algn="just">
              <a:lnSpc>
                <a:spcPct val="100000"/>
              </a:lnSpc>
              <a:spcBef>
                <a:spcPts val="600"/>
              </a:spcBef>
              <a:spcAft>
                <a:spcPts val="0"/>
              </a:spcAft>
              <a:buClr>
                <a:schemeClr val="dk1"/>
              </a:buClr>
              <a:buSzPts val="2400"/>
              <a:buNone/>
            </a:pPr>
            <a:r>
              <a:t/>
            </a:r>
            <a:endParaRPr sz="2400">
              <a:latin typeface="Times New Roman"/>
              <a:ea typeface="Times New Roman"/>
              <a:cs typeface="Times New Roman"/>
              <a:sym typeface="Times New Roman"/>
            </a:endParaRPr>
          </a:p>
          <a:p>
            <a:pPr indent="0" lvl="0" marL="0" rtl="0" algn="just">
              <a:lnSpc>
                <a:spcPct val="100000"/>
              </a:lnSpc>
              <a:spcBef>
                <a:spcPts val="960"/>
              </a:spcBef>
              <a:spcAft>
                <a:spcPts val="0"/>
              </a:spcAft>
              <a:buClr>
                <a:schemeClr val="dk1"/>
              </a:buClr>
              <a:buSzPts val="1800"/>
              <a:buNone/>
            </a:pPr>
            <a:r>
              <a:t/>
            </a:r>
            <a:endParaRPr sz="18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4"/>
          <p:cNvSpPr txBox="1"/>
          <p:nvPr>
            <p:ph type="title"/>
          </p:nvPr>
        </p:nvSpPr>
        <p:spPr>
          <a:xfrm>
            <a:off x="628650" y="1"/>
            <a:ext cx="7886700" cy="8382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SzPct val="43209"/>
              <a:buNone/>
            </a:pPr>
            <a:r>
              <a:rPr b="1" lang="en-IN" sz="3600">
                <a:solidFill>
                  <a:srgbClr val="E36C09"/>
                </a:solidFill>
                <a:latin typeface="Times New Roman"/>
                <a:ea typeface="Times New Roman"/>
                <a:cs typeface="Times New Roman"/>
                <a:sym typeface="Times New Roman"/>
              </a:rPr>
              <a:t>Component C (Grid connected solar pumps)</a:t>
            </a:r>
            <a:endParaRPr b="1" i="1" sz="2400">
              <a:solidFill>
                <a:srgbClr val="E36C09"/>
              </a:solidFill>
              <a:latin typeface="Times New Roman"/>
              <a:ea typeface="Times New Roman"/>
              <a:cs typeface="Times New Roman"/>
              <a:sym typeface="Times New Roman"/>
            </a:endParaRPr>
          </a:p>
        </p:txBody>
      </p:sp>
      <p:sp>
        <p:nvSpPr>
          <p:cNvPr id="269" name="Google Shape;269;p14"/>
          <p:cNvSpPr txBox="1"/>
          <p:nvPr>
            <p:ph idx="1" type="body"/>
          </p:nvPr>
        </p:nvSpPr>
        <p:spPr>
          <a:xfrm>
            <a:off x="0" y="914400"/>
            <a:ext cx="9144000" cy="5791200"/>
          </a:xfrm>
          <a:prstGeom prst="rect">
            <a:avLst/>
          </a:prstGeom>
          <a:noFill/>
          <a:ln>
            <a:noFill/>
          </a:ln>
        </p:spPr>
        <p:txBody>
          <a:bodyPr anchorCtr="0" anchor="t" bIns="45700" lIns="91425" spcFirstLastPara="1" rIns="91425" wrap="square" tIns="45700">
            <a:noAutofit/>
          </a:bodyPr>
          <a:lstStyle/>
          <a:p>
            <a:pPr indent="-215900" lvl="0" marL="342900" rtl="0" algn="just">
              <a:lnSpc>
                <a:spcPct val="100000"/>
              </a:lnSpc>
              <a:spcBef>
                <a:spcPts val="0"/>
              </a:spcBef>
              <a:spcAft>
                <a:spcPts val="0"/>
              </a:spcAft>
              <a:buClr>
                <a:schemeClr val="dk1"/>
              </a:buClr>
              <a:buSzPts val="2000"/>
              <a:buNone/>
            </a:pPr>
            <a:r>
              <a:t/>
            </a:r>
            <a:endParaRPr b="1" sz="2000">
              <a:latin typeface="Times New Roman"/>
              <a:ea typeface="Times New Roman"/>
              <a:cs typeface="Times New Roman"/>
              <a:sym typeface="Times New Roman"/>
            </a:endParaRPr>
          </a:p>
          <a:p>
            <a:pPr indent="0" lvl="1" marL="457200" rtl="0" algn="just">
              <a:lnSpc>
                <a:spcPct val="100000"/>
              </a:lnSpc>
              <a:spcBef>
                <a:spcPts val="1800"/>
              </a:spcBef>
              <a:spcAft>
                <a:spcPts val="0"/>
              </a:spcAft>
              <a:buClr>
                <a:schemeClr val="dk1"/>
              </a:buClr>
              <a:buSzPts val="1700"/>
              <a:buNone/>
            </a:pPr>
            <a:r>
              <a:t/>
            </a:r>
            <a:endParaRPr sz="1700">
              <a:latin typeface="Times New Roman"/>
              <a:ea typeface="Times New Roman"/>
              <a:cs typeface="Times New Roman"/>
              <a:sym typeface="Times New Roman"/>
            </a:endParaRPr>
          </a:p>
          <a:p>
            <a:pPr indent="-215900" lvl="0" marL="342900" rtl="0" algn="just">
              <a:lnSpc>
                <a:spcPct val="100000"/>
              </a:lnSpc>
              <a:spcBef>
                <a:spcPts val="1800"/>
              </a:spcBef>
              <a:spcAft>
                <a:spcPts val="0"/>
              </a:spcAft>
              <a:buClr>
                <a:schemeClr val="dk1"/>
              </a:buClr>
              <a:buSzPts val="2000"/>
              <a:buFont typeface="Noto Sans Symbols"/>
              <a:buNone/>
            </a:pPr>
            <a:r>
              <a:t/>
            </a:r>
            <a:endParaRPr b="1" sz="2000">
              <a:solidFill>
                <a:srgbClr val="002060"/>
              </a:solidFill>
              <a:latin typeface="Times New Roman"/>
              <a:ea typeface="Times New Roman"/>
              <a:cs typeface="Times New Roman"/>
              <a:sym typeface="Times New Roman"/>
            </a:endParaRPr>
          </a:p>
          <a:p>
            <a:pPr indent="0" lvl="0" marL="0" rtl="0" algn="just">
              <a:lnSpc>
                <a:spcPct val="100000"/>
              </a:lnSpc>
              <a:spcBef>
                <a:spcPts val="1800"/>
              </a:spcBef>
              <a:spcAft>
                <a:spcPts val="0"/>
              </a:spcAft>
              <a:buClr>
                <a:schemeClr val="dk1"/>
              </a:buClr>
              <a:buSzPts val="2000"/>
              <a:buNone/>
            </a:pPr>
            <a:r>
              <a:t/>
            </a:r>
            <a:endParaRPr sz="2000">
              <a:latin typeface="Times New Roman"/>
              <a:ea typeface="Times New Roman"/>
              <a:cs typeface="Times New Roman"/>
              <a:sym typeface="Times New Roman"/>
            </a:endParaRPr>
          </a:p>
        </p:txBody>
      </p:sp>
      <p:cxnSp>
        <p:nvCxnSpPr>
          <p:cNvPr id="270" name="Google Shape;270;p14"/>
          <p:cNvCxnSpPr/>
          <p:nvPr/>
        </p:nvCxnSpPr>
        <p:spPr>
          <a:xfrm>
            <a:off x="0" y="9144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pic>
        <p:nvPicPr>
          <p:cNvPr id="271" name="Google Shape;271;p14"/>
          <p:cNvPicPr preferRelativeResize="0"/>
          <p:nvPr/>
        </p:nvPicPr>
        <p:blipFill rotWithShape="1">
          <a:blip r:embed="rId3">
            <a:alphaModFix/>
          </a:blip>
          <a:srcRect b="0" l="0" r="0" t="0"/>
          <a:stretch/>
        </p:blipFill>
        <p:spPr>
          <a:xfrm>
            <a:off x="127000" y="1058561"/>
            <a:ext cx="8890000" cy="53340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7" name="Shape 277"/>
        <p:cNvGrpSpPr/>
        <p:nvPr/>
      </p:nvGrpSpPr>
      <p:grpSpPr>
        <a:xfrm>
          <a:off x="0" y="0"/>
          <a:ext cx="0" cy="0"/>
          <a:chOff x="0" y="0"/>
          <a:chExt cx="0" cy="0"/>
        </a:xfrm>
      </p:grpSpPr>
      <p:sp>
        <p:nvSpPr>
          <p:cNvPr id="278" name="Google Shape;278;p15"/>
          <p:cNvSpPr txBox="1"/>
          <p:nvPr>
            <p:ph type="title"/>
          </p:nvPr>
        </p:nvSpPr>
        <p:spPr>
          <a:xfrm>
            <a:off x="628650" y="1"/>
            <a:ext cx="7886700" cy="838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en-IN" sz="3600">
                <a:solidFill>
                  <a:srgbClr val="E36C09"/>
                </a:solidFill>
                <a:latin typeface="Times New Roman"/>
                <a:ea typeface="Times New Roman"/>
                <a:cs typeface="Times New Roman"/>
                <a:sym typeface="Times New Roman"/>
              </a:rPr>
              <a:t>Component C – 1/2 </a:t>
            </a:r>
            <a:endParaRPr b="1" i="1" sz="2400">
              <a:solidFill>
                <a:srgbClr val="E36C09"/>
              </a:solidFill>
              <a:latin typeface="Times New Roman"/>
              <a:ea typeface="Times New Roman"/>
              <a:cs typeface="Times New Roman"/>
              <a:sym typeface="Times New Roman"/>
            </a:endParaRPr>
          </a:p>
        </p:txBody>
      </p:sp>
      <p:sp>
        <p:nvSpPr>
          <p:cNvPr id="279" name="Google Shape;279;p15"/>
          <p:cNvSpPr txBox="1"/>
          <p:nvPr>
            <p:ph idx="1" type="body"/>
          </p:nvPr>
        </p:nvSpPr>
        <p:spPr>
          <a:xfrm>
            <a:off x="0" y="914400"/>
            <a:ext cx="9144000" cy="5791200"/>
          </a:xfrm>
          <a:prstGeom prst="rect">
            <a:avLst/>
          </a:prstGeom>
          <a:noFill/>
          <a:ln>
            <a:noFill/>
          </a:ln>
        </p:spPr>
        <p:txBody>
          <a:bodyPr anchorCtr="0" anchor="t" bIns="45700" lIns="91425" spcFirstLastPara="1" rIns="91425" wrap="square" tIns="45700">
            <a:noAutofit/>
          </a:bodyPr>
          <a:lstStyle/>
          <a:p>
            <a:pPr indent="-215900" lvl="0" marL="342900" rtl="0" algn="just">
              <a:lnSpc>
                <a:spcPct val="100000"/>
              </a:lnSpc>
              <a:spcBef>
                <a:spcPts val="0"/>
              </a:spcBef>
              <a:spcAft>
                <a:spcPts val="0"/>
              </a:spcAft>
              <a:buClr>
                <a:schemeClr val="dk1"/>
              </a:buClr>
              <a:buSzPts val="2000"/>
              <a:buNone/>
            </a:pPr>
            <a:r>
              <a:t/>
            </a:r>
            <a:endParaRPr b="1" sz="2000">
              <a:latin typeface="Times New Roman"/>
              <a:ea typeface="Times New Roman"/>
              <a:cs typeface="Times New Roman"/>
              <a:sym typeface="Times New Roman"/>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Standalone Solar Agriculture Pumps	: </a:t>
            </a:r>
            <a:r>
              <a:rPr b="1" lang="en-IN" sz="2000">
                <a:latin typeface="Times New Roman"/>
                <a:ea typeface="Times New Roman"/>
                <a:cs typeface="Times New Roman"/>
                <a:sym typeface="Times New Roman"/>
              </a:rPr>
              <a:t>10 lakh</a:t>
            </a:r>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Aggregate capacity 			: </a:t>
            </a:r>
            <a:r>
              <a:rPr b="1" lang="en-IN" sz="2000">
                <a:latin typeface="Times New Roman"/>
                <a:ea typeface="Times New Roman"/>
                <a:cs typeface="Times New Roman"/>
                <a:sym typeface="Times New Roman"/>
              </a:rPr>
              <a:t>7500 MW ( </a:t>
            </a:r>
            <a:r>
              <a:rPr b="1" lang="en-IN" sz="2000">
                <a:solidFill>
                  <a:srgbClr val="00B050"/>
                </a:solidFill>
                <a:latin typeface="Times New Roman"/>
                <a:ea typeface="Times New Roman"/>
                <a:cs typeface="Times New Roman"/>
                <a:sym typeface="Times New Roman"/>
              </a:rPr>
              <a:t>11250 MW for 15 lakh</a:t>
            </a:r>
            <a:r>
              <a:rPr b="1" lang="en-IN" sz="2000">
                <a:latin typeface="Times New Roman"/>
                <a:ea typeface="Times New Roman"/>
                <a:cs typeface="Times New Roman"/>
                <a:sym typeface="Times New Roman"/>
              </a:rPr>
              <a:t>)</a:t>
            </a:r>
            <a:endParaRPr b="1" sz="2000">
              <a:latin typeface="Times New Roman"/>
              <a:ea typeface="Times New Roman"/>
              <a:cs typeface="Times New Roman"/>
              <a:sym typeface="Times New Roman"/>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Pump capacity 			: </a:t>
            </a:r>
            <a:r>
              <a:rPr b="1" lang="en-IN" sz="2000">
                <a:latin typeface="Times New Roman"/>
                <a:ea typeface="Times New Roman"/>
                <a:cs typeface="Times New Roman"/>
                <a:sym typeface="Times New Roman"/>
              </a:rPr>
              <a:t>up to 7.5 HP &amp; more</a:t>
            </a:r>
            <a:endParaRPr/>
          </a:p>
          <a:p>
            <a:pPr indent="-342900" lvl="0" marL="342900" rtl="0" algn="just">
              <a:lnSpc>
                <a:spcPct val="100000"/>
              </a:lnSpc>
              <a:spcBef>
                <a:spcPts val="12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Beneficiary:</a:t>
            </a:r>
            <a:r>
              <a:rPr b="1" lang="en-IN" sz="2000">
                <a:latin typeface="Times New Roman"/>
                <a:ea typeface="Times New Roman"/>
                <a:cs typeface="Times New Roman"/>
                <a:sym typeface="Times New Roman"/>
              </a:rPr>
              <a:t> 				</a:t>
            </a:r>
            <a:r>
              <a:rPr b="1" lang="en-IN" sz="2000">
                <a:solidFill>
                  <a:srgbClr val="0070C0"/>
                </a:solidFill>
                <a:latin typeface="Times New Roman"/>
                <a:ea typeface="Times New Roman"/>
                <a:cs typeface="Times New Roman"/>
                <a:sym typeface="Times New Roman"/>
              </a:rPr>
              <a:t>: </a:t>
            </a:r>
            <a:r>
              <a:rPr b="1" lang="en-IN" sz="2000">
                <a:latin typeface="Times New Roman"/>
                <a:ea typeface="Times New Roman"/>
                <a:cs typeface="Times New Roman"/>
                <a:sym typeface="Times New Roman"/>
              </a:rPr>
              <a:t>Individual farmers, Water User Asso.,        </a:t>
            </a:r>
            <a:endParaRPr/>
          </a:p>
          <a:p>
            <a:pPr indent="0" lvl="0" marL="0" rtl="0" algn="just">
              <a:lnSpc>
                <a:spcPct val="100000"/>
              </a:lnSpc>
              <a:spcBef>
                <a:spcPts val="1200"/>
              </a:spcBef>
              <a:spcAft>
                <a:spcPts val="0"/>
              </a:spcAft>
              <a:buClr>
                <a:schemeClr val="dk1"/>
              </a:buClr>
              <a:buSzPts val="2000"/>
              <a:buNone/>
            </a:pPr>
            <a:r>
              <a:rPr b="1" lang="en-IN" sz="2000">
                <a:latin typeface="Times New Roman"/>
                <a:ea typeface="Times New Roman"/>
                <a:cs typeface="Times New Roman"/>
                <a:sym typeface="Times New Roman"/>
              </a:rPr>
              <a:t>                                                                          &amp; community based irrigation system</a:t>
            </a:r>
            <a:endParaRPr b="1" sz="2000">
              <a:latin typeface="Times New Roman"/>
              <a:ea typeface="Times New Roman"/>
              <a:cs typeface="Times New Roman"/>
              <a:sym typeface="Times New Roman"/>
            </a:endParaRPr>
          </a:p>
          <a:p>
            <a:pPr indent="-342900" lvl="0" marL="342900" rtl="0" algn="just">
              <a:lnSpc>
                <a:spcPct val="100000"/>
              </a:lnSpc>
              <a:spcBef>
                <a:spcPts val="12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CFA (benchmark cost/Tender cost)       : </a:t>
            </a:r>
            <a:r>
              <a:rPr b="1" lang="en-IN" sz="2000">
                <a:latin typeface="Times New Roman"/>
                <a:ea typeface="Times New Roman"/>
                <a:cs typeface="Times New Roman"/>
                <a:sym typeface="Times New Roman"/>
              </a:rPr>
              <a:t>30% (50 %-NE/ hilly States/Island UT)</a:t>
            </a:r>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State Governments subsidy                     :</a:t>
            </a:r>
            <a:r>
              <a:rPr b="1" lang="en-IN" sz="2000">
                <a:latin typeface="Times New Roman"/>
                <a:ea typeface="Times New Roman"/>
                <a:cs typeface="Times New Roman"/>
                <a:sym typeface="Times New Roman"/>
              </a:rPr>
              <a:t> 30%  </a:t>
            </a:r>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Farmer’s contribution                             : </a:t>
            </a:r>
            <a:r>
              <a:rPr b="1" lang="en-IN" sz="2000">
                <a:latin typeface="Times New Roman"/>
                <a:ea typeface="Times New Roman"/>
                <a:cs typeface="Times New Roman"/>
                <a:sym typeface="Times New Roman"/>
              </a:rPr>
              <a:t>40% (20%-NE/ hilly States/Island UT)</a:t>
            </a:r>
            <a:endParaRPr/>
          </a:p>
          <a:p>
            <a:pPr indent="-342900" lvl="0" marL="342900" rtl="0" algn="just">
              <a:lnSpc>
                <a:spcPct val="100000"/>
              </a:lnSpc>
              <a:spcBef>
                <a:spcPts val="15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Bank finance                                             : </a:t>
            </a:r>
            <a:r>
              <a:rPr b="1" lang="en-IN" sz="2000">
                <a:latin typeface="Times New Roman"/>
                <a:ea typeface="Times New Roman"/>
                <a:cs typeface="Times New Roman"/>
                <a:sym typeface="Times New Roman"/>
              </a:rPr>
              <a:t> 30% / 10% of the Cost</a:t>
            </a:r>
            <a:endParaRPr/>
          </a:p>
          <a:p>
            <a:pPr indent="-342900" lvl="0" marL="342900" rtl="0" algn="just">
              <a:lnSpc>
                <a:spcPct val="100000"/>
              </a:lnSpc>
              <a:spcBef>
                <a:spcPts val="12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Solarisation capacity in kWp	               : </a:t>
            </a:r>
            <a:r>
              <a:rPr b="1" lang="en-IN" sz="2000">
                <a:latin typeface="Times New Roman"/>
                <a:ea typeface="Times New Roman"/>
                <a:cs typeface="Times New Roman"/>
                <a:sym typeface="Times New Roman"/>
              </a:rPr>
              <a:t>Up to twice of pump capacity</a:t>
            </a:r>
            <a:endParaRPr/>
          </a:p>
          <a:p>
            <a:pPr indent="-342900" lvl="0" marL="342900" rtl="0" algn="just">
              <a:lnSpc>
                <a:spcPct val="100000"/>
              </a:lnSpc>
              <a:spcBef>
                <a:spcPts val="1200"/>
              </a:spcBef>
              <a:spcAft>
                <a:spcPts val="0"/>
              </a:spcAft>
              <a:buClr>
                <a:srgbClr val="0070C0"/>
              </a:buClr>
              <a:buSzPts val="2000"/>
              <a:buChar char="•"/>
            </a:pPr>
            <a:r>
              <a:rPr b="1" lang="en-IN" sz="2000">
                <a:solidFill>
                  <a:srgbClr val="0070C0"/>
                </a:solidFill>
                <a:latin typeface="Times New Roman"/>
                <a:ea typeface="Times New Roman"/>
                <a:cs typeface="Times New Roman"/>
                <a:sym typeface="Times New Roman"/>
              </a:rPr>
              <a:t>Discom will buy Surplus power              : </a:t>
            </a:r>
            <a:r>
              <a:rPr b="1" lang="en-IN" sz="2000">
                <a:latin typeface="Times New Roman"/>
                <a:ea typeface="Times New Roman"/>
                <a:cs typeface="Times New Roman"/>
                <a:sym typeface="Times New Roman"/>
              </a:rPr>
              <a:t>Tariff to be fixed by the State/SERC</a:t>
            </a:r>
            <a:endParaRPr/>
          </a:p>
          <a:p>
            <a:pPr indent="0" lvl="1" marL="457200" rtl="0" algn="just">
              <a:lnSpc>
                <a:spcPct val="100000"/>
              </a:lnSpc>
              <a:spcBef>
                <a:spcPts val="1800"/>
              </a:spcBef>
              <a:spcAft>
                <a:spcPts val="0"/>
              </a:spcAft>
              <a:buClr>
                <a:schemeClr val="dk1"/>
              </a:buClr>
              <a:buSzPts val="1700"/>
              <a:buNone/>
            </a:pPr>
            <a:r>
              <a:t/>
            </a:r>
            <a:endParaRPr sz="1700">
              <a:latin typeface="Times New Roman"/>
              <a:ea typeface="Times New Roman"/>
              <a:cs typeface="Times New Roman"/>
              <a:sym typeface="Times New Roman"/>
            </a:endParaRPr>
          </a:p>
          <a:p>
            <a:pPr indent="-215900" lvl="0" marL="342900" rtl="0" algn="just">
              <a:lnSpc>
                <a:spcPct val="100000"/>
              </a:lnSpc>
              <a:spcBef>
                <a:spcPts val="1800"/>
              </a:spcBef>
              <a:spcAft>
                <a:spcPts val="0"/>
              </a:spcAft>
              <a:buClr>
                <a:schemeClr val="dk1"/>
              </a:buClr>
              <a:buSzPts val="2000"/>
              <a:buFont typeface="Noto Sans Symbols"/>
              <a:buNone/>
            </a:pPr>
            <a:r>
              <a:t/>
            </a:r>
            <a:endParaRPr b="1" sz="2000">
              <a:solidFill>
                <a:srgbClr val="002060"/>
              </a:solidFill>
              <a:latin typeface="Times New Roman"/>
              <a:ea typeface="Times New Roman"/>
              <a:cs typeface="Times New Roman"/>
              <a:sym typeface="Times New Roman"/>
            </a:endParaRPr>
          </a:p>
          <a:p>
            <a:pPr indent="0" lvl="0" marL="0" rtl="0" algn="just">
              <a:lnSpc>
                <a:spcPct val="100000"/>
              </a:lnSpc>
              <a:spcBef>
                <a:spcPts val="1800"/>
              </a:spcBef>
              <a:spcAft>
                <a:spcPts val="0"/>
              </a:spcAft>
              <a:buClr>
                <a:schemeClr val="dk1"/>
              </a:buClr>
              <a:buSzPts val="2000"/>
              <a:buNone/>
            </a:pPr>
            <a:r>
              <a:t/>
            </a:r>
            <a:endParaRPr sz="2000">
              <a:latin typeface="Times New Roman"/>
              <a:ea typeface="Times New Roman"/>
              <a:cs typeface="Times New Roman"/>
              <a:sym typeface="Times New Roman"/>
            </a:endParaRPr>
          </a:p>
        </p:txBody>
      </p:sp>
      <p:cxnSp>
        <p:nvCxnSpPr>
          <p:cNvPr id="280" name="Google Shape;280;p15"/>
          <p:cNvCxnSpPr/>
          <p:nvPr/>
        </p:nvCxnSpPr>
        <p:spPr>
          <a:xfrm>
            <a:off x="0" y="9144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6" name="Shape 286"/>
        <p:cNvGrpSpPr/>
        <p:nvPr/>
      </p:nvGrpSpPr>
      <p:grpSpPr>
        <a:xfrm>
          <a:off x="0" y="0"/>
          <a:ext cx="0" cy="0"/>
          <a:chOff x="0" y="0"/>
          <a:chExt cx="0" cy="0"/>
        </a:xfrm>
      </p:grpSpPr>
      <p:sp>
        <p:nvSpPr>
          <p:cNvPr id="287" name="Google Shape;287;p16"/>
          <p:cNvSpPr txBox="1"/>
          <p:nvPr>
            <p:ph type="title"/>
          </p:nvPr>
        </p:nvSpPr>
        <p:spPr>
          <a:xfrm>
            <a:off x="0" y="1"/>
            <a:ext cx="9144000" cy="685799"/>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en-IN" sz="3600">
                <a:solidFill>
                  <a:srgbClr val="E36C09"/>
                </a:solidFill>
                <a:latin typeface="Times New Roman"/>
                <a:ea typeface="Times New Roman"/>
                <a:cs typeface="Times New Roman"/>
                <a:sym typeface="Times New Roman"/>
              </a:rPr>
              <a:t>Component C -2/2</a:t>
            </a:r>
            <a:r>
              <a:rPr b="1" lang="en-IN" sz="2800">
                <a:solidFill>
                  <a:srgbClr val="E36C09"/>
                </a:solidFill>
                <a:latin typeface="Times New Roman"/>
                <a:ea typeface="Times New Roman"/>
                <a:cs typeface="Times New Roman"/>
                <a:sym typeface="Times New Roman"/>
              </a:rPr>
              <a:t> </a:t>
            </a:r>
            <a:endParaRPr b="1" i="1" sz="1800">
              <a:solidFill>
                <a:srgbClr val="E36C09"/>
              </a:solidFill>
              <a:latin typeface="Times New Roman"/>
              <a:ea typeface="Times New Roman"/>
              <a:cs typeface="Times New Roman"/>
              <a:sym typeface="Times New Roman"/>
            </a:endParaRPr>
          </a:p>
        </p:txBody>
      </p:sp>
      <p:sp>
        <p:nvSpPr>
          <p:cNvPr id="288" name="Google Shape;288;p16"/>
          <p:cNvSpPr txBox="1"/>
          <p:nvPr>
            <p:ph idx="1" type="body"/>
          </p:nvPr>
        </p:nvSpPr>
        <p:spPr>
          <a:xfrm>
            <a:off x="76200" y="762000"/>
            <a:ext cx="8991600" cy="5791200"/>
          </a:xfrm>
          <a:prstGeom prst="rect">
            <a:avLst/>
          </a:prstGeom>
          <a:noFill/>
          <a:ln>
            <a:noFill/>
          </a:ln>
        </p:spPr>
        <p:txBody>
          <a:bodyPr anchorCtr="0" anchor="t" bIns="45700" lIns="91425" spcFirstLastPara="1" rIns="91425" wrap="square" tIns="45700">
            <a:noAutofit/>
          </a:bodyPr>
          <a:lstStyle/>
          <a:p>
            <a:pPr indent="-182563" lvl="0" marL="182563" rtl="0" algn="just">
              <a:lnSpc>
                <a:spcPct val="100000"/>
              </a:lnSpc>
              <a:spcBef>
                <a:spcPts val="0"/>
              </a:spcBef>
              <a:spcAft>
                <a:spcPts val="0"/>
              </a:spcAft>
              <a:buClr>
                <a:srgbClr val="00B0F0"/>
              </a:buClr>
              <a:buSzPts val="2000"/>
              <a:buChar char="•"/>
            </a:pPr>
            <a:r>
              <a:rPr b="1" lang="en-IN" sz="2000">
                <a:solidFill>
                  <a:srgbClr val="00B0F0"/>
                </a:solidFill>
                <a:latin typeface="Times New Roman"/>
                <a:ea typeface="Times New Roman"/>
                <a:cs typeface="Times New Roman"/>
                <a:sym typeface="Times New Roman"/>
              </a:rPr>
              <a:t>Implementing Agency </a:t>
            </a:r>
            <a:r>
              <a:rPr b="1" lang="en-IN" sz="2000">
                <a:latin typeface="Times New Roman"/>
                <a:ea typeface="Times New Roman"/>
                <a:cs typeface="Times New Roman"/>
                <a:sym typeface="Times New Roman"/>
              </a:rPr>
              <a:t>– DISCOM / Agriculture Department/ Minor Irrigation Department or any Department designated by State Govt. </a:t>
            </a:r>
            <a:endParaRPr/>
          </a:p>
          <a:p>
            <a:pPr indent="-446088" lvl="1" marL="892175" rtl="0" algn="just">
              <a:lnSpc>
                <a:spcPct val="100000"/>
              </a:lnSpc>
              <a:spcBef>
                <a:spcPts val="600"/>
              </a:spcBef>
              <a:spcAft>
                <a:spcPts val="0"/>
              </a:spcAft>
              <a:buClr>
                <a:schemeClr val="dk1"/>
              </a:buClr>
              <a:buSzPts val="2000"/>
              <a:buFont typeface="Times New Roman"/>
              <a:buChar char="−"/>
            </a:pPr>
            <a:r>
              <a:rPr b="1" lang="en-IN" sz="2000">
                <a:latin typeface="Times New Roman"/>
                <a:ea typeface="Times New Roman"/>
                <a:cs typeface="Times New Roman"/>
                <a:sym typeface="Times New Roman"/>
              </a:rPr>
              <a:t>Service charges @ 2% of CFA to Implementing Agency</a:t>
            </a:r>
            <a:endParaRPr/>
          </a:p>
          <a:p>
            <a:pPr indent="-446088" lvl="1" marL="892175" rtl="0" algn="just">
              <a:lnSpc>
                <a:spcPct val="100000"/>
              </a:lnSpc>
              <a:spcBef>
                <a:spcPts val="600"/>
              </a:spcBef>
              <a:spcAft>
                <a:spcPts val="0"/>
              </a:spcAft>
              <a:buClr>
                <a:schemeClr val="dk1"/>
              </a:buClr>
              <a:buSzPts val="2000"/>
              <a:buFont typeface="Times New Roman"/>
              <a:buChar char="−"/>
            </a:pPr>
            <a:r>
              <a:rPr b="1" lang="en-IN" sz="2000">
                <a:latin typeface="Times New Roman"/>
                <a:ea typeface="Times New Roman"/>
                <a:cs typeface="Times New Roman"/>
                <a:sym typeface="Times New Roman"/>
              </a:rPr>
              <a:t>MNRE to retain some part of service charge for IEC activities</a:t>
            </a:r>
            <a:endParaRPr/>
          </a:p>
          <a:p>
            <a:pPr indent="-446088" lvl="1" marL="892175" rtl="0" algn="just">
              <a:lnSpc>
                <a:spcPct val="100000"/>
              </a:lnSpc>
              <a:spcBef>
                <a:spcPts val="600"/>
              </a:spcBef>
              <a:spcAft>
                <a:spcPts val="0"/>
              </a:spcAft>
              <a:buClr>
                <a:schemeClr val="dk1"/>
              </a:buClr>
              <a:buSzPts val="2000"/>
              <a:buFont typeface="Times New Roman"/>
              <a:buChar char="−"/>
            </a:pPr>
            <a:r>
              <a:rPr b="1" lang="en-IN" sz="2000">
                <a:latin typeface="Times New Roman"/>
                <a:ea typeface="Times New Roman"/>
                <a:cs typeface="Times New Roman"/>
                <a:sym typeface="Times New Roman"/>
              </a:rPr>
              <a:t>to select vendors through transparent bidding </a:t>
            </a:r>
            <a:endParaRPr b="1" sz="2000">
              <a:latin typeface="Times New Roman"/>
              <a:ea typeface="Times New Roman"/>
              <a:cs typeface="Times New Roman"/>
              <a:sym typeface="Times New Roman"/>
            </a:endParaRPr>
          </a:p>
          <a:p>
            <a:pPr indent="-182563" lvl="0" marL="182563" rtl="0" algn="just">
              <a:lnSpc>
                <a:spcPct val="100000"/>
              </a:lnSpc>
              <a:spcBef>
                <a:spcPts val="1800"/>
              </a:spcBef>
              <a:spcAft>
                <a:spcPts val="0"/>
              </a:spcAft>
              <a:buClr>
                <a:srgbClr val="00B0F0"/>
              </a:buClr>
              <a:buSzPts val="2000"/>
              <a:buChar char="•"/>
            </a:pPr>
            <a:r>
              <a:rPr b="1" lang="en-IN" sz="2000">
                <a:solidFill>
                  <a:srgbClr val="00B0F0"/>
                </a:solidFill>
                <a:latin typeface="Times New Roman"/>
                <a:ea typeface="Times New Roman"/>
                <a:cs typeface="Times New Roman"/>
                <a:sym typeface="Times New Roman"/>
              </a:rPr>
              <a:t>DISCOMs to </a:t>
            </a:r>
            <a:r>
              <a:rPr b="1" lang="en-IN" sz="2000">
                <a:latin typeface="Times New Roman"/>
                <a:ea typeface="Times New Roman"/>
                <a:cs typeface="Times New Roman"/>
                <a:sym typeface="Times New Roman"/>
              </a:rPr>
              <a:t>ensure “</a:t>
            </a:r>
            <a:r>
              <a:rPr b="1" lang="en-IN" sz="2000">
                <a:solidFill>
                  <a:srgbClr val="00B0F0"/>
                </a:solidFill>
                <a:latin typeface="Times New Roman"/>
                <a:ea typeface="Times New Roman"/>
                <a:cs typeface="Times New Roman"/>
                <a:sym typeface="Times New Roman"/>
              </a:rPr>
              <a:t>must-run</a:t>
            </a:r>
            <a:r>
              <a:rPr b="1" lang="en-IN" sz="2000">
                <a:latin typeface="Times New Roman"/>
                <a:ea typeface="Times New Roman"/>
                <a:cs typeface="Times New Roman"/>
                <a:sym typeface="Times New Roman"/>
              </a:rPr>
              <a:t>” status to the solarised feeders during day time</a:t>
            </a:r>
            <a:endParaRPr/>
          </a:p>
          <a:p>
            <a:pPr indent="-182563" lvl="0" marL="182563" rtl="0" algn="just">
              <a:lnSpc>
                <a:spcPct val="100000"/>
              </a:lnSpc>
              <a:spcBef>
                <a:spcPts val="400"/>
              </a:spcBef>
              <a:spcAft>
                <a:spcPts val="0"/>
              </a:spcAft>
              <a:buClr>
                <a:srgbClr val="00B0F0"/>
              </a:buClr>
              <a:buSzPts val="2000"/>
              <a:buChar char="•"/>
            </a:pPr>
            <a:r>
              <a:rPr b="1" lang="en-IN" sz="2000">
                <a:solidFill>
                  <a:srgbClr val="00B0F0"/>
                </a:solidFill>
                <a:latin typeface="Times New Roman"/>
                <a:ea typeface="Times New Roman"/>
                <a:cs typeface="Times New Roman"/>
                <a:sym typeface="Times New Roman"/>
              </a:rPr>
              <a:t>AMC- </a:t>
            </a:r>
            <a:r>
              <a:rPr b="1" lang="en-IN" sz="2000">
                <a:latin typeface="Times New Roman"/>
                <a:ea typeface="Times New Roman"/>
                <a:cs typeface="Times New Roman"/>
                <a:sym typeface="Times New Roman"/>
              </a:rPr>
              <a:t>5 years included- blacklisting for poor performance. Remote monitoring and data monitoring through web-portal</a:t>
            </a:r>
            <a:endParaRPr/>
          </a:p>
          <a:p>
            <a:pPr indent="-182563" lvl="0" marL="182563" rtl="0" algn="just">
              <a:lnSpc>
                <a:spcPct val="100000"/>
              </a:lnSpc>
              <a:spcBef>
                <a:spcPts val="1000"/>
              </a:spcBef>
              <a:spcAft>
                <a:spcPts val="0"/>
              </a:spcAft>
              <a:buClr>
                <a:srgbClr val="00B0F0"/>
              </a:buClr>
              <a:buSzPts val="2000"/>
              <a:buChar char="•"/>
            </a:pPr>
            <a:r>
              <a:rPr b="1" lang="en-IN" sz="2000">
                <a:solidFill>
                  <a:srgbClr val="00B0F0"/>
                </a:solidFill>
                <a:latin typeface="Times New Roman"/>
                <a:ea typeface="Times New Roman"/>
                <a:cs typeface="Times New Roman"/>
                <a:sym typeface="Times New Roman"/>
              </a:rPr>
              <a:t>Authorized service center </a:t>
            </a:r>
            <a:r>
              <a:rPr b="1" lang="en-IN" sz="2000">
                <a:latin typeface="Times New Roman"/>
                <a:ea typeface="Times New Roman"/>
                <a:cs typeface="Times New Roman"/>
                <a:sym typeface="Times New Roman"/>
              </a:rPr>
              <a:t>of vendor in each operational district and a </a:t>
            </a:r>
            <a:r>
              <a:rPr b="1" lang="en-IN" sz="2000">
                <a:solidFill>
                  <a:srgbClr val="00B0F0"/>
                </a:solidFill>
                <a:latin typeface="Times New Roman"/>
                <a:ea typeface="Times New Roman"/>
                <a:cs typeface="Times New Roman"/>
                <a:sym typeface="Times New Roman"/>
              </a:rPr>
              <a:t>helpline number</a:t>
            </a:r>
            <a:r>
              <a:rPr b="1" lang="en-IN" sz="2000">
                <a:latin typeface="Times New Roman"/>
                <a:ea typeface="Times New Roman"/>
                <a:cs typeface="Times New Roman"/>
                <a:sym typeface="Times New Roman"/>
              </a:rPr>
              <a:t> in local language</a:t>
            </a:r>
            <a:endParaRPr/>
          </a:p>
          <a:p>
            <a:pPr indent="-182563" lvl="0" marL="182563" rtl="0" algn="just">
              <a:lnSpc>
                <a:spcPct val="100000"/>
              </a:lnSpc>
              <a:spcBef>
                <a:spcPts val="1000"/>
              </a:spcBef>
              <a:spcAft>
                <a:spcPts val="0"/>
              </a:spcAft>
              <a:buClr>
                <a:srgbClr val="00B0F0"/>
              </a:buClr>
              <a:buSzPts val="2000"/>
              <a:buChar char="•"/>
            </a:pPr>
            <a:r>
              <a:rPr b="1" lang="en-IN" sz="2000">
                <a:solidFill>
                  <a:srgbClr val="00B0F0"/>
                </a:solidFill>
                <a:latin typeface="Times New Roman"/>
                <a:ea typeface="Times New Roman"/>
                <a:cs typeface="Times New Roman"/>
                <a:sym typeface="Times New Roman"/>
              </a:rPr>
              <a:t>Feeder-wise implementation  </a:t>
            </a:r>
            <a:r>
              <a:rPr b="1" lang="en-IN" sz="2000">
                <a:latin typeface="Times New Roman"/>
                <a:ea typeface="Times New Roman"/>
                <a:cs typeface="Times New Roman"/>
                <a:sym typeface="Times New Roman"/>
              </a:rPr>
              <a:t>– to solarize all pumps in a feeder if possible</a:t>
            </a:r>
            <a:endParaRPr/>
          </a:p>
          <a:p>
            <a:pPr indent="-182563" lvl="0" marL="182563" rtl="0" algn="just">
              <a:lnSpc>
                <a:spcPct val="100000"/>
              </a:lnSpc>
              <a:spcBef>
                <a:spcPts val="1800"/>
              </a:spcBef>
              <a:spcAft>
                <a:spcPts val="0"/>
              </a:spcAft>
              <a:buClr>
                <a:srgbClr val="00B0F0"/>
              </a:buClr>
              <a:buSzPts val="2000"/>
              <a:buChar char="•"/>
            </a:pPr>
            <a:r>
              <a:rPr b="1" lang="en-IN" sz="2000">
                <a:solidFill>
                  <a:srgbClr val="00B0F0"/>
                </a:solidFill>
                <a:latin typeface="Times New Roman"/>
                <a:ea typeface="Times New Roman"/>
                <a:cs typeface="Times New Roman"/>
                <a:sym typeface="Times New Roman"/>
              </a:rPr>
              <a:t>State specific business models </a:t>
            </a:r>
            <a:r>
              <a:rPr b="1" lang="en-IN" sz="2000">
                <a:latin typeface="Times New Roman"/>
                <a:ea typeface="Times New Roman"/>
                <a:cs typeface="Times New Roman"/>
                <a:sym typeface="Times New Roman"/>
              </a:rPr>
              <a:t>as developed by AP, Haryana Gujarat, Karnataka &amp; Maharashtra - Net Metering/Gross metering/ No drawl from grid </a:t>
            </a:r>
            <a:endParaRPr sz="1800">
              <a:latin typeface="Times New Roman"/>
              <a:ea typeface="Times New Roman"/>
              <a:cs typeface="Times New Roman"/>
              <a:sym typeface="Times New Roman"/>
            </a:endParaRPr>
          </a:p>
        </p:txBody>
      </p:sp>
      <p:cxnSp>
        <p:nvCxnSpPr>
          <p:cNvPr id="289" name="Google Shape;289;p16"/>
          <p:cNvCxnSpPr/>
          <p:nvPr/>
        </p:nvCxnSpPr>
        <p:spPr>
          <a:xfrm>
            <a:off x="0" y="7620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5" name="Shape 295"/>
        <p:cNvGrpSpPr/>
        <p:nvPr/>
      </p:nvGrpSpPr>
      <p:grpSpPr>
        <a:xfrm>
          <a:off x="0" y="0"/>
          <a:ext cx="0" cy="0"/>
          <a:chOff x="0" y="0"/>
          <a:chExt cx="0" cy="0"/>
        </a:xfrm>
      </p:grpSpPr>
      <p:sp>
        <p:nvSpPr>
          <p:cNvPr id="296" name="Google Shape;296;p17"/>
          <p:cNvSpPr txBox="1"/>
          <p:nvPr>
            <p:ph type="title"/>
          </p:nvPr>
        </p:nvSpPr>
        <p:spPr>
          <a:xfrm>
            <a:off x="304800" y="76200"/>
            <a:ext cx="85344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en-IN" sz="3200">
                <a:solidFill>
                  <a:srgbClr val="E36C09"/>
                </a:solidFill>
                <a:latin typeface="Times New Roman"/>
                <a:ea typeface="Times New Roman"/>
                <a:cs typeface="Times New Roman"/>
                <a:sym typeface="Times New Roman"/>
              </a:rPr>
              <a:t>Expansion of PM KUSUM Scheme</a:t>
            </a:r>
            <a:endParaRPr b="1" sz="2800">
              <a:solidFill>
                <a:srgbClr val="E36C09"/>
              </a:solidFill>
              <a:latin typeface="Times New Roman"/>
              <a:ea typeface="Times New Roman"/>
              <a:cs typeface="Times New Roman"/>
              <a:sym typeface="Times New Roman"/>
            </a:endParaRPr>
          </a:p>
        </p:txBody>
      </p:sp>
      <p:sp>
        <p:nvSpPr>
          <p:cNvPr id="297" name="Google Shape;297;p17"/>
          <p:cNvSpPr txBox="1"/>
          <p:nvPr>
            <p:ph idx="1" type="body"/>
          </p:nvPr>
        </p:nvSpPr>
        <p:spPr>
          <a:xfrm>
            <a:off x="304800" y="1524000"/>
            <a:ext cx="8382000" cy="4198938"/>
          </a:xfrm>
          <a:prstGeom prst="rect">
            <a:avLst/>
          </a:prstGeom>
          <a:noFill/>
          <a:ln>
            <a:noFill/>
          </a:ln>
        </p:spPr>
        <p:txBody>
          <a:bodyPr anchorCtr="0" anchor="t" bIns="45700" lIns="91425" spcFirstLastPara="1" rIns="91425" wrap="square" tIns="45700">
            <a:noAutofit/>
          </a:bodyPr>
          <a:lstStyle/>
          <a:p>
            <a:pPr indent="0" lvl="1" marL="0" rtl="0" algn="just">
              <a:lnSpc>
                <a:spcPct val="100000"/>
              </a:lnSpc>
              <a:spcBef>
                <a:spcPts val="0"/>
              </a:spcBef>
              <a:spcAft>
                <a:spcPts val="0"/>
              </a:spcAft>
              <a:buClr>
                <a:schemeClr val="dk1"/>
              </a:buClr>
              <a:buSzPts val="2800"/>
              <a:buNone/>
            </a:pPr>
            <a:r>
              <a:rPr lang="en-IN" sz="2800">
                <a:latin typeface="Times New Roman"/>
                <a:ea typeface="Times New Roman"/>
                <a:cs typeface="Times New Roman"/>
                <a:sym typeface="Times New Roman"/>
              </a:rPr>
              <a:t>Hon’ble Finance Minister </a:t>
            </a:r>
            <a:r>
              <a:rPr lang="en-IN">
                <a:latin typeface="Times New Roman"/>
                <a:ea typeface="Times New Roman"/>
                <a:cs typeface="Times New Roman"/>
                <a:sym typeface="Times New Roman"/>
              </a:rPr>
              <a:t>has announced in </a:t>
            </a:r>
            <a:r>
              <a:rPr b="1" lang="en-IN">
                <a:latin typeface="Times New Roman"/>
                <a:ea typeface="Times New Roman"/>
                <a:cs typeface="Times New Roman"/>
                <a:sym typeface="Times New Roman"/>
              </a:rPr>
              <a:t>Budget for the year 2020-21</a:t>
            </a:r>
            <a:r>
              <a:rPr lang="en-IN">
                <a:latin typeface="Times New Roman"/>
                <a:ea typeface="Times New Roman"/>
                <a:cs typeface="Times New Roman"/>
                <a:sym typeface="Times New Roman"/>
              </a:rPr>
              <a:t> to </a:t>
            </a:r>
            <a:r>
              <a:rPr lang="en-IN" sz="2800">
                <a:latin typeface="Times New Roman"/>
                <a:ea typeface="Times New Roman"/>
                <a:cs typeface="Times New Roman"/>
                <a:sym typeface="Times New Roman"/>
              </a:rPr>
              <a:t>enhance the scope of PM-KUSUM  </a:t>
            </a:r>
            <a:endParaRPr/>
          </a:p>
          <a:p>
            <a:pPr indent="0" lvl="1" marL="0" rtl="0" algn="just">
              <a:lnSpc>
                <a:spcPct val="100000"/>
              </a:lnSpc>
              <a:spcBef>
                <a:spcPts val="600"/>
              </a:spcBef>
              <a:spcAft>
                <a:spcPts val="0"/>
              </a:spcAft>
              <a:buClr>
                <a:schemeClr val="dk1"/>
              </a:buClr>
              <a:buSzPts val="2800"/>
              <a:buNone/>
            </a:pPr>
            <a:r>
              <a:t/>
            </a:r>
            <a:endParaRPr sz="2800">
              <a:latin typeface="Times New Roman"/>
              <a:ea typeface="Times New Roman"/>
              <a:cs typeface="Times New Roman"/>
              <a:sym typeface="Times New Roman"/>
            </a:endParaRPr>
          </a:p>
          <a:p>
            <a:pPr indent="0" lvl="1" marL="0" rtl="0" algn="just">
              <a:lnSpc>
                <a:spcPct val="100000"/>
              </a:lnSpc>
              <a:spcBef>
                <a:spcPts val="600"/>
              </a:spcBef>
              <a:spcAft>
                <a:spcPts val="0"/>
              </a:spcAft>
              <a:buClr>
                <a:schemeClr val="dk1"/>
              </a:buClr>
              <a:buSzPts val="2800"/>
              <a:buNone/>
            </a:pPr>
            <a:r>
              <a:rPr lang="en-IN" sz="2800">
                <a:latin typeface="Times New Roman"/>
                <a:ea typeface="Times New Roman"/>
                <a:cs typeface="Times New Roman"/>
                <a:sym typeface="Times New Roman"/>
              </a:rPr>
              <a:t>The target for </a:t>
            </a:r>
            <a:r>
              <a:rPr b="1" lang="en-IN" sz="2800">
                <a:latin typeface="Times New Roman"/>
                <a:ea typeface="Times New Roman"/>
                <a:cs typeface="Times New Roman"/>
                <a:sym typeface="Times New Roman"/>
              </a:rPr>
              <a:t>standalone solar pumps </a:t>
            </a:r>
            <a:r>
              <a:rPr lang="en-IN" sz="2800">
                <a:latin typeface="Times New Roman"/>
                <a:ea typeface="Times New Roman"/>
                <a:cs typeface="Times New Roman"/>
                <a:sym typeface="Times New Roman"/>
              </a:rPr>
              <a:t>has now been increased to </a:t>
            </a:r>
            <a:r>
              <a:rPr b="1" lang="en-IN" sz="2800">
                <a:latin typeface="Times New Roman"/>
                <a:ea typeface="Times New Roman"/>
                <a:cs typeface="Times New Roman"/>
                <a:sym typeface="Times New Roman"/>
              </a:rPr>
              <a:t>20 lakh </a:t>
            </a:r>
            <a:r>
              <a:rPr lang="en-IN" sz="2800">
                <a:latin typeface="Times New Roman"/>
                <a:ea typeface="Times New Roman"/>
                <a:cs typeface="Times New Roman"/>
                <a:sym typeface="Times New Roman"/>
              </a:rPr>
              <a:t>from 17.5 lakh. </a:t>
            </a:r>
            <a:endParaRPr/>
          </a:p>
          <a:p>
            <a:pPr indent="0" lvl="1" marL="0" rtl="0" algn="just">
              <a:lnSpc>
                <a:spcPct val="100000"/>
              </a:lnSpc>
              <a:spcBef>
                <a:spcPts val="600"/>
              </a:spcBef>
              <a:spcAft>
                <a:spcPts val="0"/>
              </a:spcAft>
              <a:buClr>
                <a:schemeClr val="dk1"/>
              </a:buClr>
              <a:buSzPts val="2800"/>
              <a:buNone/>
            </a:pPr>
            <a:r>
              <a:t/>
            </a:r>
            <a:endParaRPr sz="2800">
              <a:latin typeface="Times New Roman"/>
              <a:ea typeface="Times New Roman"/>
              <a:cs typeface="Times New Roman"/>
              <a:sym typeface="Times New Roman"/>
            </a:endParaRPr>
          </a:p>
          <a:p>
            <a:pPr indent="0" lvl="1" marL="0" rtl="0" algn="just">
              <a:lnSpc>
                <a:spcPct val="100000"/>
              </a:lnSpc>
              <a:spcBef>
                <a:spcPts val="600"/>
              </a:spcBef>
              <a:spcAft>
                <a:spcPts val="0"/>
              </a:spcAft>
              <a:buClr>
                <a:schemeClr val="dk1"/>
              </a:buClr>
              <a:buSzPts val="2800"/>
              <a:buNone/>
            </a:pPr>
            <a:r>
              <a:rPr lang="en-IN" sz="2800">
                <a:latin typeface="Times New Roman"/>
                <a:ea typeface="Times New Roman"/>
                <a:cs typeface="Times New Roman"/>
                <a:sym typeface="Times New Roman"/>
              </a:rPr>
              <a:t>The target for </a:t>
            </a:r>
            <a:r>
              <a:rPr b="1" lang="en-IN" sz="2800">
                <a:latin typeface="Times New Roman"/>
                <a:ea typeface="Times New Roman"/>
                <a:cs typeface="Times New Roman"/>
                <a:sym typeface="Times New Roman"/>
              </a:rPr>
              <a:t>solarisation of grid connected pumps </a:t>
            </a:r>
            <a:r>
              <a:rPr lang="en-IN" sz="2800">
                <a:latin typeface="Times New Roman"/>
                <a:ea typeface="Times New Roman"/>
                <a:cs typeface="Times New Roman"/>
                <a:sym typeface="Times New Roman"/>
              </a:rPr>
              <a:t>has been increased to </a:t>
            </a:r>
            <a:r>
              <a:rPr b="1" lang="en-IN" sz="2800">
                <a:latin typeface="Times New Roman"/>
                <a:ea typeface="Times New Roman"/>
                <a:cs typeface="Times New Roman"/>
                <a:sym typeface="Times New Roman"/>
              </a:rPr>
              <a:t>15 lakh</a:t>
            </a:r>
            <a:r>
              <a:rPr lang="en-IN" sz="2800">
                <a:latin typeface="Times New Roman"/>
                <a:ea typeface="Times New Roman"/>
                <a:cs typeface="Times New Roman"/>
                <a:sym typeface="Times New Roman"/>
              </a:rPr>
              <a:t> from 10 lakh pumps.</a:t>
            </a:r>
            <a:endParaRPr/>
          </a:p>
        </p:txBody>
      </p:sp>
      <p:cxnSp>
        <p:nvCxnSpPr>
          <p:cNvPr id="298" name="Google Shape;298;p17"/>
          <p:cNvCxnSpPr/>
          <p:nvPr/>
        </p:nvCxnSpPr>
        <p:spPr>
          <a:xfrm>
            <a:off x="0" y="12954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E36C09"/>
              </a:buClr>
              <a:buSzPts val="2400"/>
              <a:buFont typeface="Calibri"/>
              <a:buNone/>
            </a:pPr>
            <a:r>
              <a:rPr lang="en-IN" sz="2400">
                <a:solidFill>
                  <a:srgbClr val="E36C09"/>
                </a:solidFill>
                <a:latin typeface="Calibri"/>
                <a:ea typeface="Calibri"/>
                <a:cs typeface="Calibri"/>
                <a:sym typeface="Calibri"/>
              </a:rPr>
              <a:t>Reforms: Feeder Level Solarization under PM-KUSUM</a:t>
            </a:r>
            <a:endParaRPr sz="2400">
              <a:solidFill>
                <a:srgbClr val="E36C09"/>
              </a:solidFill>
              <a:latin typeface="Calibri"/>
              <a:ea typeface="Calibri"/>
              <a:cs typeface="Calibri"/>
              <a:sym typeface="Calibri"/>
            </a:endParaRPr>
          </a:p>
        </p:txBody>
      </p:sp>
      <p:pic>
        <p:nvPicPr>
          <p:cNvPr id="305" name="Google Shape;305;p18"/>
          <p:cNvPicPr preferRelativeResize="0"/>
          <p:nvPr/>
        </p:nvPicPr>
        <p:blipFill rotWithShape="1">
          <a:blip r:embed="rId3">
            <a:alphaModFix/>
          </a:blip>
          <a:srcRect b="0" l="0" r="0" t="0"/>
          <a:stretch/>
        </p:blipFill>
        <p:spPr>
          <a:xfrm>
            <a:off x="6542862" y="3953075"/>
            <a:ext cx="1993106" cy="1293019"/>
          </a:xfrm>
          <a:prstGeom prst="rect">
            <a:avLst/>
          </a:prstGeom>
          <a:noFill/>
          <a:ln>
            <a:noFill/>
          </a:ln>
        </p:spPr>
      </p:pic>
      <p:pic>
        <p:nvPicPr>
          <p:cNvPr id="306" name="Google Shape;306;p18"/>
          <p:cNvPicPr preferRelativeResize="0"/>
          <p:nvPr/>
        </p:nvPicPr>
        <p:blipFill rotWithShape="1">
          <a:blip r:embed="rId4">
            <a:alphaModFix/>
          </a:blip>
          <a:srcRect b="0" l="0" r="0" t="0"/>
          <a:stretch/>
        </p:blipFill>
        <p:spPr>
          <a:xfrm>
            <a:off x="6542863" y="2039626"/>
            <a:ext cx="1993106" cy="1375806"/>
          </a:xfrm>
          <a:prstGeom prst="rect">
            <a:avLst/>
          </a:prstGeom>
          <a:noFill/>
          <a:ln>
            <a:noFill/>
          </a:ln>
        </p:spPr>
      </p:pic>
      <p:sp>
        <p:nvSpPr>
          <p:cNvPr id="307" name="Google Shape;307;p18"/>
          <p:cNvSpPr txBox="1"/>
          <p:nvPr/>
        </p:nvSpPr>
        <p:spPr>
          <a:xfrm>
            <a:off x="608032" y="1723162"/>
            <a:ext cx="5724188" cy="3862596"/>
          </a:xfrm>
          <a:prstGeom prst="rect">
            <a:avLst/>
          </a:prstGeom>
          <a:noFill/>
          <a:ln>
            <a:noFill/>
          </a:ln>
        </p:spPr>
        <p:txBody>
          <a:bodyPr anchorCtr="0" anchor="t" bIns="45700" lIns="91425" spcFirstLastPara="1" rIns="91425" wrap="square" tIns="45700">
            <a:spAutoFit/>
          </a:bodyPr>
          <a:lstStyle/>
          <a:p>
            <a:pPr indent="-257175" lvl="0" marL="257175" marR="0" rtl="0" algn="l">
              <a:lnSpc>
                <a:spcPct val="100000"/>
              </a:lnSpc>
              <a:spcBef>
                <a:spcPts val="0"/>
              </a:spcBef>
              <a:spcAft>
                <a:spcPts val="0"/>
              </a:spcAft>
              <a:buClr>
                <a:srgbClr val="002060"/>
              </a:buClr>
              <a:buSzPts val="2000"/>
              <a:buFont typeface="Noto Sans Symbols"/>
              <a:buChar char="❖"/>
            </a:pPr>
            <a:r>
              <a:rPr b="0" i="0" lang="en-IN" sz="2000" u="none" cap="none" strike="noStrike">
                <a:solidFill>
                  <a:srgbClr val="002060"/>
                </a:solidFill>
                <a:latin typeface="Calibri"/>
                <a:ea typeface="Calibri"/>
                <a:cs typeface="Calibri"/>
                <a:sym typeface="Calibri"/>
              </a:rPr>
              <a:t>Advantages</a:t>
            </a:r>
            <a:endParaRPr b="0" i="0" sz="1400" u="none" cap="none" strike="noStrike">
              <a:solidFill>
                <a:srgbClr val="000000"/>
              </a:solidFill>
              <a:latin typeface="Arial"/>
              <a:ea typeface="Arial"/>
              <a:cs typeface="Arial"/>
              <a:sym typeface="Arial"/>
            </a:endParaRPr>
          </a:p>
          <a:p>
            <a:pPr indent="0" lvl="1" marL="457200" marR="0" rtl="0" algn="l">
              <a:lnSpc>
                <a:spcPct val="100000"/>
              </a:lnSpc>
              <a:spcBef>
                <a:spcPts val="900"/>
              </a:spcBef>
              <a:spcAft>
                <a:spcPts val="0"/>
              </a:spcAft>
              <a:buClr>
                <a:srgbClr val="002060"/>
              </a:buClr>
              <a:buSzPts val="2000"/>
              <a:buFont typeface="Calibri"/>
              <a:buNone/>
            </a:pPr>
            <a:r>
              <a:rPr b="0" i="0" lang="en-IN" sz="2000" u="none" cap="none" strike="noStrike">
                <a:solidFill>
                  <a:srgbClr val="002060"/>
                </a:solidFill>
                <a:latin typeface="Calibri"/>
                <a:ea typeface="Calibri"/>
                <a:cs typeface="Calibri"/>
                <a:sym typeface="Calibri"/>
              </a:rPr>
              <a:t>(i) Day time electricity to farmers at little or no cost </a:t>
            </a:r>
            <a:endParaRPr b="0" i="0" sz="2000" u="none" cap="none" strike="noStrike">
              <a:solidFill>
                <a:srgbClr val="002060"/>
              </a:solidFill>
              <a:latin typeface="Calibri"/>
              <a:ea typeface="Calibri"/>
              <a:cs typeface="Calibri"/>
              <a:sym typeface="Calibri"/>
            </a:endParaRPr>
          </a:p>
          <a:p>
            <a:pPr indent="0" lvl="1" marL="457200" marR="0" rtl="0" algn="l">
              <a:lnSpc>
                <a:spcPct val="100000"/>
              </a:lnSpc>
              <a:spcBef>
                <a:spcPts val="900"/>
              </a:spcBef>
              <a:spcAft>
                <a:spcPts val="0"/>
              </a:spcAft>
              <a:buClr>
                <a:srgbClr val="002060"/>
              </a:buClr>
              <a:buSzPts val="2000"/>
              <a:buFont typeface="Calibri"/>
              <a:buNone/>
            </a:pPr>
            <a:r>
              <a:rPr b="0" i="0" lang="en-IN" sz="2000" u="none" cap="none" strike="noStrike">
                <a:solidFill>
                  <a:srgbClr val="002060"/>
                </a:solidFill>
                <a:latin typeface="Calibri"/>
                <a:ea typeface="Calibri"/>
                <a:cs typeface="Calibri"/>
                <a:sym typeface="Calibri"/>
              </a:rPr>
              <a:t>(ii) The burden of electricity subsidy on the states reduces; becomes Nil in 4 years</a:t>
            </a:r>
            <a:endParaRPr b="0" i="0" sz="1400" u="none" cap="none" strike="noStrike">
              <a:solidFill>
                <a:srgbClr val="000000"/>
              </a:solidFill>
              <a:latin typeface="Arial"/>
              <a:ea typeface="Arial"/>
              <a:cs typeface="Arial"/>
              <a:sym typeface="Arial"/>
            </a:endParaRPr>
          </a:p>
          <a:p>
            <a:pPr indent="0" lvl="1" marL="457200" marR="0" rtl="0" algn="l">
              <a:lnSpc>
                <a:spcPct val="100000"/>
              </a:lnSpc>
              <a:spcBef>
                <a:spcPts val="900"/>
              </a:spcBef>
              <a:spcAft>
                <a:spcPts val="0"/>
              </a:spcAft>
              <a:buClr>
                <a:srgbClr val="002060"/>
              </a:buClr>
              <a:buSzPts val="2000"/>
              <a:buFont typeface="Calibri"/>
              <a:buNone/>
            </a:pPr>
            <a:r>
              <a:rPr b="0" i="0" lang="en-IN" sz="2000" u="none" cap="none" strike="noStrike">
                <a:solidFill>
                  <a:srgbClr val="002060"/>
                </a:solidFill>
                <a:latin typeface="Calibri"/>
                <a:ea typeface="Calibri"/>
                <a:cs typeface="Calibri"/>
                <a:sym typeface="Calibri"/>
              </a:rPr>
              <a:t>(iii) Discom losses reduction  </a:t>
            </a:r>
            <a:endParaRPr b="0" i="0" sz="2000" u="none" cap="none" strike="noStrike">
              <a:solidFill>
                <a:srgbClr val="002060"/>
              </a:solidFill>
              <a:latin typeface="Calibri"/>
              <a:ea typeface="Calibri"/>
              <a:cs typeface="Calibri"/>
              <a:sym typeface="Calibri"/>
            </a:endParaRPr>
          </a:p>
          <a:p>
            <a:pPr indent="-257175" lvl="0" marL="257175" marR="0" rtl="0" algn="l">
              <a:lnSpc>
                <a:spcPct val="100000"/>
              </a:lnSpc>
              <a:spcBef>
                <a:spcPts val="900"/>
              </a:spcBef>
              <a:spcAft>
                <a:spcPts val="0"/>
              </a:spcAft>
              <a:buClr>
                <a:srgbClr val="002060"/>
              </a:buClr>
              <a:buSzPts val="2000"/>
              <a:buFont typeface="Noto Sans Symbols"/>
              <a:buChar char="❖"/>
            </a:pPr>
            <a:r>
              <a:rPr b="0" i="0" lang="en-IN" sz="2000" u="none" cap="none" strike="noStrike">
                <a:solidFill>
                  <a:srgbClr val="002060"/>
                </a:solidFill>
                <a:latin typeface="Calibri"/>
                <a:ea typeface="Calibri"/>
                <a:cs typeface="Calibri"/>
                <a:sym typeface="Calibri"/>
              </a:rPr>
              <a:t>States have demanded 43 lakh pumps </a:t>
            </a:r>
            <a:endParaRPr b="0" i="0" sz="1400" u="none" cap="none" strike="noStrike">
              <a:solidFill>
                <a:srgbClr val="000000"/>
              </a:solidFill>
              <a:latin typeface="Arial"/>
              <a:ea typeface="Arial"/>
              <a:cs typeface="Arial"/>
              <a:sym typeface="Arial"/>
            </a:endParaRPr>
          </a:p>
          <a:p>
            <a:pPr indent="-214313" lvl="0" marL="214313" marR="0" rtl="0" algn="l">
              <a:lnSpc>
                <a:spcPct val="100000"/>
              </a:lnSpc>
              <a:spcBef>
                <a:spcPts val="900"/>
              </a:spcBef>
              <a:spcAft>
                <a:spcPts val="0"/>
              </a:spcAft>
              <a:buClr>
                <a:srgbClr val="002060"/>
              </a:buClr>
              <a:buSzPts val="2000"/>
              <a:buFont typeface="Noto Sans Symbols"/>
              <a:buChar char="❖"/>
            </a:pPr>
            <a:r>
              <a:rPr b="0" i="0" lang="en-IN" sz="2000" u="none" cap="none" strike="noStrike">
                <a:solidFill>
                  <a:srgbClr val="002060"/>
                </a:solidFill>
                <a:latin typeface="Calibri"/>
                <a:ea typeface="Calibri"/>
                <a:cs typeface="Calibri"/>
                <a:sym typeface="Calibri"/>
              </a:rPr>
              <a:t>9.25 lakh pumps allocated as per FY 2020-21 target</a:t>
            </a:r>
            <a:endParaRPr b="0" i="0" sz="1400" u="none" cap="none" strike="noStrike">
              <a:solidFill>
                <a:srgbClr val="000000"/>
              </a:solidFill>
              <a:latin typeface="Arial"/>
              <a:ea typeface="Arial"/>
              <a:cs typeface="Arial"/>
              <a:sym typeface="Arial"/>
            </a:endParaRPr>
          </a:p>
          <a:p>
            <a:pPr indent="-214313" lvl="0" marL="214313" marR="0" rtl="0" algn="l">
              <a:lnSpc>
                <a:spcPct val="100000"/>
              </a:lnSpc>
              <a:spcBef>
                <a:spcPts val="900"/>
              </a:spcBef>
              <a:spcAft>
                <a:spcPts val="0"/>
              </a:spcAft>
              <a:buClr>
                <a:srgbClr val="002060"/>
              </a:buClr>
              <a:buSzPts val="2000"/>
              <a:buFont typeface="Noto Sans Symbols"/>
              <a:buChar char="❖"/>
            </a:pPr>
            <a:r>
              <a:rPr b="0" i="0" lang="en-IN" sz="2000" u="none" cap="none" strike="noStrike">
                <a:solidFill>
                  <a:srgbClr val="002060"/>
                </a:solidFill>
                <a:latin typeface="Calibri"/>
                <a:ea typeface="Calibri"/>
                <a:cs typeface="Calibri"/>
                <a:sym typeface="Calibri"/>
              </a:rPr>
              <a:t>Farmers will earn money by saving electricity : incentive for water conservation</a:t>
            </a:r>
            <a:endParaRPr b="0" i="0" sz="1400" u="none" cap="none" strike="noStrike">
              <a:solidFill>
                <a:srgbClr val="000000"/>
              </a:solidFill>
              <a:latin typeface="Arial"/>
              <a:ea typeface="Arial"/>
              <a:cs typeface="Arial"/>
              <a:sym typeface="Arial"/>
            </a:endParaRPr>
          </a:p>
        </p:txBody>
      </p:sp>
      <p:sp>
        <p:nvSpPr>
          <p:cNvPr id="308" name="Google Shape;308;p18"/>
          <p:cNvSpPr txBox="1"/>
          <p:nvPr>
            <p:ph idx="12" type="sldNum"/>
          </p:nvPr>
        </p:nvSpPr>
        <p:spPr>
          <a:xfrm>
            <a:off x="7425344" y="5702089"/>
            <a:ext cx="984019" cy="273844"/>
          </a:xfrm>
          <a:prstGeom prst="rect">
            <a:avLst/>
          </a:prstGeom>
          <a:noFill/>
          <a:ln>
            <a:noFill/>
          </a:ln>
        </p:spPr>
        <p:txBody>
          <a:bodyPr anchorCtr="0" anchor="ctr" bIns="34275" lIns="68575" spcFirstLastPara="1" rIns="68575" wrap="square" tIns="34275">
            <a:noAutofit/>
          </a:bodyPr>
          <a:lstStyle/>
          <a:p>
            <a:pPr indent="0" lvl="0" marL="0" marR="0" rtl="0" algn="r">
              <a:lnSpc>
                <a:spcPct val="100000"/>
              </a:lnSpc>
              <a:spcBef>
                <a:spcPts val="0"/>
              </a:spcBef>
              <a:spcAft>
                <a:spcPts val="0"/>
              </a:spcAft>
              <a:buClr>
                <a:srgbClr val="FFFFFF"/>
              </a:buClr>
              <a:buSzPts val="788"/>
              <a:buFont typeface="Calibri"/>
              <a:buNone/>
            </a:pPr>
            <a:fld id="{00000000-1234-1234-1234-123412341234}" type="slidenum">
              <a:rPr b="0" i="0" lang="en-IN" sz="788" u="none" cap="none" strike="noStrike">
                <a:solidFill>
                  <a:srgbClr val="FFFFFF"/>
                </a:solidFill>
                <a:latin typeface="Calibri"/>
                <a:ea typeface="Calibri"/>
                <a:cs typeface="Calibri"/>
                <a:sym typeface="Calibri"/>
              </a:rPr>
              <a:t>‹#›</a:t>
            </a:fld>
            <a:endParaRPr b="0" i="0" sz="788" u="none" cap="none" strike="noStrike">
              <a:solidFill>
                <a:srgbClr val="FFFFFF"/>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4" name="Shape 314"/>
        <p:cNvGrpSpPr/>
        <p:nvPr/>
      </p:nvGrpSpPr>
      <p:grpSpPr>
        <a:xfrm>
          <a:off x="0" y="0"/>
          <a:ext cx="0" cy="0"/>
          <a:chOff x="0" y="0"/>
          <a:chExt cx="0" cy="0"/>
        </a:xfrm>
      </p:grpSpPr>
      <p:sp>
        <p:nvSpPr>
          <p:cNvPr id="315" name="Google Shape;315;p19"/>
          <p:cNvSpPr txBox="1"/>
          <p:nvPr>
            <p:ph type="title"/>
          </p:nvPr>
        </p:nvSpPr>
        <p:spPr>
          <a:xfrm>
            <a:off x="0" y="-10297"/>
            <a:ext cx="9144000" cy="685799"/>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en-IN" sz="3200">
                <a:solidFill>
                  <a:srgbClr val="E36C09"/>
                </a:solidFill>
                <a:latin typeface="Times New Roman"/>
                <a:ea typeface="Times New Roman"/>
                <a:cs typeface="Times New Roman"/>
                <a:sym typeface="Times New Roman"/>
              </a:rPr>
              <a:t>Implementation Status</a:t>
            </a:r>
            <a:endParaRPr/>
          </a:p>
        </p:txBody>
      </p:sp>
      <p:sp>
        <p:nvSpPr>
          <p:cNvPr id="316" name="Google Shape;316;p19"/>
          <p:cNvSpPr txBox="1"/>
          <p:nvPr>
            <p:ph idx="1" type="body"/>
          </p:nvPr>
        </p:nvSpPr>
        <p:spPr>
          <a:xfrm>
            <a:off x="0" y="990600"/>
            <a:ext cx="9144000" cy="54864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2400"/>
              <a:buChar char="•"/>
            </a:pPr>
            <a:r>
              <a:rPr b="1" lang="en-IN" sz="2400">
                <a:latin typeface="Times New Roman"/>
                <a:ea typeface="Times New Roman"/>
                <a:cs typeface="Times New Roman"/>
                <a:sym typeface="Times New Roman"/>
              </a:rPr>
              <a:t>Component A            : </a:t>
            </a:r>
            <a:r>
              <a:rPr lang="en-IN" sz="2400">
                <a:latin typeface="Times New Roman"/>
                <a:ea typeface="Times New Roman"/>
                <a:cs typeface="Times New Roman"/>
                <a:sym typeface="Times New Roman"/>
              </a:rPr>
              <a:t>4909 MW sanctioned to 22 States/UTs</a:t>
            </a:r>
            <a:endParaRPr sz="2400">
              <a:latin typeface="Times New Roman"/>
              <a:ea typeface="Times New Roman"/>
              <a:cs typeface="Times New Roman"/>
              <a:sym typeface="Times New Roman"/>
            </a:endParaRPr>
          </a:p>
          <a:p>
            <a:pPr indent="-190500" lvl="0" marL="342900" rtl="0" algn="l">
              <a:lnSpc>
                <a:spcPct val="100000"/>
              </a:lnSpc>
              <a:spcBef>
                <a:spcPts val="0"/>
              </a:spcBef>
              <a:spcAft>
                <a:spcPts val="0"/>
              </a:spcAft>
              <a:buClr>
                <a:schemeClr val="dk1"/>
              </a:buClr>
              <a:buSzPts val="2400"/>
              <a:buNone/>
            </a:pPr>
            <a:r>
              <a:t/>
            </a:r>
            <a:endParaRPr sz="2400">
              <a:latin typeface="Times New Roman"/>
              <a:ea typeface="Times New Roman"/>
              <a:cs typeface="Times New Roman"/>
              <a:sym typeface="Times New Roman"/>
            </a:endParaRPr>
          </a:p>
          <a:p>
            <a:pPr indent="-342900" lvl="0" marL="342900" rtl="0" algn="l">
              <a:lnSpc>
                <a:spcPct val="100000"/>
              </a:lnSpc>
              <a:spcBef>
                <a:spcPts val="0"/>
              </a:spcBef>
              <a:spcAft>
                <a:spcPts val="0"/>
              </a:spcAft>
              <a:buClr>
                <a:schemeClr val="dk1"/>
              </a:buClr>
              <a:buSzPts val="2400"/>
              <a:buChar char="•"/>
            </a:pPr>
            <a:r>
              <a:rPr b="1" lang="en-IN" sz="2400">
                <a:latin typeface="Times New Roman"/>
                <a:ea typeface="Times New Roman"/>
                <a:cs typeface="Times New Roman"/>
                <a:sym typeface="Times New Roman"/>
              </a:rPr>
              <a:t>Component B            : </a:t>
            </a:r>
            <a:r>
              <a:rPr lang="en-IN" sz="2400">
                <a:latin typeface="Times New Roman"/>
                <a:ea typeface="Times New Roman"/>
                <a:cs typeface="Times New Roman"/>
                <a:sym typeface="Times New Roman"/>
              </a:rPr>
              <a:t>3.59 lakh pumps to 24 States/UTs</a:t>
            </a:r>
            <a:endParaRPr sz="2400">
              <a:latin typeface="Times New Roman"/>
              <a:ea typeface="Times New Roman"/>
              <a:cs typeface="Times New Roman"/>
              <a:sym typeface="Times New Roman"/>
            </a:endParaRPr>
          </a:p>
          <a:p>
            <a:pPr indent="-190500" lvl="0" marL="342900" rtl="0" algn="l">
              <a:lnSpc>
                <a:spcPct val="100000"/>
              </a:lnSpc>
              <a:spcBef>
                <a:spcPts val="0"/>
              </a:spcBef>
              <a:spcAft>
                <a:spcPts val="0"/>
              </a:spcAft>
              <a:buClr>
                <a:schemeClr val="dk1"/>
              </a:buClr>
              <a:buSzPts val="2400"/>
              <a:buNone/>
            </a:pPr>
            <a:r>
              <a:t/>
            </a:r>
            <a:endParaRPr sz="2400">
              <a:latin typeface="Times New Roman"/>
              <a:ea typeface="Times New Roman"/>
              <a:cs typeface="Times New Roman"/>
              <a:sym typeface="Times New Roman"/>
            </a:endParaRPr>
          </a:p>
          <a:p>
            <a:pPr indent="-342900" lvl="0" marL="342900" rtl="0" algn="l">
              <a:lnSpc>
                <a:spcPct val="100000"/>
              </a:lnSpc>
              <a:spcBef>
                <a:spcPts val="0"/>
              </a:spcBef>
              <a:spcAft>
                <a:spcPts val="0"/>
              </a:spcAft>
              <a:buClr>
                <a:schemeClr val="dk1"/>
              </a:buClr>
              <a:buSzPts val="2400"/>
              <a:buChar char="•"/>
            </a:pPr>
            <a:r>
              <a:rPr b="1" lang="en-IN" sz="2400">
                <a:latin typeface="Times New Roman"/>
                <a:ea typeface="Times New Roman"/>
                <a:cs typeface="Times New Roman"/>
                <a:sym typeface="Times New Roman"/>
              </a:rPr>
              <a:t>Component C            : </a:t>
            </a:r>
            <a:r>
              <a:rPr lang="en-IN" sz="2400">
                <a:latin typeface="Times New Roman"/>
                <a:ea typeface="Times New Roman"/>
                <a:cs typeface="Times New Roman"/>
                <a:sym typeface="Times New Roman"/>
              </a:rPr>
              <a:t>76,650 pumps to 13 States/Uts</a:t>
            </a:r>
            <a:endParaRPr sz="2400">
              <a:latin typeface="Times New Roman"/>
              <a:ea typeface="Times New Roman"/>
              <a:cs typeface="Times New Roman"/>
              <a:sym typeface="Times New Roman"/>
            </a:endParaRPr>
          </a:p>
          <a:p>
            <a:pPr indent="-190500" lvl="0" marL="342900" rtl="0" algn="l">
              <a:lnSpc>
                <a:spcPct val="100000"/>
              </a:lnSpc>
              <a:spcBef>
                <a:spcPts val="0"/>
              </a:spcBef>
              <a:spcAft>
                <a:spcPts val="0"/>
              </a:spcAft>
              <a:buClr>
                <a:schemeClr val="dk1"/>
              </a:buClr>
              <a:buSzPts val="2400"/>
              <a:buNone/>
            </a:pPr>
            <a:r>
              <a:t/>
            </a:r>
            <a:endParaRPr sz="2400">
              <a:latin typeface="Times New Roman"/>
              <a:ea typeface="Times New Roman"/>
              <a:cs typeface="Times New Roman"/>
              <a:sym typeface="Times New Roman"/>
            </a:endParaRPr>
          </a:p>
          <a:p>
            <a:pPr indent="-342900" lvl="0" marL="342900" rtl="0" algn="l">
              <a:lnSpc>
                <a:spcPct val="100000"/>
              </a:lnSpc>
              <a:spcBef>
                <a:spcPts val="0"/>
              </a:spcBef>
              <a:spcAft>
                <a:spcPts val="0"/>
              </a:spcAft>
              <a:buClr>
                <a:schemeClr val="dk1"/>
              </a:buClr>
              <a:buSzPts val="2400"/>
              <a:buChar char="•"/>
            </a:pPr>
            <a:r>
              <a:rPr b="1" lang="en-IN" sz="2400">
                <a:latin typeface="Times New Roman"/>
                <a:ea typeface="Times New Roman"/>
                <a:cs typeface="Times New Roman"/>
                <a:sym typeface="Times New Roman"/>
              </a:rPr>
              <a:t>Component C (FLS) : </a:t>
            </a:r>
            <a:r>
              <a:rPr lang="en-IN" sz="2400">
                <a:latin typeface="Times New Roman"/>
                <a:ea typeface="Times New Roman"/>
                <a:cs typeface="Times New Roman"/>
                <a:sym typeface="Times New Roman"/>
              </a:rPr>
              <a:t>9.25 lakh pumps (13 States/Uts)</a:t>
            </a:r>
            <a:endParaRPr/>
          </a:p>
          <a:p>
            <a:pPr indent="-190500" lvl="0" marL="342900" rtl="0" algn="l">
              <a:lnSpc>
                <a:spcPct val="100000"/>
              </a:lnSpc>
              <a:spcBef>
                <a:spcPts val="0"/>
              </a:spcBef>
              <a:spcAft>
                <a:spcPts val="0"/>
              </a:spcAft>
              <a:buClr>
                <a:schemeClr val="dk1"/>
              </a:buClr>
              <a:buSzPts val="2400"/>
              <a:buNone/>
            </a:pPr>
            <a:r>
              <a:t/>
            </a:r>
            <a:endParaRPr sz="2400">
              <a:latin typeface="Times New Roman"/>
              <a:ea typeface="Times New Roman"/>
              <a:cs typeface="Times New Roman"/>
              <a:sym typeface="Times New Roman"/>
            </a:endParaRPr>
          </a:p>
          <a:p>
            <a:pPr indent="-342900" lvl="0" marL="342900" rtl="0" algn="l">
              <a:lnSpc>
                <a:spcPct val="100000"/>
              </a:lnSpc>
              <a:spcBef>
                <a:spcPts val="0"/>
              </a:spcBef>
              <a:spcAft>
                <a:spcPts val="0"/>
              </a:spcAft>
              <a:buClr>
                <a:schemeClr val="dk1"/>
              </a:buClr>
              <a:buSzPts val="2400"/>
              <a:buChar char="•"/>
            </a:pPr>
            <a:r>
              <a:rPr b="1" lang="en-IN" sz="2400">
                <a:latin typeface="Times New Roman"/>
                <a:ea typeface="Times New Roman"/>
                <a:cs typeface="Times New Roman"/>
                <a:sym typeface="Times New Roman"/>
              </a:rPr>
              <a:t>Demand from States :</a:t>
            </a:r>
            <a:r>
              <a:rPr lang="en-IN" sz="2400">
                <a:latin typeface="Times New Roman"/>
                <a:ea typeface="Times New Roman"/>
                <a:cs typeface="Times New Roman"/>
                <a:sym typeface="Times New Roman"/>
              </a:rPr>
              <a:t> 43 lakh </a:t>
            </a:r>
            <a:endParaRPr/>
          </a:p>
          <a:p>
            <a:pPr indent="-190500" lvl="0" marL="342900" rtl="0" algn="l">
              <a:lnSpc>
                <a:spcPct val="100000"/>
              </a:lnSpc>
              <a:spcBef>
                <a:spcPts val="0"/>
              </a:spcBef>
              <a:spcAft>
                <a:spcPts val="0"/>
              </a:spcAft>
              <a:buClr>
                <a:schemeClr val="dk1"/>
              </a:buClr>
              <a:buSzPts val="2400"/>
              <a:buNone/>
            </a:pPr>
            <a:r>
              <a:t/>
            </a:r>
            <a:endParaRPr sz="2400">
              <a:latin typeface="Times New Roman"/>
              <a:ea typeface="Times New Roman"/>
              <a:cs typeface="Times New Roman"/>
              <a:sym typeface="Times New Roman"/>
            </a:endParaRPr>
          </a:p>
          <a:p>
            <a:pPr indent="-342900" lvl="0" marL="342900" rtl="0" algn="l">
              <a:lnSpc>
                <a:spcPct val="100000"/>
              </a:lnSpc>
              <a:spcBef>
                <a:spcPts val="0"/>
              </a:spcBef>
              <a:spcAft>
                <a:spcPts val="0"/>
              </a:spcAft>
              <a:buClr>
                <a:schemeClr val="dk1"/>
              </a:buClr>
              <a:buSzPts val="2400"/>
              <a:buChar char="•"/>
            </a:pPr>
            <a:r>
              <a:rPr b="1" lang="en-IN" sz="2400">
                <a:latin typeface="Times New Roman"/>
                <a:ea typeface="Times New Roman"/>
                <a:cs typeface="Times New Roman"/>
                <a:sym typeface="Times New Roman"/>
              </a:rPr>
              <a:t>Installations                : </a:t>
            </a:r>
            <a:r>
              <a:rPr lang="en-IN" sz="2400">
                <a:latin typeface="Times New Roman"/>
                <a:ea typeface="Times New Roman"/>
                <a:cs typeface="Times New Roman"/>
                <a:sym typeface="Times New Roman"/>
              </a:rPr>
              <a:t>7 MW under Comp-A, 47,146 pumps under </a:t>
            </a:r>
            <a:endParaRPr/>
          </a:p>
          <a:p>
            <a:pPr indent="0" lvl="0" marL="0" rtl="0" algn="l">
              <a:lnSpc>
                <a:spcPct val="100000"/>
              </a:lnSpc>
              <a:spcBef>
                <a:spcPts val="0"/>
              </a:spcBef>
              <a:spcAft>
                <a:spcPts val="0"/>
              </a:spcAft>
              <a:buClr>
                <a:schemeClr val="dk1"/>
              </a:buClr>
              <a:buSzPts val="2400"/>
              <a:buNone/>
            </a:pPr>
            <a:r>
              <a:rPr lang="en-IN" sz="2400">
                <a:latin typeface="Times New Roman"/>
                <a:ea typeface="Times New Roman"/>
                <a:cs typeface="Times New Roman"/>
                <a:sym typeface="Times New Roman"/>
              </a:rPr>
              <a:t>                                            Comp-B and 580 pumps under Comp-C</a:t>
            </a:r>
            <a:endParaRPr/>
          </a:p>
          <a:p>
            <a:pPr indent="-190500" lvl="0" marL="342900" rtl="0" algn="l">
              <a:lnSpc>
                <a:spcPct val="100000"/>
              </a:lnSpc>
              <a:spcBef>
                <a:spcPts val="0"/>
              </a:spcBef>
              <a:spcAft>
                <a:spcPts val="0"/>
              </a:spcAft>
              <a:buClr>
                <a:schemeClr val="dk1"/>
              </a:buClr>
              <a:buSzPts val="2400"/>
              <a:buNone/>
            </a:pPr>
            <a:r>
              <a:t/>
            </a:r>
            <a:endParaRPr sz="2400">
              <a:latin typeface="Times New Roman"/>
              <a:ea typeface="Times New Roman"/>
              <a:cs typeface="Times New Roman"/>
              <a:sym typeface="Times New Roman"/>
            </a:endParaRPr>
          </a:p>
          <a:p>
            <a:pPr indent="-342900" lvl="0" marL="342900" rtl="0" algn="l">
              <a:lnSpc>
                <a:spcPct val="100000"/>
              </a:lnSpc>
              <a:spcBef>
                <a:spcPts val="0"/>
              </a:spcBef>
              <a:spcAft>
                <a:spcPts val="0"/>
              </a:spcAft>
              <a:buClr>
                <a:srgbClr val="E36C09"/>
              </a:buClr>
              <a:buSzPts val="2400"/>
              <a:buChar char="•"/>
            </a:pPr>
            <a:r>
              <a:rPr b="1" lang="en-IN" sz="2400">
                <a:solidFill>
                  <a:srgbClr val="E36C09"/>
                </a:solidFill>
                <a:latin typeface="Times New Roman"/>
                <a:ea typeface="Times New Roman"/>
                <a:cs typeface="Times New Roman"/>
                <a:sym typeface="Times New Roman"/>
              </a:rPr>
              <a:t>Third party evaluation </a:t>
            </a:r>
            <a:r>
              <a:rPr lang="en-IN" sz="2400">
                <a:latin typeface="Times New Roman"/>
                <a:ea typeface="Times New Roman"/>
                <a:cs typeface="Times New Roman"/>
                <a:sym typeface="Times New Roman"/>
              </a:rPr>
              <a:t>of Comp-A and Comp-C underway</a:t>
            </a:r>
            <a:endParaRPr sz="2400">
              <a:latin typeface="Times New Roman"/>
              <a:ea typeface="Times New Roman"/>
              <a:cs typeface="Times New Roman"/>
              <a:sym typeface="Times New Roman"/>
            </a:endParaRPr>
          </a:p>
          <a:p>
            <a:pPr indent="0" lvl="0" marL="0" rtl="0" algn="l">
              <a:lnSpc>
                <a:spcPct val="100000"/>
              </a:lnSpc>
              <a:spcBef>
                <a:spcPts val="0"/>
              </a:spcBef>
              <a:spcAft>
                <a:spcPts val="0"/>
              </a:spcAft>
              <a:buClr>
                <a:schemeClr val="dk1"/>
              </a:buClr>
              <a:buSzPts val="2400"/>
              <a:buNone/>
            </a:pPr>
            <a:r>
              <a:t/>
            </a:r>
            <a:endParaRPr sz="2400">
              <a:latin typeface="Times New Roman"/>
              <a:ea typeface="Times New Roman"/>
              <a:cs typeface="Times New Roman"/>
              <a:sym typeface="Times New Roman"/>
            </a:endParaRPr>
          </a:p>
          <a:p>
            <a:pPr indent="-190500" lvl="0" marL="342900" rtl="0" algn="l">
              <a:lnSpc>
                <a:spcPct val="100000"/>
              </a:lnSpc>
              <a:spcBef>
                <a:spcPts val="0"/>
              </a:spcBef>
              <a:spcAft>
                <a:spcPts val="0"/>
              </a:spcAft>
              <a:buClr>
                <a:schemeClr val="dk1"/>
              </a:buClr>
              <a:buSzPts val="2400"/>
              <a:buNone/>
            </a:pPr>
            <a:r>
              <a:t/>
            </a:r>
            <a:endParaRPr sz="2400">
              <a:latin typeface="Times New Roman"/>
              <a:ea typeface="Times New Roman"/>
              <a:cs typeface="Times New Roman"/>
              <a:sym typeface="Times New Roman"/>
            </a:endParaRPr>
          </a:p>
        </p:txBody>
      </p:sp>
      <p:cxnSp>
        <p:nvCxnSpPr>
          <p:cNvPr id="317" name="Google Shape;317;p19"/>
          <p:cNvCxnSpPr/>
          <p:nvPr/>
        </p:nvCxnSpPr>
        <p:spPr>
          <a:xfrm>
            <a:off x="0" y="762000"/>
            <a:ext cx="9144000" cy="0"/>
          </a:xfrm>
          <a:prstGeom prst="straightConnector1">
            <a:avLst/>
          </a:prstGeom>
          <a:noFill/>
          <a:ln cap="flat" cmpd="sng" w="38100">
            <a:solidFill>
              <a:schemeClr val="accent2"/>
            </a:solidFill>
            <a:prstDash val="solid"/>
            <a:round/>
            <a:headEnd len="sm" w="sm" type="none"/>
            <a:tailEnd len="sm" w="sm" type="none"/>
          </a:ln>
          <a:effectLst>
            <a:outerShdw rotWithShape="0" algn="ctr" dir="2700000" dist="35921">
              <a:schemeClr val="lt1"/>
            </a:outerShdw>
          </a:effectLst>
        </p:spPr>
      </p:cxn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gf8263926e8_0_154"/>
          <p:cNvSpPr txBox="1"/>
          <p:nvPr>
            <p:ph type="title"/>
          </p:nvPr>
        </p:nvSpPr>
        <p:spPr>
          <a:xfrm>
            <a:off x="0" y="156754"/>
            <a:ext cx="9144000" cy="1044900"/>
          </a:xfrm>
          <a:prstGeom prst="rect">
            <a:avLst/>
          </a:prstGeom>
          <a:solidFill>
            <a:srgbClr val="9CC2E5"/>
          </a:solid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IN"/>
              <a:t>Gobardhan</a:t>
            </a:r>
            <a:endParaRPr b="1"/>
          </a:p>
        </p:txBody>
      </p:sp>
      <p:sp>
        <p:nvSpPr>
          <p:cNvPr id="323" name="Google Shape;323;gf8263926e8_0_154"/>
          <p:cNvSpPr txBox="1"/>
          <p:nvPr>
            <p:ph idx="1" type="body"/>
          </p:nvPr>
        </p:nvSpPr>
        <p:spPr>
          <a:xfrm>
            <a:off x="360808" y="1416005"/>
            <a:ext cx="8505600" cy="5154600"/>
          </a:xfrm>
          <a:prstGeom prst="rect">
            <a:avLst/>
          </a:prstGeom>
          <a:noFill/>
          <a:ln>
            <a:noFill/>
          </a:ln>
        </p:spPr>
        <p:txBody>
          <a:bodyPr anchorCtr="0" anchor="t" bIns="45700" lIns="91425" spcFirstLastPara="1" rIns="91425" wrap="square" tIns="45700">
            <a:normAutofit fontScale="92500" lnSpcReduction="20000"/>
          </a:bodyPr>
          <a:lstStyle/>
          <a:p>
            <a:pPr indent="-215265" lvl="0" marL="228600" rtl="0" algn="l">
              <a:lnSpc>
                <a:spcPct val="90000"/>
              </a:lnSpc>
              <a:spcBef>
                <a:spcPts val="0"/>
              </a:spcBef>
              <a:spcAft>
                <a:spcPts val="0"/>
              </a:spcAft>
              <a:buClr>
                <a:schemeClr val="dk1"/>
              </a:buClr>
              <a:buSzPct val="87500"/>
              <a:buFont typeface="Noto Sans Symbols"/>
              <a:buChar char="▪"/>
            </a:pPr>
            <a:r>
              <a:rPr lang="en-IN"/>
              <a:t>Gobardhan is an integral part of Swachh Bharat Mission Phase II under </a:t>
            </a:r>
            <a:r>
              <a:rPr b="1" lang="en-IN"/>
              <a:t>Solid Waste Management</a:t>
            </a:r>
            <a:r>
              <a:rPr lang="en-IN"/>
              <a:t> </a:t>
            </a:r>
            <a:endParaRPr/>
          </a:p>
          <a:p>
            <a:pPr indent="-50800" lvl="0" marL="228600" rtl="0" algn="l">
              <a:lnSpc>
                <a:spcPct val="90000"/>
              </a:lnSpc>
              <a:spcBef>
                <a:spcPts val="1000"/>
              </a:spcBef>
              <a:spcAft>
                <a:spcPts val="0"/>
              </a:spcAft>
              <a:buClr>
                <a:schemeClr val="dk1"/>
              </a:buClr>
              <a:buSzPct val="87500"/>
              <a:buFont typeface="Noto Sans Symbols"/>
              <a:buNone/>
            </a:pPr>
            <a:r>
              <a:t/>
            </a:r>
            <a:endParaRPr/>
          </a:p>
          <a:p>
            <a:pPr indent="-215265" lvl="0" marL="228600" rtl="0" algn="l">
              <a:lnSpc>
                <a:spcPct val="90000"/>
              </a:lnSpc>
              <a:spcBef>
                <a:spcPts val="1000"/>
              </a:spcBef>
              <a:spcAft>
                <a:spcPts val="0"/>
              </a:spcAft>
              <a:buClr>
                <a:schemeClr val="dk1"/>
              </a:buClr>
              <a:buSzPct val="87500"/>
              <a:buFont typeface="Noto Sans Symbols"/>
              <a:buChar char="▪"/>
            </a:pPr>
            <a:r>
              <a:rPr lang="en-IN"/>
              <a:t>Gobardhan supports villages to convert bio-waste including cattle waste, kitchen leftovers, crop residue and market waste to biogas and slurry, to improve environmental sanitation and curb vector borne diseases.</a:t>
            </a:r>
            <a:endParaRPr b="1"/>
          </a:p>
          <a:p>
            <a:pPr indent="-50800" lvl="0" marL="228600" rtl="0" algn="l">
              <a:lnSpc>
                <a:spcPct val="90000"/>
              </a:lnSpc>
              <a:spcBef>
                <a:spcPts val="1000"/>
              </a:spcBef>
              <a:spcAft>
                <a:spcPts val="0"/>
              </a:spcAft>
              <a:buClr>
                <a:schemeClr val="dk1"/>
              </a:buClr>
              <a:buSzPct val="87500"/>
              <a:buFont typeface="Noto Sans Symbols"/>
              <a:buNone/>
            </a:pPr>
            <a:r>
              <a:t/>
            </a:r>
            <a:endParaRPr b="1"/>
          </a:p>
          <a:p>
            <a:pPr indent="-215265" lvl="0" marL="228600" rtl="0" algn="l">
              <a:lnSpc>
                <a:spcPct val="90000"/>
              </a:lnSpc>
              <a:spcBef>
                <a:spcPts val="1000"/>
              </a:spcBef>
              <a:spcAft>
                <a:spcPts val="0"/>
              </a:spcAft>
              <a:buClr>
                <a:schemeClr val="dk1"/>
              </a:buClr>
              <a:buSzPct val="87500"/>
              <a:buFont typeface="Noto Sans Symbols"/>
              <a:buChar char="▪"/>
            </a:pPr>
            <a:r>
              <a:rPr b="1" lang="en-IN"/>
              <a:t>Under SBM(G) financial assistance of INR 50 Lakh per District is available for setting up of  Gobardhan projects.</a:t>
            </a:r>
            <a:endParaRPr/>
          </a:p>
          <a:p>
            <a:pPr indent="0" lvl="0" marL="0" rtl="0" algn="l">
              <a:lnSpc>
                <a:spcPct val="90000"/>
              </a:lnSpc>
              <a:spcBef>
                <a:spcPts val="1000"/>
              </a:spcBef>
              <a:spcAft>
                <a:spcPts val="0"/>
              </a:spcAft>
              <a:buClr>
                <a:schemeClr val="dk1"/>
              </a:buClr>
              <a:buSzPct val="87500"/>
              <a:buNone/>
            </a:pPr>
            <a:r>
              <a:t/>
            </a:r>
            <a:endParaRPr b="1"/>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gf8263926e8_0_159"/>
          <p:cNvSpPr txBox="1"/>
          <p:nvPr>
            <p:ph type="title"/>
          </p:nvPr>
        </p:nvSpPr>
        <p:spPr>
          <a:xfrm>
            <a:off x="0" y="-1"/>
            <a:ext cx="9144000" cy="762000"/>
          </a:xfrm>
          <a:prstGeom prst="rect">
            <a:avLst/>
          </a:prstGeom>
          <a:solidFill>
            <a:srgbClr val="9CC2E5"/>
          </a:solid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IN">
                <a:latin typeface="Calibri"/>
                <a:ea typeface="Calibri"/>
                <a:cs typeface="Calibri"/>
                <a:sym typeface="Calibri"/>
              </a:rPr>
              <a:t>Objectives and Benefits</a:t>
            </a:r>
            <a:endParaRPr b="1">
              <a:latin typeface="Calibri"/>
              <a:ea typeface="Calibri"/>
              <a:cs typeface="Calibri"/>
              <a:sym typeface="Calibri"/>
            </a:endParaRPr>
          </a:p>
        </p:txBody>
      </p:sp>
      <p:sp>
        <p:nvSpPr>
          <p:cNvPr id="329" name="Google Shape;329;gf8263926e8_0_159"/>
          <p:cNvSpPr txBox="1"/>
          <p:nvPr>
            <p:ph idx="1" type="body"/>
          </p:nvPr>
        </p:nvSpPr>
        <p:spPr>
          <a:xfrm>
            <a:off x="342900" y="1600204"/>
            <a:ext cx="6172200" cy="4526100"/>
          </a:xfrm>
          <a:prstGeom prst="rect">
            <a:avLst/>
          </a:prstGeom>
          <a:noFill/>
          <a:ln>
            <a:noFill/>
          </a:ln>
        </p:spPr>
        <p:txBody>
          <a:bodyPr anchorCtr="0" anchor="t" bIns="45700" lIns="91425" spcFirstLastPara="1" rIns="91425" wrap="square" tIns="45700">
            <a:normAutofit/>
          </a:bodyPr>
          <a:lstStyle/>
          <a:p>
            <a:pPr indent="-50800" lvl="0" marL="228600" rtl="0" algn="just">
              <a:lnSpc>
                <a:spcPct val="90000"/>
              </a:lnSpc>
              <a:spcBef>
                <a:spcPts val="0"/>
              </a:spcBef>
              <a:spcAft>
                <a:spcPts val="0"/>
              </a:spcAft>
              <a:buClr>
                <a:schemeClr val="dk1"/>
              </a:buClr>
              <a:buSzPts val="2800"/>
              <a:buNone/>
            </a:pPr>
            <a:r>
              <a:t/>
            </a:r>
            <a:endParaRPr b="1"/>
          </a:p>
          <a:p>
            <a:pPr indent="-50800" lvl="0" marL="228600" rtl="0" algn="l">
              <a:lnSpc>
                <a:spcPct val="90000"/>
              </a:lnSpc>
              <a:spcBef>
                <a:spcPts val="1000"/>
              </a:spcBef>
              <a:spcAft>
                <a:spcPts val="0"/>
              </a:spcAft>
              <a:buClr>
                <a:schemeClr val="dk1"/>
              </a:buClr>
              <a:buSzPts val="2800"/>
              <a:buNone/>
            </a:pPr>
            <a:r>
              <a:t/>
            </a:r>
            <a:endParaRPr/>
          </a:p>
        </p:txBody>
      </p:sp>
      <p:grpSp>
        <p:nvGrpSpPr>
          <p:cNvPr id="330" name="Google Shape;330;gf8263926e8_0_159"/>
          <p:cNvGrpSpPr/>
          <p:nvPr/>
        </p:nvGrpSpPr>
        <p:grpSpPr>
          <a:xfrm>
            <a:off x="389698" y="1025437"/>
            <a:ext cx="8369851" cy="5460600"/>
            <a:chOff x="54" y="150228"/>
            <a:chExt cx="11159802" cy="5460600"/>
          </a:xfrm>
        </p:grpSpPr>
        <p:sp>
          <p:nvSpPr>
            <p:cNvPr id="331" name="Google Shape;331;gf8263926e8_0_159"/>
            <p:cNvSpPr/>
            <p:nvPr/>
          </p:nvSpPr>
          <p:spPr>
            <a:xfrm>
              <a:off x="54" y="150228"/>
              <a:ext cx="5214900" cy="66240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gf8263926e8_0_159"/>
            <p:cNvSpPr txBox="1"/>
            <p:nvPr/>
          </p:nvSpPr>
          <p:spPr>
            <a:xfrm>
              <a:off x="54" y="150228"/>
              <a:ext cx="5214900" cy="662400"/>
            </a:xfrm>
            <a:prstGeom prst="rect">
              <a:avLst/>
            </a:prstGeom>
            <a:noFill/>
            <a:ln>
              <a:noFill/>
            </a:ln>
          </p:spPr>
          <p:txBody>
            <a:bodyPr anchorCtr="0" anchor="ctr" bIns="97525" lIns="170675" spcFirstLastPara="1" rIns="170675" wrap="square" tIns="97525">
              <a:noAutofit/>
            </a:bodyPr>
            <a:lstStyle/>
            <a:p>
              <a:pPr indent="0" lvl="0" marL="0" marR="0" rtl="0" algn="ctr">
                <a:lnSpc>
                  <a:spcPct val="90000"/>
                </a:lnSpc>
                <a:spcBef>
                  <a:spcPts val="0"/>
                </a:spcBef>
                <a:spcAft>
                  <a:spcPts val="0"/>
                </a:spcAft>
                <a:buClr>
                  <a:schemeClr val="lt1"/>
                </a:buClr>
                <a:buSzPts val="2400"/>
                <a:buFont typeface="Calibri"/>
                <a:buNone/>
              </a:pPr>
              <a:r>
                <a:rPr b="1" i="0" lang="en-IN" sz="2400" u="none" cap="none" strike="noStrike">
                  <a:solidFill>
                    <a:schemeClr val="lt1"/>
                  </a:solidFill>
                  <a:latin typeface="Calibri"/>
                  <a:ea typeface="Calibri"/>
                  <a:cs typeface="Calibri"/>
                  <a:sym typeface="Calibri"/>
                </a:rPr>
                <a:t>Objectives</a:t>
              </a:r>
              <a:endParaRPr/>
            </a:p>
          </p:txBody>
        </p:sp>
        <p:sp>
          <p:nvSpPr>
            <p:cNvPr id="333" name="Google Shape;333;gf8263926e8_0_159"/>
            <p:cNvSpPr/>
            <p:nvPr/>
          </p:nvSpPr>
          <p:spPr>
            <a:xfrm>
              <a:off x="54" y="812628"/>
              <a:ext cx="5214900" cy="4798200"/>
            </a:xfrm>
            <a:prstGeom prst="rect">
              <a:avLst/>
            </a:prstGeom>
            <a:solidFill>
              <a:schemeClr val="lt1">
                <a:alpha val="89800"/>
              </a:schemeClr>
            </a:solidFill>
            <a:ln cap="flat" cmpd="sng" w="12700">
              <a:solidFill>
                <a:schemeClr val="dk1">
                  <a:alpha val="8980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gf8263926e8_0_159"/>
            <p:cNvSpPr txBox="1"/>
            <p:nvPr/>
          </p:nvSpPr>
          <p:spPr>
            <a:xfrm>
              <a:off x="54" y="812628"/>
              <a:ext cx="5214900" cy="4798200"/>
            </a:xfrm>
            <a:prstGeom prst="rect">
              <a:avLst/>
            </a:prstGeom>
            <a:noFill/>
            <a:ln>
              <a:noFill/>
            </a:ln>
          </p:spPr>
          <p:txBody>
            <a:bodyPr anchorCtr="0" anchor="t" bIns="184000" lIns="122675" spcFirstLastPara="1" rIns="163575" wrap="square" tIns="122675">
              <a:noAutofit/>
            </a:bodyPr>
            <a:lstStyle/>
            <a:p>
              <a:pPr indent="-228600" lvl="1" marL="228600" marR="0" rtl="0" algn="just">
                <a:lnSpc>
                  <a:spcPct val="90000"/>
                </a:lnSpc>
                <a:spcBef>
                  <a:spcPts val="0"/>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Converting bio-waste including animal waste, kitchen leftovers, crop residue and market waste to biogas and bio slurry. </a:t>
              </a:r>
              <a:endParaRPr b="0" i="0" sz="2300" u="none" cap="none" strike="noStrike">
                <a:solidFill>
                  <a:schemeClr val="dk1"/>
                </a:solidFill>
                <a:latin typeface="Calibri"/>
                <a:ea typeface="Calibri"/>
                <a:cs typeface="Calibri"/>
                <a:sym typeface="Calibri"/>
              </a:endParaRPr>
            </a:p>
            <a:p>
              <a:pPr indent="-228600" lvl="1" marL="228600" marR="0" rtl="0" algn="just">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Support villages safely manage their cattle waste, agricultural waste.</a:t>
              </a:r>
              <a:endParaRPr b="0" i="0" sz="2300" u="none" cap="none" strike="noStrike">
                <a:solidFill>
                  <a:schemeClr val="dk1"/>
                </a:solidFill>
                <a:latin typeface="Calibri"/>
                <a:ea typeface="Calibri"/>
                <a:cs typeface="Calibri"/>
                <a:sym typeface="Calibri"/>
              </a:endParaRPr>
            </a:p>
            <a:p>
              <a:pPr indent="-228600" lvl="1" marL="228600" marR="0" rtl="0" algn="just">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Support communities, convert their cattle and organic waste to wealth.</a:t>
              </a:r>
              <a:endParaRPr b="0" i="0" sz="2300" u="none" cap="none" strike="noStrike">
                <a:solidFill>
                  <a:schemeClr val="dk1"/>
                </a:solidFill>
                <a:latin typeface="Calibri"/>
                <a:ea typeface="Calibri"/>
                <a:cs typeface="Calibri"/>
                <a:sym typeface="Calibri"/>
              </a:endParaRPr>
            </a:p>
            <a:p>
              <a:pPr indent="-228600" lvl="1" marL="228600" marR="0" rtl="0" algn="just">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Promote environmental sanitation and curb vector borne diseases.</a:t>
              </a:r>
              <a:endParaRPr b="0" i="0" sz="2300" u="none" cap="none" strike="noStrike">
                <a:solidFill>
                  <a:schemeClr val="dk1"/>
                </a:solidFill>
                <a:latin typeface="Calibri"/>
                <a:ea typeface="Calibri"/>
                <a:cs typeface="Calibri"/>
                <a:sym typeface="Calibri"/>
              </a:endParaRPr>
            </a:p>
            <a:p>
              <a:pPr indent="-228600" lvl="1" marL="228600" marR="0" rtl="0" algn="just">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Promote rural entrepreneurship employment and income generation opportunities</a:t>
              </a:r>
              <a:endParaRPr b="0" i="0" sz="2300" u="none" cap="none" strike="noStrike">
                <a:solidFill>
                  <a:schemeClr val="dk1"/>
                </a:solidFill>
                <a:latin typeface="Calibri"/>
                <a:ea typeface="Calibri"/>
                <a:cs typeface="Calibri"/>
                <a:sym typeface="Calibri"/>
              </a:endParaRPr>
            </a:p>
          </p:txBody>
        </p:sp>
        <p:sp>
          <p:nvSpPr>
            <p:cNvPr id="335" name="Google Shape;335;gf8263926e8_0_159"/>
            <p:cNvSpPr/>
            <p:nvPr/>
          </p:nvSpPr>
          <p:spPr>
            <a:xfrm>
              <a:off x="5944956" y="150228"/>
              <a:ext cx="5214900" cy="66240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gf8263926e8_0_159"/>
            <p:cNvSpPr txBox="1"/>
            <p:nvPr/>
          </p:nvSpPr>
          <p:spPr>
            <a:xfrm>
              <a:off x="5944956" y="150228"/>
              <a:ext cx="5214900" cy="662400"/>
            </a:xfrm>
            <a:prstGeom prst="rect">
              <a:avLst/>
            </a:prstGeom>
            <a:noFill/>
            <a:ln>
              <a:noFill/>
            </a:ln>
          </p:spPr>
          <p:txBody>
            <a:bodyPr anchorCtr="0" anchor="ctr" bIns="97525" lIns="170675" spcFirstLastPara="1" rIns="170675" wrap="square" tIns="97525">
              <a:noAutofit/>
            </a:bodyPr>
            <a:lstStyle/>
            <a:p>
              <a:pPr indent="0" lvl="0" marL="0" marR="0" rtl="0" algn="ctr">
                <a:lnSpc>
                  <a:spcPct val="90000"/>
                </a:lnSpc>
                <a:spcBef>
                  <a:spcPts val="0"/>
                </a:spcBef>
                <a:spcAft>
                  <a:spcPts val="0"/>
                </a:spcAft>
                <a:buClr>
                  <a:schemeClr val="lt1"/>
                </a:buClr>
                <a:buSzPts val="2400"/>
                <a:buFont typeface="Calibri"/>
                <a:buNone/>
              </a:pPr>
              <a:r>
                <a:rPr b="1" i="0" lang="en-IN" sz="2400" u="none" cap="none" strike="noStrike">
                  <a:solidFill>
                    <a:schemeClr val="lt1"/>
                  </a:solidFill>
                  <a:latin typeface="Calibri"/>
                  <a:ea typeface="Calibri"/>
                  <a:cs typeface="Calibri"/>
                  <a:sym typeface="Calibri"/>
                </a:rPr>
                <a:t>Benefits</a:t>
              </a:r>
              <a:endParaRPr/>
            </a:p>
          </p:txBody>
        </p:sp>
        <p:sp>
          <p:nvSpPr>
            <p:cNvPr id="337" name="Google Shape;337;gf8263926e8_0_159"/>
            <p:cNvSpPr/>
            <p:nvPr/>
          </p:nvSpPr>
          <p:spPr>
            <a:xfrm>
              <a:off x="5944956" y="812628"/>
              <a:ext cx="5214900" cy="4798200"/>
            </a:xfrm>
            <a:prstGeom prst="rect">
              <a:avLst/>
            </a:prstGeom>
            <a:solidFill>
              <a:schemeClr val="lt1">
                <a:alpha val="89800"/>
              </a:schemeClr>
            </a:solidFill>
            <a:ln cap="flat" cmpd="sng" w="12700">
              <a:solidFill>
                <a:schemeClr val="dk1">
                  <a:alpha val="8980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gf8263926e8_0_159"/>
            <p:cNvSpPr txBox="1"/>
            <p:nvPr/>
          </p:nvSpPr>
          <p:spPr>
            <a:xfrm>
              <a:off x="5944956" y="812628"/>
              <a:ext cx="5214900" cy="4798200"/>
            </a:xfrm>
            <a:prstGeom prst="rect">
              <a:avLst/>
            </a:prstGeom>
            <a:noFill/>
            <a:ln>
              <a:noFill/>
            </a:ln>
          </p:spPr>
          <p:txBody>
            <a:bodyPr anchorCtr="0" anchor="t" bIns="184000" lIns="122675" spcFirstLastPara="1" rIns="163575" wrap="square" tIns="122675">
              <a:noAutofit/>
            </a:bodyPr>
            <a:lstStyle/>
            <a:p>
              <a:pPr indent="-228600" lvl="1" marL="228600" marR="0" rtl="0" algn="l">
                <a:lnSpc>
                  <a:spcPct val="90000"/>
                </a:lnSpc>
                <a:spcBef>
                  <a:spcPts val="0"/>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Effective biodegradable waste management.</a:t>
              </a:r>
              <a:endParaRPr b="0" i="0" sz="2300" u="none" cap="none" strike="noStrike">
                <a:solidFill>
                  <a:schemeClr val="dk1"/>
                </a:solidFill>
                <a:latin typeface="Calibri"/>
                <a:ea typeface="Calibri"/>
                <a:cs typeface="Calibri"/>
                <a:sym typeface="Calibri"/>
              </a:endParaRPr>
            </a:p>
            <a:p>
              <a:pPr indent="-228600" lvl="1" marL="228600" marR="0" rtl="0" algn="l">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Improvement in health of the community</a:t>
              </a:r>
              <a:endParaRPr/>
            </a:p>
            <a:p>
              <a:pPr indent="-228600" lvl="1" marL="228600" marR="0" rtl="0" algn="l">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Reduction of GHG emission.</a:t>
              </a:r>
              <a:endParaRPr/>
            </a:p>
            <a:p>
              <a:pPr indent="-228600" lvl="1" marL="228600" marR="0" rtl="0" algn="l">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Reduction in import of crude oil.</a:t>
              </a:r>
              <a:endParaRPr/>
            </a:p>
            <a:p>
              <a:pPr indent="-228600" lvl="1" marL="228600" marR="0" rtl="0" algn="l">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Employment opportunity for the local community.</a:t>
              </a:r>
              <a:endParaRPr/>
            </a:p>
            <a:p>
              <a:pPr indent="-228600" lvl="1" marL="228600" marR="0" rtl="0" algn="l">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Boost to entrepreneurship.</a:t>
              </a:r>
              <a:endParaRPr/>
            </a:p>
            <a:p>
              <a:pPr indent="-228600" lvl="1" marL="228600" marR="0" rtl="0" algn="l">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Additional income for farmers/ local village community from organic waste.</a:t>
              </a:r>
              <a:endParaRPr/>
            </a:p>
            <a:p>
              <a:pPr indent="-228600" lvl="1" marL="228600" marR="0" rtl="0" algn="l">
                <a:lnSpc>
                  <a:spcPct val="90000"/>
                </a:lnSpc>
                <a:spcBef>
                  <a:spcPts val="345"/>
                </a:spcBef>
                <a:spcAft>
                  <a:spcPts val="0"/>
                </a:spcAft>
                <a:buClr>
                  <a:schemeClr val="dk1"/>
                </a:buClr>
                <a:buSzPts val="2300"/>
                <a:buFont typeface="Calibri"/>
                <a:buChar char="•"/>
              </a:pPr>
              <a:r>
                <a:rPr b="0" i="0" lang="en-IN" sz="2300" u="none" cap="none" strike="noStrike">
                  <a:solidFill>
                    <a:schemeClr val="dk1"/>
                  </a:solidFill>
                  <a:latin typeface="Calibri"/>
                  <a:ea typeface="Calibri"/>
                  <a:cs typeface="Calibri"/>
                  <a:sym typeface="Calibri"/>
                </a:rPr>
                <a:t>Promotion of organic farming.</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gf8263926e8_0_173"/>
          <p:cNvSpPr txBox="1"/>
          <p:nvPr/>
        </p:nvSpPr>
        <p:spPr>
          <a:xfrm>
            <a:off x="0" y="0"/>
            <a:ext cx="9144000" cy="730200"/>
          </a:xfrm>
          <a:prstGeom prst="rect">
            <a:avLst/>
          </a:prstGeom>
          <a:solidFill>
            <a:srgbClr val="9CC2E5"/>
          </a:solid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4000"/>
              <a:buFont typeface="Calibri"/>
              <a:buNone/>
            </a:pPr>
            <a:r>
              <a:rPr b="1" i="0" lang="en-IN" sz="4000" u="none" cap="none" strike="noStrike">
                <a:solidFill>
                  <a:srgbClr val="000000"/>
                </a:solidFill>
                <a:latin typeface="Calibri"/>
                <a:ea typeface="Calibri"/>
                <a:cs typeface="Calibri"/>
                <a:sym typeface="Calibri"/>
              </a:rPr>
              <a:t>Planning and Implementation</a:t>
            </a:r>
            <a:endParaRPr b="1" i="0" sz="4000" u="none" cap="none" strike="noStrike">
              <a:solidFill>
                <a:srgbClr val="008F00"/>
              </a:solidFill>
              <a:latin typeface="Calibri"/>
              <a:ea typeface="Calibri"/>
              <a:cs typeface="Calibri"/>
              <a:sym typeface="Calibri"/>
            </a:endParaRPr>
          </a:p>
        </p:txBody>
      </p:sp>
      <p:grpSp>
        <p:nvGrpSpPr>
          <p:cNvPr id="344" name="Google Shape;344;gf8263926e8_0_173"/>
          <p:cNvGrpSpPr/>
          <p:nvPr/>
        </p:nvGrpSpPr>
        <p:grpSpPr>
          <a:xfrm>
            <a:off x="132935" y="745589"/>
            <a:ext cx="5706225" cy="5786202"/>
            <a:chOff x="0" y="15309"/>
            <a:chExt cx="7608300" cy="5786202"/>
          </a:xfrm>
        </p:grpSpPr>
        <p:sp>
          <p:nvSpPr>
            <p:cNvPr id="345" name="Google Shape;345;gf8263926e8_0_173"/>
            <p:cNvSpPr/>
            <p:nvPr/>
          </p:nvSpPr>
          <p:spPr>
            <a:xfrm>
              <a:off x="0" y="15309"/>
              <a:ext cx="7608300" cy="543000"/>
            </a:xfrm>
            <a:prstGeom prst="roundRect">
              <a:avLst>
                <a:gd fmla="val 16667"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gf8263926e8_0_173"/>
            <p:cNvSpPr txBox="1"/>
            <p:nvPr/>
          </p:nvSpPr>
          <p:spPr>
            <a:xfrm>
              <a:off x="26501" y="41810"/>
              <a:ext cx="7555200" cy="489900"/>
            </a:xfrm>
            <a:prstGeom prst="rect">
              <a:avLst/>
            </a:prstGeom>
            <a:noFill/>
            <a:ln>
              <a:noFill/>
            </a:ln>
          </p:spPr>
          <p:txBody>
            <a:bodyPr anchorCtr="0" anchor="ctr" bIns="76200" lIns="76200" spcFirstLastPara="1" rIns="76200" wrap="square" tIns="76200">
              <a:noAutofit/>
            </a:bodyPr>
            <a:lstStyle/>
            <a:p>
              <a:pPr indent="0" lvl="0" marL="0" marR="0" rtl="0" algn="l">
                <a:lnSpc>
                  <a:spcPct val="90000"/>
                </a:lnSpc>
                <a:spcBef>
                  <a:spcPts val="0"/>
                </a:spcBef>
                <a:spcAft>
                  <a:spcPts val="0"/>
                </a:spcAft>
                <a:buClr>
                  <a:schemeClr val="lt1"/>
                </a:buClr>
                <a:buSzPts val="2000"/>
                <a:buFont typeface="Calibri"/>
                <a:buNone/>
              </a:pPr>
              <a:r>
                <a:rPr b="0" i="0" lang="en-IN" sz="2000" u="none" cap="none" strike="noStrike">
                  <a:solidFill>
                    <a:schemeClr val="lt1"/>
                  </a:solidFill>
                  <a:latin typeface="Calibri"/>
                  <a:ea typeface="Calibri"/>
                  <a:cs typeface="Calibri"/>
                  <a:sym typeface="Calibri"/>
                </a:rPr>
                <a:t>Site selection:</a:t>
              </a:r>
              <a:endParaRPr/>
            </a:p>
          </p:txBody>
        </p:sp>
        <p:sp>
          <p:nvSpPr>
            <p:cNvPr id="347" name="Google Shape;347;gf8263926e8_0_173"/>
            <p:cNvSpPr/>
            <p:nvPr/>
          </p:nvSpPr>
          <p:spPr>
            <a:xfrm>
              <a:off x="0" y="558189"/>
              <a:ext cx="7608300" cy="765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gf8263926e8_0_173"/>
            <p:cNvSpPr txBox="1"/>
            <p:nvPr/>
          </p:nvSpPr>
          <p:spPr>
            <a:xfrm>
              <a:off x="0" y="558189"/>
              <a:ext cx="7608300" cy="765300"/>
            </a:xfrm>
            <a:prstGeom prst="rect">
              <a:avLst/>
            </a:prstGeom>
            <a:noFill/>
            <a:ln>
              <a:noFill/>
            </a:ln>
          </p:spPr>
          <p:txBody>
            <a:bodyPr anchorCtr="0" anchor="t" bIns="20300" lIns="241550" spcFirstLastPara="1" rIns="113775" wrap="square" tIns="20300">
              <a:noAutofit/>
            </a:bodyPr>
            <a:lstStyle/>
            <a:p>
              <a:pPr indent="-171450" lvl="1" marL="171450" marR="0" rtl="0" algn="l">
                <a:lnSpc>
                  <a:spcPct val="90000"/>
                </a:lnSpc>
                <a:spcBef>
                  <a:spcPts val="0"/>
                </a:spcBef>
                <a:spcAft>
                  <a:spcPts val="0"/>
                </a:spcAft>
                <a:buClr>
                  <a:schemeClr val="dk1"/>
                </a:buClr>
                <a:buSzPts val="1600"/>
                <a:buFont typeface="Calibri"/>
                <a:buChar char="•"/>
              </a:pPr>
              <a:r>
                <a:rPr b="0" i="0" lang="en-IN" sz="1600" u="none" cap="none" strike="noStrike">
                  <a:solidFill>
                    <a:schemeClr val="dk1"/>
                  </a:solidFill>
                  <a:latin typeface="Calibri"/>
                  <a:ea typeface="Calibri"/>
                  <a:cs typeface="Calibri"/>
                  <a:sym typeface="Calibri"/>
                </a:rPr>
                <a:t>Site should be selected based on availability of feedstock nearby and gas utilization.</a:t>
              </a:r>
              <a:endParaRPr/>
            </a:p>
            <a:p>
              <a:pPr indent="-171450" lvl="1" marL="171450" marR="0" rtl="0" algn="l">
                <a:lnSpc>
                  <a:spcPct val="90000"/>
                </a:lnSpc>
                <a:spcBef>
                  <a:spcPts val="320"/>
                </a:spcBef>
                <a:spcAft>
                  <a:spcPts val="0"/>
                </a:spcAft>
                <a:buClr>
                  <a:schemeClr val="dk1"/>
                </a:buClr>
                <a:buSzPts val="1600"/>
                <a:buFont typeface="Calibri"/>
                <a:buChar char="•"/>
              </a:pPr>
              <a:r>
                <a:rPr b="0" i="0" lang="en-IN" sz="1600" u="none" cap="none" strike="noStrike">
                  <a:solidFill>
                    <a:schemeClr val="dk1"/>
                  </a:solidFill>
                  <a:latin typeface="Calibri"/>
                  <a:ea typeface="Calibri"/>
                  <a:cs typeface="Calibri"/>
                  <a:sym typeface="Calibri"/>
                </a:rPr>
                <a:t>For model GOBAR-Dhan projects, the districts should preferably take up community-level projects near Gaushalas for uninterrupted supply of organic wastes. </a:t>
              </a:r>
              <a:endParaRPr/>
            </a:p>
          </p:txBody>
        </p:sp>
        <p:sp>
          <p:nvSpPr>
            <p:cNvPr id="349" name="Google Shape;349;gf8263926e8_0_173"/>
            <p:cNvSpPr/>
            <p:nvPr/>
          </p:nvSpPr>
          <p:spPr>
            <a:xfrm>
              <a:off x="0" y="1323572"/>
              <a:ext cx="7608300" cy="543000"/>
            </a:xfrm>
            <a:prstGeom prst="roundRect">
              <a:avLst>
                <a:gd fmla="val 16667" name="adj"/>
              </a:avLst>
            </a:prstGeom>
            <a:solidFill>
              <a:srgbClr val="43BCB8"/>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gf8263926e8_0_173"/>
            <p:cNvSpPr txBox="1"/>
            <p:nvPr/>
          </p:nvSpPr>
          <p:spPr>
            <a:xfrm>
              <a:off x="26501" y="1350073"/>
              <a:ext cx="7555200" cy="489900"/>
            </a:xfrm>
            <a:prstGeom prst="rect">
              <a:avLst/>
            </a:prstGeom>
            <a:noFill/>
            <a:ln>
              <a:noFill/>
            </a:ln>
          </p:spPr>
          <p:txBody>
            <a:bodyPr anchorCtr="0" anchor="ctr" bIns="76200" lIns="76200" spcFirstLastPara="1" rIns="76200" wrap="square" tIns="76200">
              <a:noAutofit/>
            </a:bodyPr>
            <a:lstStyle/>
            <a:p>
              <a:pPr indent="0" lvl="0" marL="0" marR="0" rtl="0" algn="l">
                <a:lnSpc>
                  <a:spcPct val="90000"/>
                </a:lnSpc>
                <a:spcBef>
                  <a:spcPts val="0"/>
                </a:spcBef>
                <a:spcAft>
                  <a:spcPts val="0"/>
                </a:spcAft>
                <a:buClr>
                  <a:schemeClr val="lt1"/>
                </a:buClr>
                <a:buSzPts val="2000"/>
                <a:buFont typeface="Calibri"/>
                <a:buNone/>
              </a:pPr>
              <a:r>
                <a:rPr b="0" i="0" lang="en-IN" sz="2000" u="none" cap="none" strike="noStrike">
                  <a:solidFill>
                    <a:schemeClr val="lt1"/>
                  </a:solidFill>
                  <a:latin typeface="Calibri"/>
                  <a:ea typeface="Calibri"/>
                  <a:cs typeface="Calibri"/>
                  <a:sym typeface="Calibri"/>
                </a:rPr>
                <a:t>Project Preparation</a:t>
              </a:r>
              <a:endParaRPr/>
            </a:p>
          </p:txBody>
        </p:sp>
        <p:sp>
          <p:nvSpPr>
            <p:cNvPr id="351" name="Google Shape;351;gf8263926e8_0_173"/>
            <p:cNvSpPr/>
            <p:nvPr/>
          </p:nvSpPr>
          <p:spPr>
            <a:xfrm>
              <a:off x="0" y="1866452"/>
              <a:ext cx="7608300" cy="1770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gf8263926e8_0_173"/>
            <p:cNvSpPr txBox="1"/>
            <p:nvPr/>
          </p:nvSpPr>
          <p:spPr>
            <a:xfrm>
              <a:off x="0" y="1866452"/>
              <a:ext cx="7608300" cy="1770900"/>
            </a:xfrm>
            <a:prstGeom prst="rect">
              <a:avLst/>
            </a:prstGeom>
            <a:noFill/>
            <a:ln>
              <a:noFill/>
            </a:ln>
          </p:spPr>
          <p:txBody>
            <a:bodyPr anchorCtr="0" anchor="t" bIns="20300" lIns="241550" spcFirstLastPara="1" rIns="113775" wrap="square" tIns="20300">
              <a:noAutofit/>
            </a:bodyPr>
            <a:lstStyle/>
            <a:p>
              <a:pPr indent="-171450" lvl="1" marL="171450" marR="0" rtl="0" algn="l">
                <a:lnSpc>
                  <a:spcPct val="90000"/>
                </a:lnSpc>
                <a:spcBef>
                  <a:spcPts val="0"/>
                </a:spcBef>
                <a:spcAft>
                  <a:spcPts val="0"/>
                </a:spcAft>
                <a:buClr>
                  <a:schemeClr val="dk1"/>
                </a:buClr>
                <a:buSzPts val="1600"/>
                <a:buFont typeface="Calibri"/>
                <a:buChar char="•"/>
              </a:pPr>
              <a:r>
                <a:rPr b="0" i="0" lang="en-IN" sz="1600" u="none" cap="none" strike="noStrike">
                  <a:solidFill>
                    <a:schemeClr val="dk1"/>
                  </a:solidFill>
                  <a:latin typeface="Calibri"/>
                  <a:ea typeface="Calibri"/>
                  <a:cs typeface="Calibri"/>
                  <a:sym typeface="Calibri"/>
                </a:rPr>
                <a:t>The project preparation, supervision and monitoring costs of the projects to be made a part of the project cost itself. </a:t>
              </a:r>
              <a:endParaRPr/>
            </a:p>
            <a:p>
              <a:pPr indent="-171450" lvl="1" marL="171450" marR="0" rtl="0" algn="l">
                <a:lnSpc>
                  <a:spcPct val="90000"/>
                </a:lnSpc>
                <a:spcBef>
                  <a:spcPts val="320"/>
                </a:spcBef>
                <a:spcAft>
                  <a:spcPts val="0"/>
                </a:spcAft>
                <a:buClr>
                  <a:schemeClr val="dk1"/>
                </a:buClr>
                <a:buSzPts val="1600"/>
                <a:buFont typeface="Calibri"/>
                <a:buChar char="•"/>
              </a:pPr>
              <a:r>
                <a:rPr b="0" i="0" lang="en-IN" sz="1600" u="none" cap="none" strike="noStrike">
                  <a:solidFill>
                    <a:schemeClr val="dk1"/>
                  </a:solidFill>
                  <a:latin typeface="Calibri"/>
                  <a:ea typeface="Calibri"/>
                  <a:cs typeface="Calibri"/>
                  <a:sym typeface="Calibri"/>
                </a:rPr>
                <a:t>Maintenance costs for the first five years of operation may be made a part of the project cost.</a:t>
              </a:r>
              <a:endParaRPr/>
            </a:p>
            <a:p>
              <a:pPr indent="-171450" lvl="1" marL="171450" marR="0" rtl="0" algn="l">
                <a:lnSpc>
                  <a:spcPct val="90000"/>
                </a:lnSpc>
                <a:spcBef>
                  <a:spcPts val="320"/>
                </a:spcBef>
                <a:spcAft>
                  <a:spcPts val="0"/>
                </a:spcAft>
                <a:buClr>
                  <a:schemeClr val="dk1"/>
                </a:buClr>
                <a:buSzPts val="1600"/>
                <a:buFont typeface="Calibri"/>
                <a:buChar char="•"/>
              </a:pPr>
              <a:r>
                <a:rPr b="0" i="0" lang="en-IN" sz="1600" u="none" cap="none" strike="noStrike">
                  <a:solidFill>
                    <a:schemeClr val="dk1"/>
                  </a:solidFill>
                  <a:latin typeface="Calibri"/>
                  <a:ea typeface="Calibri"/>
                  <a:cs typeface="Calibri"/>
                  <a:sym typeface="Calibri"/>
                </a:rPr>
                <a:t>Agencies having a minimum of 3 years’ experience in the implementation of Biogas plants may be chosen based on track record and proven sustainable models. </a:t>
              </a:r>
              <a:endParaRPr/>
            </a:p>
            <a:p>
              <a:pPr indent="-171450" lvl="1" marL="171450" marR="0" rtl="0" algn="l">
                <a:lnSpc>
                  <a:spcPct val="90000"/>
                </a:lnSpc>
                <a:spcBef>
                  <a:spcPts val="320"/>
                </a:spcBef>
                <a:spcAft>
                  <a:spcPts val="0"/>
                </a:spcAft>
                <a:buClr>
                  <a:schemeClr val="dk1"/>
                </a:buClr>
                <a:buSzPts val="1600"/>
                <a:buFont typeface="Calibri"/>
                <a:buChar char="•"/>
              </a:pPr>
              <a:r>
                <a:rPr b="0" i="0" lang="en-IN" sz="1600" u="none" cap="none" strike="noStrike">
                  <a:solidFill>
                    <a:schemeClr val="dk1"/>
                  </a:solidFill>
                  <a:latin typeface="Calibri"/>
                  <a:ea typeface="Calibri"/>
                  <a:cs typeface="Calibri"/>
                  <a:sym typeface="Calibri"/>
                </a:rPr>
                <a:t>State can decide on getting support from any technical agency/ BDTCs under MNRE.</a:t>
              </a:r>
              <a:endParaRPr/>
            </a:p>
          </p:txBody>
        </p:sp>
        <p:sp>
          <p:nvSpPr>
            <p:cNvPr id="353" name="Google Shape;353;gf8263926e8_0_173"/>
            <p:cNvSpPr/>
            <p:nvPr/>
          </p:nvSpPr>
          <p:spPr>
            <a:xfrm>
              <a:off x="0" y="3637337"/>
              <a:ext cx="7608300" cy="543000"/>
            </a:xfrm>
            <a:prstGeom prst="roundRect">
              <a:avLst>
                <a:gd fmla="val 16667" name="adj"/>
              </a:avLst>
            </a:prstGeom>
            <a:solidFill>
              <a:srgbClr val="45B36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gf8263926e8_0_173"/>
            <p:cNvSpPr txBox="1"/>
            <p:nvPr/>
          </p:nvSpPr>
          <p:spPr>
            <a:xfrm>
              <a:off x="26501" y="3663838"/>
              <a:ext cx="7555200" cy="489900"/>
            </a:xfrm>
            <a:prstGeom prst="rect">
              <a:avLst/>
            </a:prstGeom>
            <a:noFill/>
            <a:ln>
              <a:noFill/>
            </a:ln>
          </p:spPr>
          <p:txBody>
            <a:bodyPr anchorCtr="0" anchor="ctr" bIns="76200" lIns="76200" spcFirstLastPara="1" rIns="76200" wrap="square" tIns="76200">
              <a:noAutofit/>
            </a:bodyPr>
            <a:lstStyle/>
            <a:p>
              <a:pPr indent="0" lvl="0" marL="0" marR="0" rtl="0" algn="l">
                <a:lnSpc>
                  <a:spcPct val="90000"/>
                </a:lnSpc>
                <a:spcBef>
                  <a:spcPts val="0"/>
                </a:spcBef>
                <a:spcAft>
                  <a:spcPts val="0"/>
                </a:spcAft>
                <a:buClr>
                  <a:schemeClr val="lt1"/>
                </a:buClr>
                <a:buSzPts val="2000"/>
                <a:buFont typeface="Calibri"/>
                <a:buNone/>
              </a:pPr>
              <a:r>
                <a:rPr b="0" i="0" lang="en-IN" sz="2000" u="none" cap="none" strike="noStrike">
                  <a:solidFill>
                    <a:schemeClr val="lt1"/>
                  </a:solidFill>
                  <a:latin typeface="Calibri"/>
                  <a:ea typeface="Calibri"/>
                  <a:cs typeface="Calibri"/>
                  <a:sym typeface="Calibri"/>
                </a:rPr>
                <a:t>Capacity:</a:t>
              </a:r>
              <a:endParaRPr/>
            </a:p>
          </p:txBody>
        </p:sp>
        <p:sp>
          <p:nvSpPr>
            <p:cNvPr id="355" name="Google Shape;355;gf8263926e8_0_173"/>
            <p:cNvSpPr/>
            <p:nvPr/>
          </p:nvSpPr>
          <p:spPr>
            <a:xfrm>
              <a:off x="0" y="4180217"/>
              <a:ext cx="7608300" cy="480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gf8263926e8_0_173"/>
            <p:cNvSpPr txBox="1"/>
            <p:nvPr/>
          </p:nvSpPr>
          <p:spPr>
            <a:xfrm>
              <a:off x="0" y="4180217"/>
              <a:ext cx="7608300" cy="480300"/>
            </a:xfrm>
            <a:prstGeom prst="rect">
              <a:avLst/>
            </a:prstGeom>
            <a:noFill/>
            <a:ln>
              <a:noFill/>
            </a:ln>
          </p:spPr>
          <p:txBody>
            <a:bodyPr anchorCtr="0" anchor="t" bIns="20300" lIns="241550" spcFirstLastPara="1" rIns="113775" wrap="square" tIns="20300">
              <a:noAutofit/>
            </a:bodyPr>
            <a:lstStyle/>
            <a:p>
              <a:pPr indent="-171450" lvl="1" marL="171450" marR="0" rtl="0" algn="l">
                <a:lnSpc>
                  <a:spcPct val="90000"/>
                </a:lnSpc>
                <a:spcBef>
                  <a:spcPts val="0"/>
                </a:spcBef>
                <a:spcAft>
                  <a:spcPts val="0"/>
                </a:spcAft>
                <a:buClr>
                  <a:schemeClr val="dk1"/>
                </a:buClr>
                <a:buSzPts val="1600"/>
                <a:buFont typeface="Calibri"/>
                <a:buChar char="•"/>
              </a:pPr>
              <a:r>
                <a:rPr b="0" i="0" lang="en-IN" sz="1600" u="none" cap="none" strike="noStrike">
                  <a:solidFill>
                    <a:schemeClr val="dk1"/>
                  </a:solidFill>
                  <a:latin typeface="Calibri"/>
                  <a:ea typeface="Calibri"/>
                  <a:cs typeface="Calibri"/>
                  <a:sym typeface="Calibri"/>
                </a:rPr>
                <a:t>Capacity of plant should be decided based on the available feedstock.</a:t>
              </a:r>
              <a:endParaRPr/>
            </a:p>
          </p:txBody>
        </p:sp>
        <p:sp>
          <p:nvSpPr>
            <p:cNvPr id="357" name="Google Shape;357;gf8263926e8_0_173"/>
            <p:cNvSpPr/>
            <p:nvPr/>
          </p:nvSpPr>
          <p:spPr>
            <a:xfrm>
              <a:off x="0" y="4389251"/>
              <a:ext cx="7608300" cy="543000"/>
            </a:xfrm>
            <a:prstGeom prst="roundRect">
              <a:avLst>
                <a:gd fmla="val 16667" name="adj"/>
              </a:avLst>
            </a:prstGeom>
            <a:solidFill>
              <a:srgbClr val="6FAA4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gf8263926e8_0_173"/>
            <p:cNvSpPr txBox="1"/>
            <p:nvPr/>
          </p:nvSpPr>
          <p:spPr>
            <a:xfrm>
              <a:off x="26501" y="4415752"/>
              <a:ext cx="7555200" cy="489900"/>
            </a:xfrm>
            <a:prstGeom prst="rect">
              <a:avLst/>
            </a:prstGeom>
            <a:noFill/>
            <a:ln>
              <a:noFill/>
            </a:ln>
          </p:spPr>
          <p:txBody>
            <a:bodyPr anchorCtr="0" anchor="ctr" bIns="76200" lIns="76200" spcFirstLastPara="1" rIns="76200" wrap="square" tIns="76200">
              <a:noAutofit/>
            </a:bodyPr>
            <a:lstStyle/>
            <a:p>
              <a:pPr indent="0" lvl="0" marL="0" marR="0" rtl="0" algn="l">
                <a:lnSpc>
                  <a:spcPct val="90000"/>
                </a:lnSpc>
                <a:spcBef>
                  <a:spcPts val="0"/>
                </a:spcBef>
                <a:spcAft>
                  <a:spcPts val="0"/>
                </a:spcAft>
                <a:buClr>
                  <a:schemeClr val="lt1"/>
                </a:buClr>
                <a:buSzPts val="2000"/>
                <a:buFont typeface="Calibri"/>
                <a:buNone/>
              </a:pPr>
              <a:r>
                <a:rPr b="0" i="0" lang="en-IN" sz="2000" u="none" cap="none" strike="noStrike">
                  <a:solidFill>
                    <a:schemeClr val="lt1"/>
                  </a:solidFill>
                  <a:latin typeface="Calibri"/>
                  <a:ea typeface="Calibri"/>
                  <a:cs typeface="Calibri"/>
                  <a:sym typeface="Calibri"/>
                </a:rPr>
                <a:t>Biogas and Slurry Utilization:</a:t>
              </a:r>
              <a:endParaRPr/>
            </a:p>
          </p:txBody>
        </p:sp>
        <p:sp>
          <p:nvSpPr>
            <p:cNvPr id="359" name="Google Shape;359;gf8263926e8_0_173"/>
            <p:cNvSpPr/>
            <p:nvPr/>
          </p:nvSpPr>
          <p:spPr>
            <a:xfrm>
              <a:off x="0" y="5036211"/>
              <a:ext cx="7608300" cy="765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gf8263926e8_0_173"/>
            <p:cNvSpPr txBox="1"/>
            <p:nvPr/>
          </p:nvSpPr>
          <p:spPr>
            <a:xfrm>
              <a:off x="0" y="5036211"/>
              <a:ext cx="7608300" cy="765300"/>
            </a:xfrm>
            <a:prstGeom prst="rect">
              <a:avLst/>
            </a:prstGeom>
            <a:noFill/>
            <a:ln>
              <a:noFill/>
            </a:ln>
          </p:spPr>
          <p:txBody>
            <a:bodyPr anchorCtr="0" anchor="t" bIns="20300" lIns="241550" spcFirstLastPara="1" rIns="113775" wrap="square" tIns="20300">
              <a:noAutofit/>
            </a:bodyPr>
            <a:lstStyle/>
            <a:p>
              <a:pPr indent="-171450" lvl="1" marL="171450" marR="0" rtl="0" algn="l">
                <a:lnSpc>
                  <a:spcPct val="90000"/>
                </a:lnSpc>
                <a:spcBef>
                  <a:spcPts val="0"/>
                </a:spcBef>
                <a:spcAft>
                  <a:spcPts val="0"/>
                </a:spcAft>
                <a:buClr>
                  <a:schemeClr val="dk1"/>
                </a:buClr>
                <a:buSzPts val="1600"/>
                <a:buFont typeface="Calibri"/>
                <a:buChar char="•"/>
              </a:pPr>
              <a:r>
                <a:rPr b="0" i="0" lang="en-IN" sz="1600" u="none" cap="none" strike="noStrike">
                  <a:solidFill>
                    <a:schemeClr val="dk1"/>
                  </a:solidFill>
                  <a:latin typeface="Calibri"/>
                  <a:ea typeface="Calibri"/>
                  <a:cs typeface="Calibri"/>
                  <a:sym typeface="Calibri"/>
                </a:rPr>
                <a:t>Biogas and Slurry utilization plan should be incorporated while DPR is being prepared for projects.</a:t>
              </a:r>
              <a:endParaRPr/>
            </a:p>
            <a:p>
              <a:pPr indent="-171450" lvl="1" marL="171450" marR="0" rtl="0" algn="l">
                <a:lnSpc>
                  <a:spcPct val="90000"/>
                </a:lnSpc>
                <a:spcBef>
                  <a:spcPts val="320"/>
                </a:spcBef>
                <a:spcAft>
                  <a:spcPts val="0"/>
                </a:spcAft>
                <a:buClr>
                  <a:schemeClr val="dk1"/>
                </a:buClr>
                <a:buSzPts val="1600"/>
                <a:buFont typeface="Calibri"/>
                <a:buChar char="•"/>
              </a:pPr>
              <a:r>
                <a:rPr b="0" i="0" lang="en-IN" sz="1600" u="none" cap="none" strike="noStrike">
                  <a:solidFill>
                    <a:schemeClr val="dk1"/>
                  </a:solidFill>
                  <a:latin typeface="Calibri"/>
                  <a:ea typeface="Calibri"/>
                  <a:cs typeface="Calibri"/>
                  <a:sym typeface="Calibri"/>
                </a:rPr>
                <a:t>Beneficiaries should be identified during the site selection process.</a:t>
              </a:r>
              <a:endParaRPr/>
            </a:p>
          </p:txBody>
        </p:sp>
      </p:grpSp>
      <p:pic>
        <p:nvPicPr>
          <p:cNvPr id="361" name="Google Shape;361;gf8263926e8_0_173"/>
          <p:cNvPicPr preferRelativeResize="0"/>
          <p:nvPr/>
        </p:nvPicPr>
        <p:blipFill rotWithShape="1">
          <a:blip r:embed="rId3">
            <a:alphaModFix/>
          </a:blip>
          <a:srcRect b="11314" l="0" r="11606" t="24107"/>
          <a:stretch/>
        </p:blipFill>
        <p:spPr>
          <a:xfrm>
            <a:off x="5922905" y="730280"/>
            <a:ext cx="3137286" cy="2612572"/>
          </a:xfrm>
          <a:prstGeom prst="rect">
            <a:avLst/>
          </a:prstGeom>
          <a:noFill/>
          <a:ln>
            <a:noFill/>
          </a:ln>
        </p:spPr>
      </p:pic>
      <p:pic>
        <p:nvPicPr>
          <p:cNvPr id="362" name="Google Shape;362;gf8263926e8_0_173"/>
          <p:cNvPicPr preferRelativeResize="0"/>
          <p:nvPr/>
        </p:nvPicPr>
        <p:blipFill rotWithShape="1">
          <a:blip r:embed="rId4">
            <a:alphaModFix/>
          </a:blip>
          <a:srcRect b="0" l="0" r="0" t="0"/>
          <a:stretch/>
        </p:blipFill>
        <p:spPr>
          <a:xfrm>
            <a:off x="5922905" y="3540035"/>
            <a:ext cx="3137285" cy="238070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gf8263926e8_0_196"/>
          <p:cNvSpPr/>
          <p:nvPr/>
        </p:nvSpPr>
        <p:spPr>
          <a:xfrm>
            <a:off x="0" y="21808"/>
            <a:ext cx="9144000" cy="827400"/>
          </a:xfrm>
          <a:prstGeom prst="rect">
            <a:avLst/>
          </a:prstGeom>
          <a:solidFill>
            <a:srgbClr val="9CC2E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IN" sz="4000" u="none" cap="none" strike="noStrike">
                <a:solidFill>
                  <a:schemeClr val="dk1"/>
                </a:solidFill>
                <a:latin typeface="Calibri"/>
                <a:ea typeface="Calibri"/>
                <a:cs typeface="Calibri"/>
                <a:sym typeface="Calibri"/>
              </a:rPr>
              <a:t>Funding Norms </a:t>
            </a:r>
            <a:endParaRPr/>
          </a:p>
        </p:txBody>
      </p:sp>
      <p:sp>
        <p:nvSpPr>
          <p:cNvPr id="368" name="Google Shape;368;gf8263926e8_0_196"/>
          <p:cNvSpPr/>
          <p:nvPr/>
        </p:nvSpPr>
        <p:spPr>
          <a:xfrm>
            <a:off x="401683" y="1123406"/>
            <a:ext cx="8249100" cy="5262900"/>
          </a:xfrm>
          <a:prstGeom prst="rect">
            <a:avLst/>
          </a:prstGeom>
          <a:noFill/>
          <a:ln>
            <a:noFill/>
          </a:ln>
        </p:spPr>
        <p:txBody>
          <a:bodyPr anchorCtr="0" anchor="t" bIns="45700" lIns="91425" spcFirstLastPara="1" rIns="91425" wrap="square" tIns="45700">
            <a:noAutofit/>
          </a:bodyPr>
          <a:lstStyle/>
          <a:p>
            <a:pPr indent="-285750" lvl="0" marL="285750" marR="0" rtl="0" algn="just">
              <a:spcBef>
                <a:spcPts val="0"/>
              </a:spcBef>
              <a:spcAft>
                <a:spcPts val="0"/>
              </a:spcAft>
              <a:buClr>
                <a:schemeClr val="dk1"/>
              </a:buClr>
              <a:buSzPts val="2400"/>
              <a:buFont typeface="Arial"/>
              <a:buChar char="•"/>
            </a:pPr>
            <a:r>
              <a:rPr b="1" i="0" lang="en-IN" sz="2400" u="none" cap="none" strike="noStrike">
                <a:solidFill>
                  <a:schemeClr val="dk1"/>
                </a:solidFill>
                <a:latin typeface="Calibri"/>
                <a:ea typeface="Calibri"/>
                <a:cs typeface="Calibri"/>
                <a:sym typeface="Calibri"/>
              </a:rPr>
              <a:t>Financial assistance up to Rs. 50 lakhs per District </a:t>
            </a:r>
            <a:r>
              <a:rPr b="0" i="0" lang="en-IN" sz="2400" u="none" cap="none" strike="noStrike">
                <a:solidFill>
                  <a:schemeClr val="dk1"/>
                </a:solidFill>
                <a:latin typeface="Calibri"/>
                <a:ea typeface="Calibri"/>
                <a:cs typeface="Calibri"/>
                <a:sym typeface="Calibri"/>
              </a:rPr>
              <a:t>will be provided under SBM-G, to be shared between the Centre and States as prescribed in SBM-G Phase-II Operational Guidelines. States have the flexibility to provide additional State share.</a:t>
            </a:r>
            <a:endParaRPr/>
          </a:p>
          <a:p>
            <a:pPr indent="-133350" lvl="0" marL="285750" marR="0" rtl="0" algn="just">
              <a:spcBef>
                <a:spcPts val="0"/>
              </a:spcBef>
              <a:spcAft>
                <a:spcPts val="0"/>
              </a:spcAft>
              <a:buClr>
                <a:schemeClr val="dk1"/>
              </a:buClr>
              <a:buSzPts val="2400"/>
              <a:buFont typeface="Arial"/>
              <a:buNone/>
            </a:pPr>
            <a:r>
              <a:t/>
            </a:r>
            <a:endParaRPr b="1" i="0" sz="24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2400"/>
              <a:buFont typeface="Arial"/>
              <a:buChar char="•"/>
            </a:pPr>
            <a:r>
              <a:rPr b="0" i="0" lang="en-IN" sz="2400" u="none" cap="none" strike="noStrike">
                <a:solidFill>
                  <a:schemeClr val="dk1"/>
                </a:solidFill>
                <a:latin typeface="Calibri"/>
                <a:ea typeface="Calibri"/>
                <a:cs typeface="Calibri"/>
                <a:sym typeface="Calibri"/>
              </a:rPr>
              <a:t>The funds will be utilized for the cluster/institutional/community projects as approved by the Districts.</a:t>
            </a:r>
            <a:endParaRPr b="1" i="0" sz="2400" u="none" cap="none" strike="noStrike">
              <a:solidFill>
                <a:schemeClr val="dk1"/>
              </a:solidFill>
              <a:latin typeface="Calibri"/>
              <a:ea typeface="Calibri"/>
              <a:cs typeface="Calibri"/>
              <a:sym typeface="Calibri"/>
            </a:endParaRPr>
          </a:p>
          <a:p>
            <a:pPr indent="-133350" lvl="0" marL="285750" marR="0" rtl="0" algn="just">
              <a:spcBef>
                <a:spcPts val="0"/>
              </a:spcBef>
              <a:spcAft>
                <a:spcPts val="0"/>
              </a:spcAft>
              <a:buClr>
                <a:schemeClr val="dk1"/>
              </a:buClr>
              <a:buSzPts val="2400"/>
              <a:buFont typeface="Arial"/>
              <a:buNone/>
            </a:pPr>
            <a:r>
              <a:t/>
            </a:r>
            <a:endParaRPr b="0" i="0" sz="24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2400"/>
              <a:buFont typeface="Arial"/>
              <a:buChar char="•"/>
            </a:pPr>
            <a:r>
              <a:rPr b="0" i="0" lang="en-IN" sz="2400" u="none" cap="none" strike="noStrike">
                <a:solidFill>
                  <a:schemeClr val="dk1"/>
                </a:solidFill>
                <a:latin typeface="Calibri"/>
                <a:ea typeface="Calibri"/>
                <a:cs typeface="Calibri"/>
                <a:sym typeface="Calibri"/>
              </a:rPr>
              <a:t>For community projects including gaushala-based plant, funding will be based on actual requirements and will be released through the GP or directly to the implementing agency identified by the GP, as the case may be. </a:t>
            </a:r>
            <a:endParaRPr/>
          </a:p>
          <a:p>
            <a:pPr indent="0" lvl="0" marL="0" marR="0" rtl="0" algn="just">
              <a:spcBef>
                <a:spcPts val="0"/>
              </a:spcBef>
              <a:spcAft>
                <a:spcPts val="0"/>
              </a:spcAft>
              <a:buNone/>
            </a:pPr>
            <a:r>
              <a:t/>
            </a:r>
            <a:endParaRPr b="0" i="0" sz="24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2400"/>
              <a:buFont typeface="Arial"/>
              <a:buChar char="•"/>
            </a:pPr>
            <a:r>
              <a:rPr b="0" i="0" lang="en-IN" sz="2400" u="none" cap="none" strike="noStrike">
                <a:solidFill>
                  <a:schemeClr val="dk1"/>
                </a:solidFill>
                <a:latin typeface="Calibri"/>
                <a:ea typeface="Calibri"/>
                <a:cs typeface="Calibri"/>
                <a:sym typeface="Calibri"/>
              </a:rPr>
              <a:t>Funds can be dovetailed from other resources such as the 15th Finance Commission funds, CSR funds, State schemes, PPP model, Gap-funding schemes of GoI, etc. to meet additional requirements for a GOBARDHAN project if any.</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graphicFrame>
        <p:nvGraphicFramePr>
          <p:cNvPr id="373" name="Google Shape;373;gf8263926e8_0_201"/>
          <p:cNvGraphicFramePr/>
          <p:nvPr/>
        </p:nvGraphicFramePr>
        <p:xfrm>
          <a:off x="324716" y="969819"/>
          <a:ext cx="3000000" cy="3000000"/>
        </p:xfrm>
        <a:graphic>
          <a:graphicData uri="http://schemas.openxmlformats.org/drawingml/2006/table">
            <a:tbl>
              <a:tblPr bandRow="1" firstCol="1" firstRow="1">
                <a:noFill/>
                <a:tableStyleId>{38955AEB-96A4-4505-BAB6-C930B4D856B3}</a:tableStyleId>
              </a:tblPr>
              <a:tblGrid>
                <a:gridCol w="8374125"/>
              </a:tblGrid>
              <a:tr h="401775">
                <a:tc>
                  <a:txBody>
                    <a:bodyPr/>
                    <a:lstStyle/>
                    <a:p>
                      <a:pPr indent="0" lvl="0" marL="457200" marR="0" rtl="0" algn="ctr">
                        <a:lnSpc>
                          <a:spcPct val="115000"/>
                        </a:lnSpc>
                        <a:spcBef>
                          <a:spcPts val="0"/>
                        </a:spcBef>
                        <a:spcAft>
                          <a:spcPts val="0"/>
                        </a:spcAft>
                        <a:buNone/>
                      </a:pPr>
                      <a:r>
                        <a:rPr b="1" lang="en-IN" sz="2400" u="none" cap="none" strike="noStrike"/>
                        <a:t>STATE</a:t>
                      </a:r>
                      <a:endParaRPr b="1" sz="2400" u="none" cap="none" strike="noStrike">
                        <a:latin typeface="Calibri"/>
                        <a:ea typeface="Calibri"/>
                        <a:cs typeface="Calibri"/>
                        <a:sym typeface="Calibri"/>
                      </a:endParaRPr>
                    </a:p>
                  </a:txBody>
                  <a:tcPr marT="0" marB="0" marR="43000" marL="43000" anchor="ctr">
                    <a:solidFill>
                      <a:srgbClr val="F4B081"/>
                    </a:solidFill>
                  </a:tcPr>
                </a:tc>
              </a:tr>
              <a:tr h="5009550">
                <a:tc>
                  <a:txBody>
                    <a:bodyPr/>
                    <a:lstStyle/>
                    <a:p>
                      <a:pPr indent="-342900" lvl="0" marL="342900" marR="0" rtl="0" algn="just">
                        <a:lnSpc>
                          <a:spcPct val="150000"/>
                        </a:lnSpc>
                        <a:spcBef>
                          <a:spcPts val="0"/>
                        </a:spcBef>
                        <a:spcAft>
                          <a:spcPts val="0"/>
                        </a:spcAft>
                        <a:buClr>
                          <a:schemeClr val="dk1"/>
                        </a:buClr>
                        <a:buSzPts val="2400"/>
                        <a:buFont typeface="Noto Sans Symbols"/>
                        <a:buChar char="⮚"/>
                      </a:pPr>
                      <a:r>
                        <a:rPr lang="en-IN" sz="2400" u="none" cap="none" strike="noStrike"/>
                        <a:t>Create provisions for the implementation of GOBAR- Dhan Scheme</a:t>
                      </a:r>
                      <a:endParaRPr/>
                    </a:p>
                    <a:p>
                      <a:pPr indent="-342900" lvl="0" marL="342900" marR="0" rtl="0" algn="just">
                        <a:lnSpc>
                          <a:spcPct val="150000"/>
                        </a:lnSpc>
                        <a:spcBef>
                          <a:spcPts val="0"/>
                        </a:spcBef>
                        <a:spcAft>
                          <a:spcPts val="0"/>
                        </a:spcAft>
                        <a:buClr>
                          <a:schemeClr val="dk1"/>
                        </a:buClr>
                        <a:buSzPts val="2400"/>
                        <a:buFont typeface="Noto Sans Symbols"/>
                        <a:buChar char="⮚"/>
                      </a:pPr>
                      <a:r>
                        <a:rPr lang="en-IN" sz="2400" u="none" cap="none" strike="noStrike"/>
                        <a:t>Lead implementation of GOBARDHAN in the State </a:t>
                      </a:r>
                      <a:endParaRPr/>
                    </a:p>
                    <a:p>
                      <a:pPr indent="-342900" lvl="0" marL="342900" marR="0" rtl="0" algn="just">
                        <a:lnSpc>
                          <a:spcPct val="150000"/>
                        </a:lnSpc>
                        <a:spcBef>
                          <a:spcPts val="0"/>
                        </a:spcBef>
                        <a:spcAft>
                          <a:spcPts val="0"/>
                        </a:spcAft>
                        <a:buClr>
                          <a:schemeClr val="dk1"/>
                        </a:buClr>
                        <a:buSzPts val="2400"/>
                        <a:buFont typeface="Noto Sans Symbols"/>
                        <a:buChar char="⮚"/>
                      </a:pPr>
                      <a:r>
                        <a:rPr lang="en-IN" sz="2400" u="none" cap="none" strike="noStrike"/>
                        <a:t>Ensure that plans prepared/approved by the Districts are incorporated in the GPDP and AIP of SBM-G </a:t>
                      </a:r>
                      <a:endParaRPr/>
                    </a:p>
                    <a:p>
                      <a:pPr indent="-342900" lvl="0" marL="342900" marR="0" rtl="0" algn="just">
                        <a:lnSpc>
                          <a:spcPct val="150000"/>
                        </a:lnSpc>
                        <a:spcBef>
                          <a:spcPts val="0"/>
                        </a:spcBef>
                        <a:spcAft>
                          <a:spcPts val="0"/>
                        </a:spcAft>
                        <a:buClr>
                          <a:schemeClr val="dk1"/>
                        </a:buClr>
                        <a:buSzPts val="2400"/>
                        <a:buFont typeface="Noto Sans Symbols"/>
                        <a:buChar char="⮚"/>
                      </a:pPr>
                      <a:r>
                        <a:rPr lang="en-IN" sz="2400" u="none" cap="none" strike="noStrike"/>
                        <a:t>Provide technical support to the Districts/GPs and identify professional agencies, wherever required, for smooth implementation of GOBARDHAN </a:t>
                      </a:r>
                      <a:endParaRPr/>
                    </a:p>
                    <a:p>
                      <a:pPr indent="-342900" lvl="0" marL="342900" marR="0" rtl="0" algn="just">
                        <a:lnSpc>
                          <a:spcPct val="150000"/>
                        </a:lnSpc>
                        <a:spcBef>
                          <a:spcPts val="0"/>
                        </a:spcBef>
                        <a:spcAft>
                          <a:spcPts val="0"/>
                        </a:spcAft>
                        <a:buClr>
                          <a:schemeClr val="dk1"/>
                        </a:buClr>
                        <a:buSzPts val="2400"/>
                        <a:buFont typeface="Noto Sans Symbols"/>
                        <a:buChar char="⮚"/>
                      </a:pPr>
                      <a:r>
                        <a:rPr lang="en-IN" sz="2400" u="none" cap="none" strike="noStrike"/>
                        <a:t>Allocate funds to the District, considering the approved plan for implementation </a:t>
                      </a:r>
                      <a:endParaRPr/>
                    </a:p>
                    <a:p>
                      <a:pPr indent="-342900" lvl="0" marL="342900" marR="0" rtl="0" algn="just">
                        <a:lnSpc>
                          <a:spcPct val="150000"/>
                        </a:lnSpc>
                        <a:spcBef>
                          <a:spcPts val="0"/>
                        </a:spcBef>
                        <a:spcAft>
                          <a:spcPts val="0"/>
                        </a:spcAft>
                        <a:buClr>
                          <a:schemeClr val="dk1"/>
                        </a:buClr>
                        <a:buSzPts val="2400"/>
                        <a:buFont typeface="Noto Sans Symbols"/>
                        <a:buChar char="⮚"/>
                      </a:pPr>
                      <a:r>
                        <a:rPr lang="en-IN" sz="2400" u="none" cap="none" strike="noStrike"/>
                        <a:t>Contribute State share funds</a:t>
                      </a:r>
                      <a:endParaRPr sz="2400" u="none" cap="none" strike="noStrike">
                        <a:latin typeface="Calibri"/>
                        <a:ea typeface="Calibri"/>
                        <a:cs typeface="Calibri"/>
                        <a:sym typeface="Calibri"/>
                      </a:endParaRPr>
                    </a:p>
                  </a:txBody>
                  <a:tcPr marT="0" marB="0" marR="68575" marL="68575"/>
                </a:tc>
              </a:tr>
            </a:tbl>
          </a:graphicData>
        </a:graphic>
      </p:graphicFrame>
      <p:sp>
        <p:nvSpPr>
          <p:cNvPr id="374" name="Google Shape;374;gf8263926e8_0_201"/>
          <p:cNvSpPr txBox="1"/>
          <p:nvPr/>
        </p:nvSpPr>
        <p:spPr>
          <a:xfrm>
            <a:off x="0" y="0"/>
            <a:ext cx="9144000" cy="789600"/>
          </a:xfrm>
          <a:prstGeom prst="rect">
            <a:avLst/>
          </a:prstGeom>
          <a:solidFill>
            <a:srgbClr val="9CC2E5"/>
          </a:solid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4400"/>
              <a:buFont typeface="Calibri"/>
              <a:buNone/>
            </a:pPr>
            <a:r>
              <a:rPr b="1" i="0" lang="en-IN" sz="4400" u="none" cap="none" strike="noStrike">
                <a:solidFill>
                  <a:schemeClr val="dk1"/>
                </a:solidFill>
                <a:latin typeface="Calibri"/>
                <a:ea typeface="Calibri"/>
                <a:cs typeface="Calibri"/>
                <a:sym typeface="Calibri"/>
              </a:rPr>
              <a:t>Roles and Responsibilities</a:t>
            </a:r>
            <a:endParaRPr b="1" i="0" sz="4400" u="none" cap="none" strike="noStrike">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graphicFrame>
        <p:nvGraphicFramePr>
          <p:cNvPr id="379" name="Google Shape;379;gf8263926e8_0_206"/>
          <p:cNvGraphicFramePr/>
          <p:nvPr/>
        </p:nvGraphicFramePr>
        <p:xfrm>
          <a:off x="324716" y="969819"/>
          <a:ext cx="3000000" cy="3000000"/>
        </p:xfrm>
        <a:graphic>
          <a:graphicData uri="http://schemas.openxmlformats.org/drawingml/2006/table">
            <a:tbl>
              <a:tblPr bandRow="1" firstCol="1" firstRow="1">
                <a:noFill/>
                <a:tableStyleId>{38955AEB-96A4-4505-BAB6-C930B4D856B3}</a:tableStyleId>
              </a:tblPr>
              <a:tblGrid>
                <a:gridCol w="8374125"/>
              </a:tblGrid>
              <a:tr h="401775">
                <a:tc>
                  <a:txBody>
                    <a:bodyPr/>
                    <a:lstStyle/>
                    <a:p>
                      <a:pPr indent="0" lvl="0" marL="457200" marR="0" rtl="0" algn="ctr">
                        <a:lnSpc>
                          <a:spcPct val="115000"/>
                        </a:lnSpc>
                        <a:spcBef>
                          <a:spcPts val="0"/>
                        </a:spcBef>
                        <a:spcAft>
                          <a:spcPts val="0"/>
                        </a:spcAft>
                        <a:buNone/>
                      </a:pPr>
                      <a:r>
                        <a:rPr b="1" lang="en-IN" sz="2400" u="none" cap="none" strike="noStrike"/>
                        <a:t>DISTRICT</a:t>
                      </a:r>
                      <a:endParaRPr b="1" sz="2400" u="none" cap="none" strike="noStrike">
                        <a:latin typeface="Calibri"/>
                        <a:ea typeface="Calibri"/>
                        <a:cs typeface="Calibri"/>
                        <a:sym typeface="Calibri"/>
                      </a:endParaRPr>
                    </a:p>
                  </a:txBody>
                  <a:tcPr marT="0" marB="0" marR="43000" marL="43000" anchor="ctr">
                    <a:solidFill>
                      <a:srgbClr val="F4B081"/>
                    </a:solidFill>
                  </a:tcPr>
                </a:tc>
              </a:tr>
              <a:tr h="5009550">
                <a:tc>
                  <a:txBody>
                    <a:bodyPr/>
                    <a:lstStyle/>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The District will ensure that overall funding under SBM-G will not exceed the cap of </a:t>
                      </a:r>
                      <a:r>
                        <a:rPr b="1" lang="en-IN" sz="1800" u="none" cap="none" strike="noStrike"/>
                        <a:t>Rs. 50 lakhs for the entire programme period i.e. up to 2024–25.</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Lead implementation of GOBARDHAN in the District</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Develop a plan along with Blocks and Gram Panchayats/SHGs/Farmer Groups (FGs) to implement GOBARDHAN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Support implementation of model projects at Block/District</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Identify GPs for implementation of GOBARDHAN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Identification of appropriate sites for construction of GOBARDHAN model projects at Block/District level, with support of GPs, if needed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Approval and disbursement of funds for implementation of GOBARDHAN, provide technical support to the GPs and identify professional agencies, wherever required, for smooth implementation of GOBARDHAN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Capacity building of GPs/SHGs/FGs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Create a suitable environment for entrepreneurs, gaushalas, etc., and provide them technical assistance for setting up commercial units.</a:t>
                      </a:r>
                      <a:endParaRPr/>
                    </a:p>
                  </a:txBody>
                  <a:tcPr marT="0" marB="0" marR="68575" marL="68575"/>
                </a:tc>
              </a:tr>
            </a:tbl>
          </a:graphicData>
        </a:graphic>
      </p:graphicFrame>
      <p:sp>
        <p:nvSpPr>
          <p:cNvPr id="380" name="Google Shape;380;gf8263926e8_0_206"/>
          <p:cNvSpPr txBox="1"/>
          <p:nvPr/>
        </p:nvSpPr>
        <p:spPr>
          <a:xfrm>
            <a:off x="0" y="0"/>
            <a:ext cx="9144000" cy="789600"/>
          </a:xfrm>
          <a:prstGeom prst="rect">
            <a:avLst/>
          </a:prstGeom>
          <a:solidFill>
            <a:srgbClr val="9CC2E5"/>
          </a:solid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4400"/>
              <a:buFont typeface="Calibri"/>
              <a:buNone/>
            </a:pPr>
            <a:r>
              <a:rPr b="1" i="0" lang="en-IN" sz="4400" u="none" cap="none" strike="noStrike">
                <a:solidFill>
                  <a:schemeClr val="dk1"/>
                </a:solidFill>
                <a:latin typeface="Calibri"/>
                <a:ea typeface="Calibri"/>
                <a:cs typeface="Calibri"/>
                <a:sym typeface="Calibri"/>
              </a:rPr>
              <a:t>Roles and Responsibilities</a:t>
            </a:r>
            <a:endParaRPr b="1" i="0" sz="4400" u="none" cap="none" strike="noStrike">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graphicFrame>
        <p:nvGraphicFramePr>
          <p:cNvPr id="385" name="Google Shape;385;gf8263926e8_0_211"/>
          <p:cNvGraphicFramePr/>
          <p:nvPr/>
        </p:nvGraphicFramePr>
        <p:xfrm>
          <a:off x="324716" y="969819"/>
          <a:ext cx="3000000" cy="3000000"/>
        </p:xfrm>
        <a:graphic>
          <a:graphicData uri="http://schemas.openxmlformats.org/drawingml/2006/table">
            <a:tbl>
              <a:tblPr bandRow="1" firstCol="1" firstRow="1">
                <a:noFill/>
                <a:tableStyleId>{38955AEB-96A4-4505-BAB6-C930B4D856B3}</a:tableStyleId>
              </a:tblPr>
              <a:tblGrid>
                <a:gridCol w="8374125"/>
              </a:tblGrid>
              <a:tr h="401775">
                <a:tc>
                  <a:txBody>
                    <a:bodyPr/>
                    <a:lstStyle/>
                    <a:p>
                      <a:pPr indent="0" lvl="0" marL="457200" marR="0" rtl="0" algn="ctr">
                        <a:lnSpc>
                          <a:spcPct val="115000"/>
                        </a:lnSpc>
                        <a:spcBef>
                          <a:spcPts val="0"/>
                        </a:spcBef>
                        <a:spcAft>
                          <a:spcPts val="0"/>
                        </a:spcAft>
                        <a:buNone/>
                      </a:pPr>
                      <a:r>
                        <a:rPr b="1" lang="en-IN" sz="2400" u="none" cap="none" strike="noStrike"/>
                        <a:t>GRAM PANCHAYAT</a:t>
                      </a:r>
                      <a:endParaRPr b="1" sz="2400" u="none" cap="none" strike="noStrike">
                        <a:latin typeface="Calibri"/>
                        <a:ea typeface="Calibri"/>
                        <a:cs typeface="Calibri"/>
                        <a:sym typeface="Calibri"/>
                      </a:endParaRPr>
                    </a:p>
                  </a:txBody>
                  <a:tcPr marT="0" marB="0" marR="43000" marL="43000" anchor="ctr">
                    <a:solidFill>
                      <a:srgbClr val="F4B081"/>
                    </a:solidFill>
                  </a:tcPr>
                </a:tc>
              </a:tr>
              <a:tr h="5009550">
                <a:tc>
                  <a:txBody>
                    <a:bodyPr/>
                    <a:lstStyle/>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Identify SHGs/FGs/cooperatives/milk unions/Farmer Producer Organizations (FPOs)/CBOs developed under DAY-NRLM/Private entrepreneurs/agencies etc. for implementation of GOBARDHAN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Identify potential households which could be mobilized for community/ cluster level projects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Mobilize households to use biogas and slurry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Identify the location for projects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Identify agency/agencies for implementation of GOBARDHAN project.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Prepare project proposals, including identification of financial resources and estimation of cost for setting up of projects and cost for O&amp;M  for 1st five years, and submit them to the District for approval.</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Implement the cluster, community, institutional projects, approved by the District, through their available human resources or by engaging professional agencies </a:t>
                      </a:r>
                      <a:endParaRPr/>
                    </a:p>
                    <a:p>
                      <a:pPr indent="-342900" lvl="0" marL="342900" marR="0" rtl="0" algn="just">
                        <a:lnSpc>
                          <a:spcPct val="150000"/>
                        </a:lnSpc>
                        <a:spcBef>
                          <a:spcPts val="0"/>
                        </a:spcBef>
                        <a:spcAft>
                          <a:spcPts val="0"/>
                        </a:spcAft>
                        <a:buClr>
                          <a:schemeClr val="dk1"/>
                        </a:buClr>
                        <a:buSzPts val="1800"/>
                        <a:buFont typeface="Noto Sans Symbols"/>
                        <a:buChar char="⮚"/>
                      </a:pPr>
                      <a:r>
                        <a:rPr lang="en-IN" sz="1800" u="none" cap="none" strike="noStrike"/>
                        <a:t>Own responsibility for O&amp;M/ensure O&amp;M of community/cluster/ institutional projects </a:t>
                      </a:r>
                      <a:endParaRPr sz="1800" u="none" cap="none" strike="noStrike">
                        <a:latin typeface="Calibri"/>
                        <a:ea typeface="Calibri"/>
                        <a:cs typeface="Calibri"/>
                        <a:sym typeface="Calibri"/>
                      </a:endParaRPr>
                    </a:p>
                  </a:txBody>
                  <a:tcPr marT="0" marB="0" marR="68575" marL="68575"/>
                </a:tc>
              </a:tr>
            </a:tbl>
          </a:graphicData>
        </a:graphic>
      </p:graphicFrame>
      <p:sp>
        <p:nvSpPr>
          <p:cNvPr id="386" name="Google Shape;386;gf8263926e8_0_211"/>
          <p:cNvSpPr txBox="1"/>
          <p:nvPr/>
        </p:nvSpPr>
        <p:spPr>
          <a:xfrm>
            <a:off x="0" y="0"/>
            <a:ext cx="9144000" cy="789600"/>
          </a:xfrm>
          <a:prstGeom prst="rect">
            <a:avLst/>
          </a:prstGeom>
          <a:solidFill>
            <a:srgbClr val="9CC2E5"/>
          </a:solid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4400"/>
              <a:buFont typeface="Calibri"/>
              <a:buNone/>
            </a:pPr>
            <a:r>
              <a:rPr b="1" i="0" lang="en-IN" sz="4400" u="none" cap="none" strike="noStrike">
                <a:solidFill>
                  <a:schemeClr val="dk1"/>
                </a:solidFill>
                <a:latin typeface="Calibri"/>
                <a:ea typeface="Calibri"/>
                <a:cs typeface="Calibri"/>
                <a:sym typeface="Calibri"/>
              </a:rPr>
              <a:t>Roles and Responsibilities</a:t>
            </a:r>
            <a:endParaRPr b="1" i="0" sz="4400" u="none" cap="none" strike="noStrike">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gf8263926e8_0_216"/>
          <p:cNvSpPr txBox="1"/>
          <p:nvPr>
            <p:ph idx="1" type="body"/>
          </p:nvPr>
        </p:nvSpPr>
        <p:spPr>
          <a:xfrm>
            <a:off x="467813" y="1120231"/>
            <a:ext cx="8208600" cy="5163000"/>
          </a:xfrm>
          <a:prstGeom prst="rect">
            <a:avLst/>
          </a:prstGeom>
          <a:noFill/>
          <a:ln>
            <a:noFill/>
          </a:ln>
        </p:spPr>
        <p:txBody>
          <a:bodyPr anchorCtr="0" anchor="t" bIns="45700" lIns="91425" spcFirstLastPara="1" rIns="91425" wrap="square" tIns="45700">
            <a:normAutofit fontScale="55000"/>
          </a:bodyPr>
          <a:lstStyle/>
          <a:p>
            <a:pPr indent="-188595" lvl="0" marL="228600" rtl="0" algn="just">
              <a:lnSpc>
                <a:spcPct val="90000"/>
              </a:lnSpc>
              <a:spcBef>
                <a:spcPts val="0"/>
              </a:spcBef>
              <a:spcAft>
                <a:spcPts val="0"/>
              </a:spcAft>
              <a:buClr>
                <a:schemeClr val="dk1"/>
              </a:buClr>
              <a:buSzPct val="87500"/>
              <a:buChar char="•"/>
            </a:pPr>
            <a:r>
              <a:rPr lang="en-IN"/>
              <a:t>District Water and Sanitation Committee (DWSC) is the monitoring agency at the district level.</a:t>
            </a:r>
            <a:endParaRPr/>
          </a:p>
          <a:p>
            <a:pPr indent="-90804" lvl="0" marL="228600" rtl="0" algn="just">
              <a:lnSpc>
                <a:spcPct val="90000"/>
              </a:lnSpc>
              <a:spcBef>
                <a:spcPts val="1000"/>
              </a:spcBef>
              <a:spcAft>
                <a:spcPts val="0"/>
              </a:spcAft>
              <a:buClr>
                <a:schemeClr val="dk1"/>
              </a:buClr>
              <a:buSzPct val="87500"/>
              <a:buNone/>
            </a:pPr>
            <a:r>
              <a:t/>
            </a:r>
            <a:endParaRPr/>
          </a:p>
          <a:p>
            <a:pPr indent="-188595" lvl="0" marL="228600" rtl="0" algn="just">
              <a:lnSpc>
                <a:spcPct val="90000"/>
              </a:lnSpc>
              <a:spcBef>
                <a:spcPts val="1000"/>
              </a:spcBef>
              <a:spcAft>
                <a:spcPts val="0"/>
              </a:spcAft>
              <a:buClr>
                <a:schemeClr val="dk1"/>
              </a:buClr>
              <a:buSzPct val="87500"/>
              <a:buChar char="•"/>
            </a:pPr>
            <a:r>
              <a:rPr lang="en-IN"/>
              <a:t>DWSC to conduct quarterly physical verification of biogas plants and upload functionality status on the unified portal of Gobardhan.(</a:t>
            </a:r>
            <a:r>
              <a:rPr lang="en-IN" u="sng">
                <a:solidFill>
                  <a:schemeClr val="hlink"/>
                </a:solidFill>
                <a:hlinkClick r:id="rId3"/>
              </a:rPr>
              <a:t>https://sbm.gov.in/GBDW20</a:t>
            </a:r>
            <a:r>
              <a:rPr lang="en-IN"/>
              <a:t>)</a:t>
            </a:r>
            <a:endParaRPr/>
          </a:p>
          <a:p>
            <a:pPr indent="0" lvl="0" marL="0" rtl="0" algn="just">
              <a:lnSpc>
                <a:spcPct val="90000"/>
              </a:lnSpc>
              <a:spcBef>
                <a:spcPts val="1000"/>
              </a:spcBef>
              <a:spcAft>
                <a:spcPts val="0"/>
              </a:spcAft>
              <a:buClr>
                <a:schemeClr val="dk1"/>
              </a:buClr>
              <a:buSzPct val="87500"/>
              <a:buNone/>
            </a:pPr>
            <a:r>
              <a:t/>
            </a:r>
            <a:endParaRPr/>
          </a:p>
          <a:p>
            <a:pPr indent="-188595" lvl="0" marL="228600" rtl="0" algn="just">
              <a:lnSpc>
                <a:spcPct val="90000"/>
              </a:lnSpc>
              <a:spcBef>
                <a:spcPts val="1000"/>
              </a:spcBef>
              <a:spcAft>
                <a:spcPts val="0"/>
              </a:spcAft>
              <a:buClr>
                <a:schemeClr val="dk1"/>
              </a:buClr>
              <a:buSzPct val="87500"/>
              <a:buChar char="•"/>
            </a:pPr>
            <a:r>
              <a:rPr lang="en-IN"/>
              <a:t> Stats have been provided login credentials to states for updation of project ststus.</a:t>
            </a:r>
            <a:endParaRPr/>
          </a:p>
          <a:p>
            <a:pPr indent="-90804" lvl="0" marL="228600" rtl="0" algn="just">
              <a:lnSpc>
                <a:spcPct val="90000"/>
              </a:lnSpc>
              <a:spcBef>
                <a:spcPts val="1000"/>
              </a:spcBef>
              <a:spcAft>
                <a:spcPts val="0"/>
              </a:spcAft>
              <a:buClr>
                <a:schemeClr val="dk1"/>
              </a:buClr>
              <a:buSzPct val="87500"/>
              <a:buNone/>
            </a:pPr>
            <a:r>
              <a:t/>
            </a:r>
            <a:endParaRPr/>
          </a:p>
          <a:p>
            <a:pPr indent="-188595" lvl="0" marL="228600" rtl="0" algn="just">
              <a:lnSpc>
                <a:spcPct val="90000"/>
              </a:lnSpc>
              <a:spcBef>
                <a:spcPts val="1000"/>
              </a:spcBef>
              <a:spcAft>
                <a:spcPts val="0"/>
              </a:spcAft>
              <a:buClr>
                <a:schemeClr val="dk1"/>
              </a:buClr>
              <a:buSzPct val="87500"/>
              <a:buChar char="•"/>
            </a:pPr>
            <a:r>
              <a:rPr lang="en-IN"/>
              <a:t>The projects to be audited annually. </a:t>
            </a:r>
            <a:endParaRPr/>
          </a:p>
          <a:p>
            <a:pPr indent="-90804" lvl="0" marL="228600" rtl="0" algn="just">
              <a:lnSpc>
                <a:spcPct val="90000"/>
              </a:lnSpc>
              <a:spcBef>
                <a:spcPts val="1000"/>
              </a:spcBef>
              <a:spcAft>
                <a:spcPts val="0"/>
              </a:spcAft>
              <a:buClr>
                <a:schemeClr val="dk1"/>
              </a:buClr>
              <a:buSzPct val="87500"/>
              <a:buNone/>
            </a:pPr>
            <a:r>
              <a:t/>
            </a:r>
            <a:endParaRPr/>
          </a:p>
          <a:p>
            <a:pPr indent="-188595" lvl="0" marL="228600" rtl="0" algn="just">
              <a:lnSpc>
                <a:spcPct val="90000"/>
              </a:lnSpc>
              <a:spcBef>
                <a:spcPts val="1000"/>
              </a:spcBef>
              <a:spcAft>
                <a:spcPts val="0"/>
              </a:spcAft>
              <a:buClr>
                <a:schemeClr val="dk1"/>
              </a:buClr>
              <a:buSzPct val="87500"/>
              <a:buChar char="•"/>
            </a:pPr>
            <a:r>
              <a:rPr lang="en-IN"/>
              <a:t>The state shall also set up an independent evaluation mechanism to monitor the functioning of plants installed and the successful operation of the project bi-annually.</a:t>
            </a:r>
            <a:endParaRPr/>
          </a:p>
          <a:p>
            <a:pPr indent="-90804" lvl="0" marL="228600" rtl="0" algn="just">
              <a:lnSpc>
                <a:spcPct val="90000"/>
              </a:lnSpc>
              <a:spcBef>
                <a:spcPts val="1000"/>
              </a:spcBef>
              <a:spcAft>
                <a:spcPts val="0"/>
              </a:spcAft>
              <a:buClr>
                <a:schemeClr val="dk1"/>
              </a:buClr>
              <a:buSzPct val="87500"/>
              <a:buNone/>
            </a:pPr>
            <a:r>
              <a:t/>
            </a:r>
            <a:endParaRPr/>
          </a:p>
          <a:p>
            <a:pPr indent="-188595" lvl="0" marL="228600" rtl="0" algn="just">
              <a:lnSpc>
                <a:spcPct val="90000"/>
              </a:lnSpc>
              <a:spcBef>
                <a:spcPts val="1000"/>
              </a:spcBef>
              <a:spcAft>
                <a:spcPts val="0"/>
              </a:spcAft>
              <a:buClr>
                <a:schemeClr val="dk1"/>
              </a:buClr>
              <a:buSzPct val="87500"/>
              <a:buChar char="•"/>
            </a:pPr>
            <a:r>
              <a:rPr lang="en-IN"/>
              <a:t>The State may also set up a mechanism to receive grievances from villages and ensure redressal of the same promptly</a:t>
            </a:r>
            <a:endParaRPr/>
          </a:p>
        </p:txBody>
      </p:sp>
      <p:sp>
        <p:nvSpPr>
          <p:cNvPr id="392" name="Google Shape;392;gf8263926e8_0_216"/>
          <p:cNvSpPr txBox="1"/>
          <p:nvPr/>
        </p:nvSpPr>
        <p:spPr>
          <a:xfrm>
            <a:off x="0" y="0"/>
            <a:ext cx="9144000" cy="789600"/>
          </a:xfrm>
          <a:prstGeom prst="rect">
            <a:avLst/>
          </a:prstGeom>
          <a:solidFill>
            <a:srgbClr val="9CC2E5"/>
          </a:solid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4400"/>
              <a:buFont typeface="Calibri"/>
              <a:buNone/>
            </a:pPr>
            <a:r>
              <a:rPr b="1" i="0" lang="en-IN" sz="4400" u="none" cap="none" strike="noStrike">
                <a:solidFill>
                  <a:schemeClr val="dk1"/>
                </a:solidFill>
                <a:latin typeface="Calibri"/>
                <a:ea typeface="Calibri"/>
                <a:cs typeface="Calibri"/>
                <a:sym typeface="Calibri"/>
              </a:rPr>
              <a:t>Monitoring</a:t>
            </a:r>
            <a:endParaRPr b="1" i="0" sz="4400" u="none" cap="none" strike="noStrike">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pic>
        <p:nvPicPr>
          <p:cNvPr id="397" name="Google Shape;397;gf8263926e8_0_221"/>
          <p:cNvPicPr preferRelativeResize="0"/>
          <p:nvPr/>
        </p:nvPicPr>
        <p:blipFill rotWithShape="1">
          <a:blip r:embed="rId3">
            <a:alphaModFix/>
          </a:blip>
          <a:srcRect b="4911" l="0" r="0" t="9822"/>
          <a:stretch/>
        </p:blipFill>
        <p:spPr>
          <a:xfrm>
            <a:off x="256154" y="1045028"/>
            <a:ext cx="8536783" cy="5456684"/>
          </a:xfrm>
          <a:prstGeom prst="rect">
            <a:avLst/>
          </a:prstGeom>
          <a:noFill/>
          <a:ln>
            <a:noFill/>
          </a:ln>
        </p:spPr>
      </p:pic>
      <p:sp>
        <p:nvSpPr>
          <p:cNvPr id="398" name="Google Shape;398;gf8263926e8_0_221"/>
          <p:cNvSpPr txBox="1"/>
          <p:nvPr/>
        </p:nvSpPr>
        <p:spPr>
          <a:xfrm>
            <a:off x="0" y="0"/>
            <a:ext cx="9144000" cy="789600"/>
          </a:xfrm>
          <a:prstGeom prst="rect">
            <a:avLst/>
          </a:prstGeom>
          <a:solidFill>
            <a:srgbClr val="9CC2E5"/>
          </a:solid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4400"/>
              <a:buFont typeface="Calibri"/>
              <a:buNone/>
            </a:pPr>
            <a:r>
              <a:rPr b="1" i="0" lang="en-IN" sz="4400" u="none" cap="none" strike="noStrike">
                <a:solidFill>
                  <a:schemeClr val="dk1"/>
                </a:solidFill>
                <a:latin typeface="Calibri"/>
                <a:ea typeface="Calibri"/>
                <a:cs typeface="Calibri"/>
                <a:sym typeface="Calibri"/>
              </a:rPr>
              <a:t>Unified Portal of Gobardhan</a:t>
            </a:r>
            <a:endParaRPr b="1" i="0" sz="4400" u="none" cap="none" strike="noStrike">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gf8263926e8_0_226"/>
          <p:cNvSpPr txBox="1"/>
          <p:nvPr>
            <p:ph idx="1" type="body"/>
          </p:nvPr>
        </p:nvSpPr>
        <p:spPr>
          <a:xfrm>
            <a:off x="334736" y="1015727"/>
            <a:ext cx="5239800" cy="5372100"/>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200"/>
              <a:buChar char="•"/>
            </a:pPr>
            <a:r>
              <a:rPr lang="en-IN" sz="2200"/>
              <a:t>The District / State can decide on the technology to be adopted in the construction of biogas plants based on the quantity of waste generated and ensuring an uninterrupted supply of waste </a:t>
            </a:r>
            <a:endParaRPr/>
          </a:p>
          <a:p>
            <a:pPr indent="-88900" lvl="0" marL="228600" rtl="0" algn="just">
              <a:lnSpc>
                <a:spcPct val="90000"/>
              </a:lnSpc>
              <a:spcBef>
                <a:spcPts val="1000"/>
              </a:spcBef>
              <a:spcAft>
                <a:spcPts val="0"/>
              </a:spcAft>
              <a:buClr>
                <a:schemeClr val="dk1"/>
              </a:buClr>
              <a:buSzPts val="2200"/>
              <a:buNone/>
            </a:pPr>
            <a:r>
              <a:t/>
            </a:r>
            <a:endParaRPr sz="2200"/>
          </a:p>
          <a:p>
            <a:pPr indent="-228600" lvl="0" marL="228600" rtl="0" algn="just">
              <a:lnSpc>
                <a:spcPct val="90000"/>
              </a:lnSpc>
              <a:spcBef>
                <a:spcPts val="1000"/>
              </a:spcBef>
              <a:spcAft>
                <a:spcPts val="0"/>
              </a:spcAft>
              <a:buClr>
                <a:schemeClr val="dk1"/>
              </a:buClr>
              <a:buSzPts val="2200"/>
              <a:buChar char="•"/>
            </a:pPr>
            <a:r>
              <a:rPr lang="en-IN" sz="2200"/>
              <a:t>Different Biogas Plant Design Options like:</a:t>
            </a:r>
            <a:endParaRPr/>
          </a:p>
          <a:p>
            <a:pPr indent="-228600" lvl="1" marL="685800" rtl="0" algn="just">
              <a:lnSpc>
                <a:spcPct val="90000"/>
              </a:lnSpc>
              <a:spcBef>
                <a:spcPts val="500"/>
              </a:spcBef>
              <a:spcAft>
                <a:spcPts val="0"/>
              </a:spcAft>
              <a:buClr>
                <a:schemeClr val="dk1"/>
              </a:buClr>
              <a:buSzPts val="2200"/>
              <a:buChar char="–"/>
            </a:pPr>
            <a:r>
              <a:rPr lang="en-IN" sz="2200"/>
              <a:t>Floating-Drum Type / KVIC Model Biogas Plant</a:t>
            </a:r>
            <a:endParaRPr/>
          </a:p>
          <a:p>
            <a:pPr indent="-228600" lvl="1" marL="685800" rtl="0" algn="just">
              <a:lnSpc>
                <a:spcPct val="90000"/>
              </a:lnSpc>
              <a:spcBef>
                <a:spcPts val="500"/>
              </a:spcBef>
              <a:spcAft>
                <a:spcPts val="0"/>
              </a:spcAft>
              <a:buClr>
                <a:schemeClr val="dk1"/>
              </a:buClr>
              <a:buSzPts val="2200"/>
              <a:buChar char="–"/>
            </a:pPr>
            <a:r>
              <a:rPr lang="en-IN" sz="2200"/>
              <a:t>Deenbandhu Model Biogas Plant</a:t>
            </a:r>
            <a:endParaRPr/>
          </a:p>
          <a:p>
            <a:pPr indent="-228600" lvl="1" marL="685800" rtl="0" algn="just">
              <a:lnSpc>
                <a:spcPct val="90000"/>
              </a:lnSpc>
              <a:spcBef>
                <a:spcPts val="500"/>
              </a:spcBef>
              <a:spcAft>
                <a:spcPts val="0"/>
              </a:spcAft>
              <a:buClr>
                <a:schemeClr val="dk1"/>
              </a:buClr>
              <a:buSzPts val="2200"/>
              <a:buChar char="–"/>
            </a:pPr>
            <a:r>
              <a:rPr lang="en-IN" sz="2200"/>
              <a:t>Fixed Dome PAU Janta model biogas</a:t>
            </a:r>
            <a:endParaRPr/>
          </a:p>
          <a:p>
            <a:pPr indent="-88900" lvl="0" marL="228600" rtl="0" algn="just">
              <a:lnSpc>
                <a:spcPct val="90000"/>
              </a:lnSpc>
              <a:spcBef>
                <a:spcPts val="1000"/>
              </a:spcBef>
              <a:spcAft>
                <a:spcPts val="0"/>
              </a:spcAft>
              <a:buClr>
                <a:schemeClr val="dk1"/>
              </a:buClr>
              <a:buSzPts val="2200"/>
              <a:buNone/>
            </a:pPr>
            <a:r>
              <a:t/>
            </a:r>
            <a:endParaRPr sz="2200"/>
          </a:p>
          <a:p>
            <a:pPr indent="-228600" lvl="0" marL="228600" rtl="0" algn="just">
              <a:lnSpc>
                <a:spcPct val="90000"/>
              </a:lnSpc>
              <a:spcBef>
                <a:spcPts val="1000"/>
              </a:spcBef>
              <a:spcAft>
                <a:spcPts val="0"/>
              </a:spcAft>
              <a:buClr>
                <a:schemeClr val="dk1"/>
              </a:buClr>
              <a:buSzPts val="2200"/>
              <a:buChar char="•"/>
            </a:pPr>
            <a:r>
              <a:rPr lang="en-IN" sz="2200"/>
              <a:t>Other models made from different materials like FRP, PVC reinforced concrete etc., of both the fixed and floating variety may also be used. </a:t>
            </a:r>
            <a:endParaRPr sz="2200"/>
          </a:p>
        </p:txBody>
      </p:sp>
      <p:sp>
        <p:nvSpPr>
          <p:cNvPr id="404" name="Google Shape;404;gf8263926e8_0_226"/>
          <p:cNvSpPr txBox="1"/>
          <p:nvPr/>
        </p:nvSpPr>
        <p:spPr>
          <a:xfrm>
            <a:off x="0" y="0"/>
            <a:ext cx="9144000" cy="789600"/>
          </a:xfrm>
          <a:prstGeom prst="rect">
            <a:avLst/>
          </a:prstGeom>
          <a:solidFill>
            <a:srgbClr val="9CC2E5"/>
          </a:solid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4400"/>
              <a:buFont typeface="Calibri"/>
              <a:buNone/>
            </a:pPr>
            <a:r>
              <a:rPr b="1" i="0" lang="en-IN" sz="4400" u="none" cap="none" strike="noStrike">
                <a:solidFill>
                  <a:schemeClr val="dk1"/>
                </a:solidFill>
                <a:latin typeface="Calibri"/>
                <a:ea typeface="Calibri"/>
                <a:cs typeface="Calibri"/>
                <a:sym typeface="Calibri"/>
              </a:rPr>
              <a:t>Technological Options</a:t>
            </a:r>
            <a:endParaRPr b="1" i="0" sz="4400" u="none" cap="none" strike="noStrike">
              <a:solidFill>
                <a:schemeClr val="dk1"/>
              </a:solidFill>
              <a:latin typeface="Calibri"/>
              <a:ea typeface="Calibri"/>
              <a:cs typeface="Calibri"/>
              <a:sym typeface="Calibri"/>
            </a:endParaRPr>
          </a:p>
        </p:txBody>
      </p:sp>
      <p:pic>
        <p:nvPicPr>
          <p:cNvPr descr="C:\Users\vasudhakaul\Desktop\IMG-20180214-WA0010.jpg" id="405" name="Google Shape;405;gf8263926e8_0_226"/>
          <p:cNvPicPr preferRelativeResize="0"/>
          <p:nvPr/>
        </p:nvPicPr>
        <p:blipFill rotWithShape="1">
          <a:blip r:embed="rId3">
            <a:alphaModFix/>
          </a:blip>
          <a:srcRect b="36670" l="0" r="3297" t="17079"/>
          <a:stretch/>
        </p:blipFill>
        <p:spPr>
          <a:xfrm>
            <a:off x="5574574" y="879885"/>
            <a:ext cx="3350623" cy="2821845"/>
          </a:xfrm>
          <a:prstGeom prst="rect">
            <a:avLst/>
          </a:prstGeom>
          <a:noFill/>
          <a:ln>
            <a:noFill/>
          </a:ln>
        </p:spPr>
      </p:pic>
      <p:pic>
        <p:nvPicPr>
          <p:cNvPr descr="C:\Users\user\Desktop\premjith\Models\seuf\barc\IMG_20150812_134056.jpg" id="406" name="Google Shape;406;gf8263926e8_0_226"/>
          <p:cNvPicPr preferRelativeResize="0"/>
          <p:nvPr/>
        </p:nvPicPr>
        <p:blipFill rotWithShape="1">
          <a:blip r:embed="rId4">
            <a:alphaModFix/>
          </a:blip>
          <a:srcRect b="17367" l="0" r="0" t="17092"/>
          <a:stretch/>
        </p:blipFill>
        <p:spPr>
          <a:xfrm>
            <a:off x="5574574" y="3791907"/>
            <a:ext cx="3350624" cy="3020427"/>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0" name="Shape 410"/>
        <p:cNvGrpSpPr/>
        <p:nvPr/>
      </p:nvGrpSpPr>
      <p:grpSpPr>
        <a:xfrm>
          <a:off x="0" y="0"/>
          <a:ext cx="0" cy="0"/>
          <a:chOff x="0" y="0"/>
          <a:chExt cx="0" cy="0"/>
        </a:xfrm>
      </p:grpSpPr>
      <p:sp>
        <p:nvSpPr>
          <p:cNvPr id="411" name="Google Shape;411;p34"/>
          <p:cNvSpPr/>
          <p:nvPr/>
        </p:nvSpPr>
        <p:spPr>
          <a:xfrm>
            <a:off x="0" y="844893"/>
            <a:ext cx="9138029" cy="513576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350"/>
              <a:buFont typeface="Calibri"/>
              <a:buNone/>
            </a:pPr>
            <a:r>
              <a:t/>
            </a:r>
            <a:endParaRPr b="0" i="0" sz="1350" u="none" cap="none" strike="noStrike">
              <a:solidFill>
                <a:srgbClr val="FFFFFF"/>
              </a:solidFill>
              <a:latin typeface="Calibri"/>
              <a:ea typeface="Calibri"/>
              <a:cs typeface="Calibri"/>
              <a:sym typeface="Calibri"/>
            </a:endParaRPr>
          </a:p>
        </p:txBody>
      </p:sp>
      <p:sp>
        <p:nvSpPr>
          <p:cNvPr id="412" name="Google Shape;412;p34"/>
          <p:cNvSpPr txBox="1"/>
          <p:nvPr/>
        </p:nvSpPr>
        <p:spPr>
          <a:xfrm>
            <a:off x="304800" y="609600"/>
            <a:ext cx="8001000" cy="6019800"/>
          </a:xfrm>
          <a:prstGeom prst="rect">
            <a:avLst/>
          </a:prstGeom>
          <a:noFill/>
          <a:ln>
            <a:noFill/>
          </a:ln>
        </p:spPr>
        <p:txBody>
          <a:bodyPr anchorCtr="0" anchor="t" bIns="0" lIns="0" spcFirstLastPara="1" rIns="0" wrap="square" tIns="0">
            <a:noAutofit/>
          </a:bodyPr>
          <a:lstStyle/>
          <a:p>
            <a:pPr indent="0" lvl="0" marL="0" marR="0" rtl="0" algn="l">
              <a:lnSpc>
                <a:spcPct val="70000"/>
              </a:lnSpc>
              <a:spcBef>
                <a:spcPts val="0"/>
              </a:spcBef>
              <a:spcAft>
                <a:spcPts val="0"/>
              </a:spcAft>
              <a:buClr>
                <a:schemeClr val="dk2"/>
              </a:buClr>
              <a:buSzPts val="3000"/>
              <a:buFont typeface="Calibri"/>
              <a:buNone/>
            </a:pPr>
            <a:r>
              <a:t/>
            </a:r>
            <a:endParaRPr b="1" i="0" sz="3000" u="none" cap="none" strike="noStrike">
              <a:solidFill>
                <a:srgbClr val="366092"/>
              </a:solidFill>
              <a:latin typeface="Arial"/>
              <a:ea typeface="Arial"/>
              <a:cs typeface="Arial"/>
              <a:sym typeface="Arial"/>
            </a:endParaRPr>
          </a:p>
          <a:p>
            <a:pPr indent="0" lvl="0" marL="0" marR="0" rtl="0" algn="ctr">
              <a:lnSpc>
                <a:spcPct val="70000"/>
              </a:lnSpc>
              <a:spcBef>
                <a:spcPts val="0"/>
              </a:spcBef>
              <a:spcAft>
                <a:spcPts val="0"/>
              </a:spcAft>
              <a:buClr>
                <a:schemeClr val="dk2"/>
              </a:buClr>
              <a:buSzPts val="4950"/>
              <a:buFont typeface="Calibri"/>
              <a:buNone/>
            </a:pPr>
            <a:r>
              <a:t/>
            </a:r>
            <a:endParaRPr b="1" i="0" sz="4950" u="none" cap="none" strike="noStrike">
              <a:solidFill>
                <a:srgbClr val="366092"/>
              </a:solidFill>
              <a:latin typeface="Arial"/>
              <a:ea typeface="Arial"/>
              <a:cs typeface="Arial"/>
              <a:sym typeface="Arial"/>
            </a:endParaRPr>
          </a:p>
          <a:p>
            <a:pPr indent="0" lvl="0" marL="0" rtl="0" algn="ctr">
              <a:spcBef>
                <a:spcPts val="0"/>
              </a:spcBef>
              <a:spcAft>
                <a:spcPts val="0"/>
              </a:spcAft>
              <a:buClr>
                <a:srgbClr val="00B050"/>
              </a:buClr>
              <a:buSzPts val="3200"/>
              <a:buFont typeface="Arial"/>
              <a:buNone/>
            </a:pPr>
            <a:r>
              <a:rPr b="1" lang="en-IN" sz="3200">
                <a:solidFill>
                  <a:srgbClr val="00B050"/>
                </a:solidFill>
                <a:latin typeface="Calibri"/>
                <a:ea typeface="Calibri"/>
                <a:cs typeface="Calibri"/>
                <a:sym typeface="Calibri"/>
              </a:rPr>
              <a:t>बायोगैस का वरदान I</a:t>
            </a:r>
            <a:endParaRPr>
              <a:solidFill>
                <a:schemeClr val="dk1"/>
              </a:solidFill>
            </a:endParaRPr>
          </a:p>
          <a:p>
            <a:pPr indent="0" lvl="0" marL="0" rtl="0" algn="ctr">
              <a:spcBef>
                <a:spcPts val="0"/>
              </a:spcBef>
              <a:spcAft>
                <a:spcPts val="0"/>
              </a:spcAft>
              <a:buClr>
                <a:srgbClr val="00B050"/>
              </a:buClr>
              <a:buSzPts val="3200"/>
              <a:buFont typeface="Arial"/>
              <a:buNone/>
            </a:pPr>
            <a:r>
              <a:rPr b="1" lang="en-IN" sz="3200">
                <a:solidFill>
                  <a:srgbClr val="00B050"/>
                </a:solidFill>
                <a:latin typeface="Calibri"/>
                <a:ea typeface="Calibri"/>
                <a:cs typeface="Calibri"/>
                <a:sym typeface="Calibri"/>
              </a:rPr>
              <a:t> खुशहाल गांव और किसान II</a:t>
            </a:r>
            <a:endParaRPr>
              <a:solidFill>
                <a:schemeClr val="dk1"/>
              </a:solidFill>
            </a:endParaRPr>
          </a:p>
          <a:p>
            <a:pPr indent="0" lvl="0" marL="0" marR="0" rtl="0" algn="ctr">
              <a:lnSpc>
                <a:spcPct val="70000"/>
              </a:lnSpc>
              <a:spcBef>
                <a:spcPts val="0"/>
              </a:spcBef>
              <a:spcAft>
                <a:spcPts val="0"/>
              </a:spcAft>
              <a:buClr>
                <a:srgbClr val="366092"/>
              </a:buClr>
              <a:buSzPts val="4950"/>
              <a:buFont typeface="Arial"/>
              <a:buNone/>
            </a:pPr>
            <a:r>
              <a:t/>
            </a:r>
            <a:endParaRPr b="1" i="1" sz="4950">
              <a:solidFill>
                <a:srgbClr val="366092"/>
              </a:solidFill>
            </a:endParaRPr>
          </a:p>
          <a:p>
            <a:pPr indent="0" lvl="0" marL="0" marR="0" rtl="0" algn="ctr">
              <a:lnSpc>
                <a:spcPct val="70000"/>
              </a:lnSpc>
              <a:spcBef>
                <a:spcPts val="0"/>
              </a:spcBef>
              <a:spcAft>
                <a:spcPts val="0"/>
              </a:spcAft>
              <a:buClr>
                <a:srgbClr val="366092"/>
              </a:buClr>
              <a:buSzPts val="4950"/>
              <a:buFont typeface="Arial"/>
              <a:buNone/>
            </a:pPr>
            <a:r>
              <a:rPr b="1" i="1" lang="en-IN" sz="4950" u="none" cap="none" strike="noStrike">
                <a:solidFill>
                  <a:srgbClr val="366092"/>
                </a:solidFill>
                <a:latin typeface="Arial"/>
                <a:ea typeface="Arial"/>
                <a:cs typeface="Arial"/>
                <a:sym typeface="Arial"/>
              </a:rPr>
              <a:t>THANK YOU  </a:t>
            </a:r>
            <a:endParaRPr b="1" i="1" sz="4950" u="none" cap="none" strike="noStrike">
              <a:solidFill>
                <a:srgbClr val="366092"/>
              </a:solidFill>
              <a:latin typeface="Arial"/>
              <a:ea typeface="Arial"/>
              <a:cs typeface="Arial"/>
              <a:sym typeface="Arial"/>
            </a:endParaRPr>
          </a:p>
          <a:p>
            <a:pPr indent="0" lvl="0" marL="0" marR="0" rtl="0" algn="ctr">
              <a:lnSpc>
                <a:spcPct val="70000"/>
              </a:lnSpc>
              <a:spcBef>
                <a:spcPts val="0"/>
              </a:spcBef>
              <a:spcAft>
                <a:spcPts val="0"/>
              </a:spcAft>
              <a:buClr>
                <a:schemeClr val="dk2"/>
              </a:buClr>
              <a:buSzPts val="1400"/>
              <a:buFont typeface="Calibri"/>
              <a:buNone/>
            </a:pPr>
            <a:r>
              <a:t/>
            </a:r>
            <a:endParaRPr b="1" i="0" sz="14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rgbClr val="000000"/>
              </a:buClr>
              <a:buSzPts val="4950"/>
              <a:buFont typeface="Arial"/>
              <a:buNone/>
            </a:pPr>
            <a:r>
              <a:rPr b="1" i="0" lang="en-IN" sz="4950" u="none" cap="none" strike="noStrike">
                <a:solidFill>
                  <a:srgbClr val="000000"/>
                </a:solidFill>
                <a:latin typeface="Arial"/>
                <a:ea typeface="Arial"/>
                <a:cs typeface="Arial"/>
                <a:sym typeface="Arial"/>
              </a:rPr>
              <a:t> </a:t>
            </a:r>
            <a:r>
              <a:rPr b="1" i="0" lang="en-IN" sz="2800" u="none" cap="none" strike="noStrike">
                <a:solidFill>
                  <a:srgbClr val="000000"/>
                </a:solidFill>
                <a:latin typeface="Arial"/>
                <a:ea typeface="Arial"/>
                <a:cs typeface="Arial"/>
                <a:sym typeface="Arial"/>
              </a:rPr>
              <a:t>Feedback are most welcome</a:t>
            </a:r>
            <a:endParaRPr b="0" i="0" sz="14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chemeClr val="dk2"/>
              </a:buClr>
              <a:buSzPts val="2800"/>
              <a:buFont typeface="Calibri"/>
              <a:buNone/>
            </a:pPr>
            <a:r>
              <a:t/>
            </a:r>
            <a:endParaRPr b="1" i="0" sz="28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rgbClr val="000000"/>
              </a:buClr>
              <a:buSzPts val="1800"/>
              <a:buFont typeface="Arial"/>
              <a:buNone/>
            </a:pPr>
            <a:r>
              <a:rPr b="1" i="0" lang="en-IN" sz="1800" u="none" cap="none" strike="noStrike">
                <a:solidFill>
                  <a:srgbClr val="000000"/>
                </a:solidFill>
                <a:latin typeface="Arial"/>
                <a:ea typeface="Arial"/>
                <a:cs typeface="Arial"/>
                <a:sym typeface="Arial"/>
              </a:rPr>
              <a:t>Email:  </a:t>
            </a:r>
            <a:r>
              <a:rPr b="1" i="0" lang="en-IN" sz="1800" u="sng" cap="none" strike="noStrike">
                <a:solidFill>
                  <a:srgbClr val="000000"/>
                </a:solidFill>
                <a:latin typeface="Arial"/>
                <a:ea typeface="Arial"/>
                <a:cs typeface="Arial"/>
                <a:sym typeface="Arial"/>
                <a:hlinkClick r:id="rId3">
                  <a:extLst>
                    <a:ext uri="{A12FA001-AC4F-418D-AE19-62706E023703}">
                      <ahyp:hlinkClr val="tx"/>
                    </a:ext>
                  </a:extLst>
                </a:hlinkClick>
              </a:rPr>
              <a:t>meena.sr@nic.in</a:t>
            </a:r>
            <a:endParaRPr b="1" i="0" sz="18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chemeClr val="dk2"/>
              </a:buClr>
              <a:buSzPts val="1800"/>
              <a:buFont typeface="Calibri"/>
              <a:buNone/>
            </a:pPr>
            <a:r>
              <a:t/>
            </a:r>
            <a:endParaRPr b="1" i="0" sz="18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chemeClr val="dk2"/>
              </a:buClr>
              <a:buSzPts val="1800"/>
              <a:buFont typeface="Calibri"/>
              <a:buNone/>
            </a:pPr>
            <a:r>
              <a:t/>
            </a:r>
            <a:endParaRPr b="1" i="0" sz="18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rgbClr val="000000"/>
              </a:buClr>
              <a:buSzPts val="1800"/>
              <a:buFont typeface="Arial"/>
              <a:buNone/>
            </a:pPr>
            <a:r>
              <a:rPr b="1" i="0" lang="en-IN" sz="1800" u="none" cap="none" strike="noStrike">
                <a:solidFill>
                  <a:srgbClr val="000000"/>
                </a:solidFill>
                <a:latin typeface="Arial"/>
                <a:ea typeface="Arial"/>
                <a:cs typeface="Arial"/>
                <a:sym typeface="Arial"/>
              </a:rPr>
              <a:t>Web: </a:t>
            </a:r>
            <a:r>
              <a:rPr b="1" i="0" lang="en-IN" sz="1800" u="sng" cap="none" strike="noStrike">
                <a:solidFill>
                  <a:srgbClr val="000000"/>
                </a:solidFill>
                <a:latin typeface="Arial"/>
                <a:ea typeface="Arial"/>
                <a:cs typeface="Arial"/>
                <a:sym typeface="Arial"/>
                <a:hlinkClick r:id="rId4">
                  <a:extLst>
                    <a:ext uri="{A12FA001-AC4F-418D-AE19-62706E023703}">
                      <ahyp:hlinkClr val="tx"/>
                    </a:ext>
                  </a:extLst>
                </a:hlinkClick>
              </a:rPr>
              <a:t>www.mnre.gov.in</a:t>
            </a:r>
            <a:r>
              <a:rPr b="1" i="0" lang="en-IN" sz="18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chemeClr val="dk2"/>
              </a:buClr>
              <a:buSzPts val="1800"/>
              <a:buFont typeface="Calibri"/>
              <a:buNone/>
            </a:pPr>
            <a:r>
              <a:t/>
            </a:r>
            <a:endParaRPr b="1" i="0" sz="18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rgbClr val="000000"/>
              </a:buClr>
              <a:buSzPts val="1800"/>
              <a:buFont typeface="Arial"/>
              <a:buNone/>
            </a:pPr>
            <a:r>
              <a:rPr b="1" i="0" lang="en-IN" sz="1800" u="none" cap="none" strike="noStrike">
                <a:solidFill>
                  <a:srgbClr val="000000"/>
                </a:solidFill>
                <a:latin typeface="Arial"/>
                <a:ea typeface="Arial"/>
                <a:cs typeface="Arial"/>
                <a:sym typeface="Arial"/>
              </a:rPr>
              <a:t>+91 11 24361920 (Tel)</a:t>
            </a:r>
            <a:endParaRPr b="0" i="0" sz="14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chemeClr val="dk2"/>
              </a:buClr>
              <a:buSzPts val="1800"/>
              <a:buFont typeface="Calibri"/>
              <a:buNone/>
            </a:pPr>
            <a:r>
              <a:t/>
            </a:r>
            <a:endParaRPr b="1" i="0" sz="18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rgbClr val="000000"/>
              </a:buClr>
              <a:buSzPts val="1800"/>
              <a:buFont typeface="Arial"/>
              <a:buNone/>
            </a:pPr>
            <a:r>
              <a:rPr b="1" i="0" lang="en-IN" sz="1800" u="none" cap="none" strike="noStrike">
                <a:solidFill>
                  <a:srgbClr val="000000"/>
                </a:solidFill>
                <a:latin typeface="Arial"/>
                <a:ea typeface="Arial"/>
                <a:cs typeface="Arial"/>
                <a:sym typeface="Arial"/>
              </a:rPr>
              <a:t> +91 96543 92685 (Mob) </a:t>
            </a:r>
            <a:endParaRPr b="0" i="0" sz="1400" u="none" cap="none" strike="noStrike">
              <a:solidFill>
                <a:srgbClr val="000000"/>
              </a:solidFill>
              <a:latin typeface="Arial"/>
              <a:ea typeface="Arial"/>
              <a:cs typeface="Arial"/>
              <a:sym typeface="Arial"/>
            </a:endParaRPr>
          </a:p>
          <a:p>
            <a:pPr indent="0" lvl="0" marL="0" marR="0" rtl="0" algn="ctr">
              <a:lnSpc>
                <a:spcPct val="70000"/>
              </a:lnSpc>
              <a:spcBef>
                <a:spcPts val="0"/>
              </a:spcBef>
              <a:spcAft>
                <a:spcPts val="0"/>
              </a:spcAft>
              <a:buClr>
                <a:schemeClr val="dk2"/>
              </a:buClr>
              <a:buSzPts val="1800"/>
              <a:buFont typeface="Calibri"/>
              <a:buNone/>
            </a:pPr>
            <a:r>
              <a:t/>
            </a:r>
            <a:endParaRPr b="1" i="0" sz="1800" u="none" cap="none" strike="noStrike">
              <a:solidFill>
                <a:srgbClr val="000000"/>
              </a:solidFill>
              <a:latin typeface="Arial"/>
              <a:ea typeface="Arial"/>
              <a:cs typeface="Arial"/>
              <a:sym typeface="Arial"/>
            </a:endParaRPr>
          </a:p>
          <a:p>
            <a:pPr indent="0" lvl="0" marL="0" marR="0" rtl="0" algn="l">
              <a:lnSpc>
                <a:spcPct val="70000"/>
              </a:lnSpc>
              <a:spcBef>
                <a:spcPts val="0"/>
              </a:spcBef>
              <a:spcAft>
                <a:spcPts val="0"/>
              </a:spcAft>
              <a:buClr>
                <a:schemeClr val="dk2"/>
              </a:buClr>
              <a:buSzPts val="3000"/>
              <a:buFont typeface="Calibri"/>
              <a:buNone/>
            </a:pPr>
            <a:r>
              <a:t/>
            </a:r>
            <a:endParaRPr b="1" i="0" sz="3000" u="none" cap="none" strike="noStrike">
              <a:solidFill>
                <a:srgbClr val="C0504D"/>
              </a:solidFill>
              <a:latin typeface="Arial"/>
              <a:ea typeface="Arial"/>
              <a:cs typeface="Arial"/>
              <a:sym typeface="Arial"/>
            </a:endParaRPr>
          </a:p>
          <a:p>
            <a:pPr indent="0" lvl="0" marL="0" marR="0" rtl="0" algn="l">
              <a:lnSpc>
                <a:spcPct val="70000"/>
              </a:lnSpc>
              <a:spcBef>
                <a:spcPts val="0"/>
              </a:spcBef>
              <a:spcAft>
                <a:spcPts val="0"/>
              </a:spcAft>
              <a:buClr>
                <a:schemeClr val="dk2"/>
              </a:buClr>
              <a:buSzPts val="3000"/>
              <a:buFont typeface="Calibri"/>
              <a:buNone/>
            </a:pPr>
            <a:r>
              <a:t/>
            </a:r>
            <a:endParaRPr b="1" i="0" sz="3000" u="none" cap="none" strike="noStrike">
              <a:solidFill>
                <a:srgbClr val="C0504D"/>
              </a:solidFill>
              <a:latin typeface="Arial"/>
              <a:ea typeface="Arial"/>
              <a:cs typeface="Arial"/>
              <a:sym typeface="Arial"/>
            </a:endParaRPr>
          </a:p>
          <a:p>
            <a:pPr indent="0" lvl="0" marL="0" marR="0" rtl="0" algn="l">
              <a:lnSpc>
                <a:spcPct val="70000"/>
              </a:lnSpc>
              <a:spcBef>
                <a:spcPts val="0"/>
              </a:spcBef>
              <a:spcAft>
                <a:spcPts val="0"/>
              </a:spcAft>
              <a:buClr>
                <a:schemeClr val="dk2"/>
              </a:buClr>
              <a:buSzPts val="3000"/>
              <a:buFont typeface="Calibri"/>
              <a:buNone/>
            </a:pPr>
            <a:r>
              <a:t/>
            </a:r>
            <a:endParaRPr b="1" i="0" sz="3000" u="none" cap="none" strike="noStrike">
              <a:solidFill>
                <a:srgbClr val="C0504D"/>
              </a:solidFill>
              <a:latin typeface="Arial"/>
              <a:ea typeface="Arial"/>
              <a:cs typeface="Arial"/>
              <a:sym typeface="Arial"/>
            </a:endParaRPr>
          </a:p>
          <a:p>
            <a:pPr indent="0" lvl="0" marL="0" marR="0" rtl="0" algn="l">
              <a:lnSpc>
                <a:spcPct val="70000"/>
              </a:lnSpc>
              <a:spcBef>
                <a:spcPts val="0"/>
              </a:spcBef>
              <a:spcAft>
                <a:spcPts val="0"/>
              </a:spcAft>
              <a:buClr>
                <a:schemeClr val="dk2"/>
              </a:buClr>
              <a:buSzPts val="3000"/>
              <a:buFont typeface="Calibri"/>
              <a:buNone/>
            </a:pPr>
            <a:r>
              <a:t/>
            </a:r>
            <a:endParaRPr b="1" i="0" sz="3000" u="none" cap="none" strike="noStrike">
              <a:solidFill>
                <a:srgbClr val="C0504D"/>
              </a:solidFill>
              <a:latin typeface="Arial"/>
              <a:ea typeface="Arial"/>
              <a:cs typeface="Arial"/>
              <a:sym typeface="Arial"/>
            </a:endParaRPr>
          </a:p>
        </p:txBody>
      </p:sp>
      <p:sp>
        <p:nvSpPr>
          <p:cNvPr id="413" name="Google Shape;413;p34"/>
          <p:cNvSpPr txBox="1"/>
          <p:nvPr/>
        </p:nvSpPr>
        <p:spPr>
          <a:xfrm>
            <a:off x="379810" y="3806659"/>
            <a:ext cx="2852340" cy="346472"/>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2"/>
              </a:buClr>
              <a:buSzPts val="1800"/>
              <a:buFont typeface="Calibri"/>
              <a:buNone/>
            </a:pPr>
            <a:r>
              <a:t/>
            </a:r>
            <a:endParaRPr b="1" i="0" sz="1800" u="none" cap="none" strike="noStrike">
              <a:solidFill>
                <a:srgbClr val="C0504D"/>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8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dc:creator>Megha Modani</dc:creator>
</cp:coreProperties>
</file>